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4.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5.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6.xml" ContentType="application/vnd.openxmlformats-officedocument.theme+xml"/>
  <Override PartName="/ppt/slideLayouts/slideLayout1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72" r:id="rId2"/>
    <p:sldMasterId id="2147483674" r:id="rId3"/>
    <p:sldMasterId id="2147483676" r:id="rId4"/>
    <p:sldMasterId id="2147483678" r:id="rId5"/>
    <p:sldMasterId id="2147483680" r:id="rId6"/>
    <p:sldMasterId id="2147483648" r:id="rId7"/>
  </p:sldMasterIdLst>
  <p:notesMasterIdLst>
    <p:notesMasterId r:id="rId25"/>
  </p:notesMasterIdLst>
  <p:sldIdLst>
    <p:sldId id="256" r:id="rId8"/>
    <p:sldId id="265" r:id="rId9"/>
    <p:sldId id="258" r:id="rId10"/>
    <p:sldId id="279" r:id="rId11"/>
    <p:sldId id="259" r:id="rId12"/>
    <p:sldId id="280" r:id="rId13"/>
    <p:sldId id="270" r:id="rId14"/>
    <p:sldId id="289" r:id="rId15"/>
    <p:sldId id="290" r:id="rId16"/>
    <p:sldId id="260" r:id="rId17"/>
    <p:sldId id="267" r:id="rId18"/>
    <p:sldId id="282" r:id="rId19"/>
    <p:sldId id="261" r:id="rId20"/>
    <p:sldId id="268" r:id="rId21"/>
    <p:sldId id="278" r:id="rId22"/>
    <p:sldId id="262" r:id="rId23"/>
    <p:sldId id="288"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6FDFDB4-DC1F-007E-BD8F-ADA6C5304D83}" name="Sandy Lucero" initials="SL" userId="S::sandy@lead4ward.com::64dd3d7d-bc22-49e0-9b8a-4cec45fb4fae" providerId="AD"/>
  <p188:author id="{B0EBDACC-B921-258E-D6E5-885307BDEEAE}" name="Kimberly O'Neal" initials="KO" userId="C7XtvxS4g0cBb4xk4cfY09vszhBAkawk5/Khzw2ihEQ=" providerId="Non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86C440"/>
    <a:srgbClr val="047AD2"/>
    <a:srgbClr val="089AF1"/>
    <a:srgbClr val="AEDEFC"/>
    <a:srgbClr val="E8F4DB"/>
    <a:srgbClr val="005EA0"/>
    <a:srgbClr val="035EA0"/>
    <a:srgbClr val="E1EDF6"/>
    <a:srgbClr val="82008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C6E410C-A268-481B-A230-0DEB4D43535B}" v="45" dt="2025-09-19T16:13:55.4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8657" autoAdjust="0"/>
  </p:normalViewPr>
  <p:slideViewPr>
    <p:cSldViewPr snapToGrid="0">
      <p:cViewPr varScale="1">
        <p:scale>
          <a:sx n="84" d="100"/>
          <a:sy n="84" d="100"/>
        </p:scale>
        <p:origin x="1512"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microsoft.com/office/2018/10/relationships/authors" Target="author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mberly O'Neal" userId="C7XtvxS4g0cBb4xk4cfY09vszhBAkawk5/Khzw2ihEQ=" providerId="None" clId="Web-{45970C84-0182-4FF8-A487-9372DFCAC0C4}"/>
    <pc:docChg chg="modSld">
      <pc:chgData name="Kimberly O'Neal" userId="C7XtvxS4g0cBb4xk4cfY09vszhBAkawk5/Khzw2ihEQ=" providerId="None" clId="Web-{45970C84-0182-4FF8-A487-9372DFCAC0C4}" dt="2025-09-05T19:15:16.832" v="113" actId="1076"/>
      <pc:docMkLst>
        <pc:docMk/>
      </pc:docMkLst>
      <pc:sldChg chg="addSp modSp">
        <pc:chgData name="Kimberly O'Neal" userId="C7XtvxS4g0cBb4xk4cfY09vszhBAkawk5/Khzw2ihEQ=" providerId="None" clId="Web-{45970C84-0182-4FF8-A487-9372DFCAC0C4}" dt="2025-09-05T19:13:54.175" v="55" actId="1076"/>
        <pc:sldMkLst>
          <pc:docMk/>
          <pc:sldMk cId="1873386740" sldId="268"/>
        </pc:sldMkLst>
        <pc:spChg chg="mod">
          <ac:chgData name="Kimberly O'Neal" userId="C7XtvxS4g0cBb4xk4cfY09vszhBAkawk5/Khzw2ihEQ=" providerId="None" clId="Web-{45970C84-0182-4FF8-A487-9372DFCAC0C4}" dt="2025-09-05T19:13:40.894" v="51" actId="14100"/>
          <ac:spMkLst>
            <pc:docMk/>
            <pc:sldMk cId="1873386740" sldId="268"/>
            <ac:spMk id="2" creationId="{50DE24A2-923E-C6A0-8E00-97623BDC1844}"/>
          </ac:spMkLst>
        </pc:spChg>
        <pc:spChg chg="mod">
          <ac:chgData name="Kimberly O'Neal" userId="C7XtvxS4g0cBb4xk4cfY09vszhBAkawk5/Khzw2ihEQ=" providerId="None" clId="Web-{45970C84-0182-4FF8-A487-9372DFCAC0C4}" dt="2025-09-05T19:13:02.910" v="4" actId="14100"/>
          <ac:spMkLst>
            <pc:docMk/>
            <pc:sldMk cId="1873386740" sldId="268"/>
            <ac:spMk id="3" creationId="{0D0B2114-043D-2DEF-8B73-2F305D133F8D}"/>
          </ac:spMkLst>
        </pc:spChg>
        <pc:spChg chg="add mod">
          <ac:chgData name="Kimberly O'Neal" userId="C7XtvxS4g0cBb4xk4cfY09vszhBAkawk5/Khzw2ihEQ=" providerId="None" clId="Web-{45970C84-0182-4FF8-A487-9372DFCAC0C4}" dt="2025-09-05T19:13:54.175" v="55" actId="1076"/>
          <ac:spMkLst>
            <pc:docMk/>
            <pc:sldMk cId="1873386740" sldId="268"/>
            <ac:spMk id="5" creationId="{CB4778BE-673B-891F-F944-4498348AF74D}"/>
          </ac:spMkLst>
        </pc:spChg>
      </pc:sldChg>
      <pc:sldChg chg="addSp modSp delAnim">
        <pc:chgData name="Kimberly O'Neal" userId="C7XtvxS4g0cBb4xk4cfY09vszhBAkawk5/Khzw2ihEQ=" providerId="None" clId="Web-{45970C84-0182-4FF8-A487-9372DFCAC0C4}" dt="2025-09-05T19:15:16.832" v="113" actId="1076"/>
        <pc:sldMkLst>
          <pc:docMk/>
          <pc:sldMk cId="252226454" sldId="288"/>
        </pc:sldMkLst>
        <pc:spChg chg="mod">
          <ac:chgData name="Kimberly O'Neal" userId="C7XtvxS4g0cBb4xk4cfY09vszhBAkawk5/Khzw2ihEQ=" providerId="None" clId="Web-{45970C84-0182-4FF8-A487-9372DFCAC0C4}" dt="2025-09-05T19:15:13.894" v="112" actId="14100"/>
          <ac:spMkLst>
            <pc:docMk/>
            <pc:sldMk cId="252226454" sldId="288"/>
            <ac:spMk id="2" creationId="{5A9248D1-F337-0503-8E67-372386FA81E5}"/>
          </ac:spMkLst>
        </pc:spChg>
        <pc:spChg chg="mod">
          <ac:chgData name="Kimberly O'Neal" userId="C7XtvxS4g0cBb4xk4cfY09vszhBAkawk5/Khzw2ihEQ=" providerId="None" clId="Web-{45970C84-0182-4FF8-A487-9372DFCAC0C4}" dt="2025-09-05T19:14:35.129" v="82" actId="14100"/>
          <ac:spMkLst>
            <pc:docMk/>
            <pc:sldMk cId="252226454" sldId="288"/>
            <ac:spMk id="3" creationId="{B6C2D999-4995-8556-5050-E584229293A2}"/>
          </ac:spMkLst>
        </pc:spChg>
        <pc:spChg chg="add mod">
          <ac:chgData name="Kimberly O'Neal" userId="C7XtvxS4g0cBb4xk4cfY09vszhBAkawk5/Khzw2ihEQ=" providerId="None" clId="Web-{45970C84-0182-4FF8-A487-9372DFCAC0C4}" dt="2025-09-05T19:14:37.550" v="83" actId="1076"/>
          <ac:spMkLst>
            <pc:docMk/>
            <pc:sldMk cId="252226454" sldId="288"/>
            <ac:spMk id="6" creationId="{BEC82C84-7817-A61D-C046-2329D26BC6BD}"/>
          </ac:spMkLst>
        </pc:spChg>
        <pc:spChg chg="add mod">
          <ac:chgData name="Kimberly O'Neal" userId="C7XtvxS4g0cBb4xk4cfY09vszhBAkawk5/Khzw2ihEQ=" providerId="None" clId="Web-{45970C84-0182-4FF8-A487-9372DFCAC0C4}" dt="2025-09-05T19:15:16.832" v="113" actId="1076"/>
          <ac:spMkLst>
            <pc:docMk/>
            <pc:sldMk cId="252226454" sldId="288"/>
            <ac:spMk id="7" creationId="{AE6B7AD4-60D9-918C-8F5A-FFA60B0BE92D}"/>
          </ac:spMkLst>
        </pc:spChg>
      </pc:sldChg>
    </pc:docChg>
  </pc:docChgLst>
  <pc:docChgLst>
    <pc:chgData name="Kimberly O'Neal" userId="C7XtvxS4g0cBb4xk4cfY09vszhBAkawk5/Khzw2ihEQ=" providerId="None" clId="Web-{AAE64571-9895-4AB5-81D7-B380C36B065B}"/>
    <pc:docChg chg="modSld">
      <pc:chgData name="Kimberly O'Neal" userId="C7XtvxS4g0cBb4xk4cfY09vszhBAkawk5/Khzw2ihEQ=" providerId="None" clId="Web-{AAE64571-9895-4AB5-81D7-B380C36B065B}" dt="2025-09-05T19:11:17.814" v="50" actId="1076"/>
      <pc:docMkLst>
        <pc:docMk/>
      </pc:docMkLst>
      <pc:sldChg chg="modSp delAnim">
        <pc:chgData name="Kimberly O'Neal" userId="C7XtvxS4g0cBb4xk4cfY09vszhBAkawk5/Khzw2ihEQ=" providerId="None" clId="Web-{AAE64571-9895-4AB5-81D7-B380C36B065B}" dt="2025-09-05T19:09:57.344" v="7"/>
        <pc:sldMkLst>
          <pc:docMk/>
          <pc:sldMk cId="2172881330" sldId="267"/>
        </pc:sldMkLst>
      </pc:sldChg>
      <pc:sldChg chg="addSp delSp modSp delAnim">
        <pc:chgData name="Kimberly O'Neal" userId="C7XtvxS4g0cBb4xk4cfY09vszhBAkawk5/Khzw2ihEQ=" providerId="None" clId="Web-{AAE64571-9895-4AB5-81D7-B380C36B065B}" dt="2025-09-05T19:11:17.814" v="50" actId="1076"/>
        <pc:sldMkLst>
          <pc:docMk/>
          <pc:sldMk cId="1873386740" sldId="268"/>
        </pc:sldMkLst>
        <pc:spChg chg="mod">
          <ac:chgData name="Kimberly O'Neal" userId="C7XtvxS4g0cBb4xk4cfY09vszhBAkawk5/Khzw2ihEQ=" providerId="None" clId="Web-{AAE64571-9895-4AB5-81D7-B380C36B065B}" dt="2025-09-05T19:11:17.814" v="50" actId="1076"/>
          <ac:spMkLst>
            <pc:docMk/>
            <pc:sldMk cId="1873386740" sldId="268"/>
            <ac:spMk id="2" creationId="{50DE24A2-923E-C6A0-8E00-97623BDC1844}"/>
          </ac:spMkLst>
        </pc:spChg>
        <pc:spChg chg="mod">
          <ac:chgData name="Kimberly O'Neal" userId="C7XtvxS4g0cBb4xk4cfY09vszhBAkawk5/Khzw2ihEQ=" providerId="None" clId="Web-{AAE64571-9895-4AB5-81D7-B380C36B065B}" dt="2025-09-05T19:11:14.532" v="48" actId="1076"/>
          <ac:spMkLst>
            <pc:docMk/>
            <pc:sldMk cId="1873386740" sldId="268"/>
            <ac:spMk id="3" creationId="{0D0B2114-043D-2DEF-8B73-2F305D133F8D}"/>
          </ac:spMkLst>
        </pc:spChg>
      </pc:sldChg>
      <pc:sldChg chg="delAnim">
        <pc:chgData name="Kimberly O'Neal" userId="C7XtvxS4g0cBb4xk4cfY09vszhBAkawk5/Khzw2ihEQ=" providerId="None" clId="Web-{AAE64571-9895-4AB5-81D7-B380C36B065B}" dt="2025-09-05T19:09:30.735" v="1"/>
        <pc:sldMkLst>
          <pc:docMk/>
          <pc:sldMk cId="116853761" sldId="279"/>
        </pc:sldMkLst>
      </pc:sldChg>
      <pc:sldChg chg="delAnim">
        <pc:chgData name="Kimberly O'Neal" userId="C7XtvxS4g0cBb4xk4cfY09vszhBAkawk5/Khzw2ihEQ=" providerId="None" clId="Web-{AAE64571-9895-4AB5-81D7-B380C36B065B}" dt="2025-09-05T19:09:39.250" v="3"/>
        <pc:sldMkLst>
          <pc:docMk/>
          <pc:sldMk cId="3894104992" sldId="280"/>
        </pc:sldMkLst>
      </pc:sldChg>
    </pc:docChg>
  </pc:docChgLst>
  <pc:docChgLst>
    <pc:chgData name="Kimberly O'Neal" userId="C7XtvxS4g0cBb4xk4cfY09vszhBAkawk5/Khzw2ihEQ=" providerId="None" clId="Web-{AC6E410C-A268-481B-A230-0DEB4D43535B}"/>
    <pc:docChg chg="mod modSld">
      <pc:chgData name="Kimberly O'Neal" userId="C7XtvxS4g0cBb4xk4cfY09vszhBAkawk5/Khzw2ihEQ=" providerId="None" clId="Web-{AC6E410C-A268-481B-A230-0DEB4D43535B}" dt="2025-09-19T16:13:52.514" v="76"/>
      <pc:docMkLst>
        <pc:docMk/>
      </pc:docMkLst>
      <pc:sldChg chg="addSp delSp modSp modNotes">
        <pc:chgData name="Kimberly O'Neal" userId="C7XtvxS4g0cBb4xk4cfY09vszhBAkawk5/Khzw2ihEQ=" providerId="None" clId="Web-{AC6E410C-A268-481B-A230-0DEB4D43535B}" dt="2025-09-19T16:13:44.983" v="75" actId="20577"/>
        <pc:sldMkLst>
          <pc:docMk/>
          <pc:sldMk cId="1873386740" sldId="268"/>
        </pc:sldMkLst>
        <pc:spChg chg="mod">
          <ac:chgData name="Kimberly O'Neal" userId="C7XtvxS4g0cBb4xk4cfY09vszhBAkawk5/Khzw2ihEQ=" providerId="None" clId="Web-{AC6E410C-A268-481B-A230-0DEB4D43535B}" dt="2025-09-19T16:13:44.983" v="75" actId="20577"/>
          <ac:spMkLst>
            <pc:docMk/>
            <pc:sldMk cId="1873386740" sldId="268"/>
            <ac:spMk id="2" creationId="{50DE24A2-923E-C6A0-8E00-97623BDC1844}"/>
          </ac:spMkLst>
        </pc:spChg>
        <pc:spChg chg="add del mod">
          <ac:chgData name="Kimberly O'Neal" userId="C7XtvxS4g0cBb4xk4cfY09vszhBAkawk5/Khzw2ihEQ=" providerId="None" clId="Web-{AC6E410C-A268-481B-A230-0DEB4D43535B}" dt="2025-09-19T16:11:52.062" v="47"/>
          <ac:spMkLst>
            <pc:docMk/>
            <pc:sldMk cId="1873386740" sldId="268"/>
            <ac:spMk id="5" creationId="{CB4778BE-673B-891F-F944-4498348AF74D}"/>
          </ac:spMkLst>
        </pc:spChg>
        <pc:spChg chg="add del mod">
          <ac:chgData name="Kimberly O'Neal" userId="C7XtvxS4g0cBb4xk4cfY09vszhBAkawk5/Khzw2ihEQ=" providerId="None" clId="Web-{AC6E410C-A268-481B-A230-0DEB4D43535B}" dt="2025-09-19T16:11:39.672" v="6"/>
          <ac:spMkLst>
            <pc:docMk/>
            <pc:sldMk cId="1873386740" sldId="268"/>
            <ac:spMk id="6" creationId="{053D0297-84E1-015E-0099-5184E046869E}"/>
          </ac:spMkLst>
        </pc:spChg>
      </pc:sldChg>
    </pc:docChg>
  </pc:docChgLst>
  <pc:docChgLst>
    <pc:chgData name="Kimberly O'Neal" userId="C7XtvxS4g0cBb4xk4cfY09vszhBAkawk5/Khzw2ihEQ=" providerId="None" clId="Web-{3E936470-8E5A-4C59-BA4A-6155FE2235EB}"/>
    <pc:docChg chg="modSld">
      <pc:chgData name="Kimberly O'Neal" userId="C7XtvxS4g0cBb4xk4cfY09vszhBAkawk5/Khzw2ihEQ=" providerId="None" clId="Web-{3E936470-8E5A-4C59-BA4A-6155FE2235EB}" dt="2025-09-12T17:15:17.439" v="3" actId="1076"/>
      <pc:docMkLst>
        <pc:docMk/>
      </pc:docMkLst>
      <pc:sldChg chg="modSp">
        <pc:chgData name="Kimberly O'Neal" userId="C7XtvxS4g0cBb4xk4cfY09vszhBAkawk5/Khzw2ihEQ=" providerId="None" clId="Web-{3E936470-8E5A-4C59-BA4A-6155FE2235EB}" dt="2025-09-12T17:15:17.439" v="3" actId="1076"/>
        <pc:sldMkLst>
          <pc:docMk/>
          <pc:sldMk cId="252226454" sldId="288"/>
        </pc:sldMkLst>
        <pc:spChg chg="mod">
          <ac:chgData name="Kimberly O'Neal" userId="C7XtvxS4g0cBb4xk4cfY09vszhBAkawk5/Khzw2ihEQ=" providerId="None" clId="Web-{3E936470-8E5A-4C59-BA4A-6155FE2235EB}" dt="2025-09-12T17:15:12.767" v="2" actId="1076"/>
          <ac:spMkLst>
            <pc:docMk/>
            <pc:sldMk cId="252226454" sldId="288"/>
            <ac:spMk id="9" creationId="{9FB2883E-1981-AD1A-B04C-E918A97EE90D}"/>
          </ac:spMkLst>
        </pc:spChg>
        <pc:cxnChg chg="mod">
          <ac:chgData name="Kimberly O'Neal" userId="C7XtvxS4g0cBb4xk4cfY09vszhBAkawk5/Khzw2ihEQ=" providerId="None" clId="Web-{3E936470-8E5A-4C59-BA4A-6155FE2235EB}" dt="2025-09-12T17:15:17.439" v="3" actId="1076"/>
          <ac:cxnSpMkLst>
            <pc:docMk/>
            <pc:sldMk cId="252226454" sldId="288"/>
            <ac:cxnSpMk id="10" creationId="{9BD1E36B-33A1-9DF5-1C8E-FF02A57022A7}"/>
          </ac:cxnSpMkLst>
        </pc:cxnChg>
      </pc:sldChg>
    </pc:docChg>
  </pc:docChgLst>
  <pc:docChgLst>
    <pc:chgData name="Kimberly O'Neal" userId="C7XtvxS4g0cBb4xk4cfY09vszhBAkawk5/Khzw2ihEQ=" providerId="None" clId="Web-{503C0AAD-AE73-4DE0-9938-314776682A21}"/>
    <pc:docChg chg="modSld">
      <pc:chgData name="Kimberly O'Neal" userId="C7XtvxS4g0cBb4xk4cfY09vszhBAkawk5/Khzw2ihEQ=" providerId="None" clId="Web-{503C0AAD-AE73-4DE0-9938-314776682A21}" dt="2025-09-03T18:23:01.674" v="10" actId="1076"/>
      <pc:docMkLst>
        <pc:docMk/>
      </pc:docMkLst>
      <pc:sldChg chg="addSp delSp modSp">
        <pc:chgData name="Kimberly O'Neal" userId="C7XtvxS4g0cBb4xk4cfY09vszhBAkawk5/Khzw2ihEQ=" providerId="None" clId="Web-{503C0AAD-AE73-4DE0-9938-314776682A21}" dt="2025-09-03T18:23:01.674" v="10" actId="1076"/>
        <pc:sldMkLst>
          <pc:docMk/>
          <pc:sldMk cId="176977563" sldId="265"/>
        </pc:sldMkLst>
        <pc:spChg chg="mod">
          <ac:chgData name="Kimberly O'Neal" userId="C7XtvxS4g0cBb4xk4cfY09vszhBAkawk5/Khzw2ihEQ=" providerId="None" clId="Web-{503C0AAD-AE73-4DE0-9938-314776682A21}" dt="2025-09-03T18:22:53.861" v="8" actId="1076"/>
          <ac:spMkLst>
            <pc:docMk/>
            <pc:sldMk cId="176977563" sldId="265"/>
            <ac:spMk id="2" creationId="{15FB5AB6-056B-19A4-7829-DE3316DB68E7}"/>
          </ac:spMkLst>
        </pc:spChg>
        <pc:spChg chg="add mod">
          <ac:chgData name="Kimberly O'Neal" userId="C7XtvxS4g0cBb4xk4cfY09vszhBAkawk5/Khzw2ihEQ=" providerId="None" clId="Web-{503C0AAD-AE73-4DE0-9938-314776682A21}" dt="2025-09-03T18:23:01.674" v="10" actId="1076"/>
          <ac:spMkLst>
            <pc:docMk/>
            <pc:sldMk cId="176977563" sldId="265"/>
            <ac:spMk id="9" creationId="{10D30FE3-D023-CC3D-49ED-2B2281A6F216}"/>
          </ac:spMkLst>
        </pc:spChg>
        <pc:picChg chg="add mod">
          <ac:chgData name="Kimberly O'Neal" userId="C7XtvxS4g0cBb4xk4cfY09vszhBAkawk5/Khzw2ihEQ=" providerId="None" clId="Web-{503C0AAD-AE73-4DE0-9938-314776682A21}" dt="2025-09-03T18:22:56.971" v="9" actId="1076"/>
          <ac:picMkLst>
            <pc:docMk/>
            <pc:sldMk cId="176977563" sldId="265"/>
            <ac:picMk id="11" creationId="{1DE17B10-BEE7-223A-30C0-4ADAD2AF3E2E}"/>
          </ac:picMkLst>
        </pc:picChg>
      </pc:sldChg>
    </pc:docChg>
  </pc:docChgLst>
  <pc:docChgLst>
    <pc:chgData name="Kimberly O'Neal" userId="C7XtvxS4g0cBb4xk4cfY09vszhBAkawk5/Khzw2ihEQ=" providerId="None" clId="Web-{6FCA9C91-291A-4ED1-B1B2-A2F7DE05AC06}"/>
    <pc:docChg chg="modSld">
      <pc:chgData name="Kimberly O'Neal" userId="C7XtvxS4g0cBb4xk4cfY09vszhBAkawk5/Khzw2ihEQ=" providerId="None" clId="Web-{6FCA9C91-291A-4ED1-B1B2-A2F7DE05AC06}" dt="2025-09-12T17:13:31.740" v="102" actId="1076"/>
      <pc:docMkLst>
        <pc:docMk/>
      </pc:docMkLst>
      <pc:sldChg chg="modNotes">
        <pc:chgData name="Kimberly O'Neal" userId="C7XtvxS4g0cBb4xk4cfY09vszhBAkawk5/Khzw2ihEQ=" providerId="None" clId="Web-{6FCA9C91-291A-4ED1-B1B2-A2F7DE05AC06}" dt="2025-09-12T17:07:14.404" v="80"/>
        <pc:sldMkLst>
          <pc:docMk/>
          <pc:sldMk cId="116853761" sldId="279"/>
        </pc:sldMkLst>
      </pc:sldChg>
      <pc:sldChg chg="modSp">
        <pc:chgData name="Kimberly O'Neal" userId="C7XtvxS4g0cBb4xk4cfY09vszhBAkawk5/Khzw2ihEQ=" providerId="None" clId="Web-{6FCA9C91-291A-4ED1-B1B2-A2F7DE05AC06}" dt="2025-09-12T17:12:29.286" v="94" actId="20577"/>
        <pc:sldMkLst>
          <pc:docMk/>
          <pc:sldMk cId="874935960" sldId="282"/>
        </pc:sldMkLst>
        <pc:spChg chg="mod">
          <ac:chgData name="Kimberly O'Neal" userId="C7XtvxS4g0cBb4xk4cfY09vszhBAkawk5/Khzw2ihEQ=" providerId="None" clId="Web-{6FCA9C91-291A-4ED1-B1B2-A2F7DE05AC06}" dt="2025-09-12T17:12:29.286" v="94" actId="20577"/>
          <ac:spMkLst>
            <pc:docMk/>
            <pc:sldMk cId="874935960" sldId="282"/>
            <ac:spMk id="2" creationId="{F5535021-B567-16F8-2E92-5357DB983693}"/>
          </ac:spMkLst>
        </pc:spChg>
      </pc:sldChg>
      <pc:sldChg chg="addSp modSp">
        <pc:chgData name="Kimberly O'Neal" userId="C7XtvxS4g0cBb4xk4cfY09vszhBAkawk5/Khzw2ihEQ=" providerId="None" clId="Web-{6FCA9C91-291A-4ED1-B1B2-A2F7DE05AC06}" dt="2025-09-12T17:13:31.740" v="102" actId="1076"/>
        <pc:sldMkLst>
          <pc:docMk/>
          <pc:sldMk cId="252226454" sldId="288"/>
        </pc:sldMkLst>
        <pc:spChg chg="add mod">
          <ac:chgData name="Kimberly O'Neal" userId="C7XtvxS4g0cBb4xk4cfY09vszhBAkawk5/Khzw2ihEQ=" providerId="None" clId="Web-{6FCA9C91-291A-4ED1-B1B2-A2F7DE05AC06}" dt="2025-09-12T17:13:31.740" v="102" actId="1076"/>
          <ac:spMkLst>
            <pc:docMk/>
            <pc:sldMk cId="252226454" sldId="288"/>
            <ac:spMk id="8" creationId="{24F81D96-9D20-3322-84BA-8575B0D9013F}"/>
          </ac:spMkLst>
        </pc:spChg>
        <pc:spChg chg="add mod">
          <ac:chgData name="Kimberly O'Neal" userId="C7XtvxS4g0cBb4xk4cfY09vszhBAkawk5/Khzw2ihEQ=" providerId="None" clId="Web-{6FCA9C91-291A-4ED1-B1B2-A2F7DE05AC06}" dt="2025-09-12T17:13:00.787" v="97" actId="1076"/>
          <ac:spMkLst>
            <pc:docMk/>
            <pc:sldMk cId="252226454" sldId="288"/>
            <ac:spMk id="9" creationId="{9FB2883E-1981-AD1A-B04C-E918A97EE90D}"/>
          </ac:spMkLst>
        </pc:spChg>
        <pc:cxnChg chg="add mod">
          <ac:chgData name="Kimberly O'Neal" userId="C7XtvxS4g0cBb4xk4cfY09vszhBAkawk5/Khzw2ihEQ=" providerId="None" clId="Web-{6FCA9C91-291A-4ED1-B1B2-A2F7DE05AC06}" dt="2025-09-12T17:13:26.693" v="101" actId="14100"/>
          <ac:cxnSpMkLst>
            <pc:docMk/>
            <pc:sldMk cId="252226454" sldId="288"/>
            <ac:cxnSpMk id="10" creationId="{9BD1E36B-33A1-9DF5-1C8E-FF02A57022A7}"/>
          </ac:cxnSpMkLst>
        </pc:cxnChg>
      </pc:sldChg>
    </pc:docChg>
  </pc:docChgLst>
  <pc:docChgLst>
    <pc:chgData name="Carol Gautier" userId="9f03ed452849cfae" providerId="LiveId" clId="{26450334-0CC3-4C4C-8B0A-27362A55F325}"/>
    <pc:docChg chg="undo custSel addSld delSld modSld sldOrd">
      <pc:chgData name="Carol Gautier" userId="9f03ed452849cfae" providerId="LiveId" clId="{26450334-0CC3-4C4C-8B0A-27362A55F325}" dt="2025-08-06T19:17:35.283" v="4145"/>
      <pc:docMkLst>
        <pc:docMk/>
      </pc:docMkLst>
      <pc:sldChg chg="addSp modSp mod">
        <pc:chgData name="Carol Gautier" userId="9f03ed452849cfae" providerId="LiveId" clId="{26450334-0CC3-4C4C-8B0A-27362A55F325}" dt="2025-08-06T18:07:25.594" v="88" actId="1036"/>
        <pc:sldMkLst>
          <pc:docMk/>
          <pc:sldMk cId="176977563" sldId="265"/>
        </pc:sldMkLst>
      </pc:sldChg>
      <pc:sldChg chg="addSp delSp modSp mod modNotesTx">
        <pc:chgData name="Carol Gautier" userId="9f03ed452849cfae" providerId="LiveId" clId="{26450334-0CC3-4C4C-8B0A-27362A55F325}" dt="2025-08-06T19:16:35.641" v="4111" actId="20577"/>
        <pc:sldMkLst>
          <pc:docMk/>
          <pc:sldMk cId="2172881330" sldId="267"/>
        </pc:sldMkLst>
      </pc:sldChg>
      <pc:sldChg chg="addSp delSp modSp mod">
        <pc:chgData name="Carol Gautier" userId="9f03ed452849cfae" providerId="LiveId" clId="{26450334-0CC3-4C4C-8B0A-27362A55F325}" dt="2025-08-06T18:55:39.107" v="2743" actId="20577"/>
        <pc:sldMkLst>
          <pc:docMk/>
          <pc:sldMk cId="1873386740" sldId="268"/>
        </pc:sldMkLst>
      </pc:sldChg>
      <pc:sldChg chg="modNotesTx">
        <pc:chgData name="Carol Gautier" userId="9f03ed452849cfae" providerId="LiveId" clId="{26450334-0CC3-4C4C-8B0A-27362A55F325}" dt="2025-08-06T18:12:40.849" v="728" actId="20577"/>
        <pc:sldMkLst>
          <pc:docMk/>
          <pc:sldMk cId="3860722883" sldId="270"/>
        </pc:sldMkLst>
      </pc:sldChg>
      <pc:sldChg chg="add del">
        <pc:chgData name="Carol Gautier" userId="9f03ed452849cfae" providerId="LiveId" clId="{26450334-0CC3-4C4C-8B0A-27362A55F325}" dt="2025-08-06T18:13:48.562" v="737" actId="47"/>
        <pc:sldMkLst>
          <pc:docMk/>
          <pc:sldMk cId="3973114400" sldId="271"/>
        </pc:sldMkLst>
      </pc:sldChg>
      <pc:sldChg chg="del">
        <pc:chgData name="Carol Gautier" userId="9f03ed452849cfae" providerId="LiveId" clId="{26450334-0CC3-4C4C-8B0A-27362A55F325}" dt="2025-08-06T18:38:12.667" v="1657" actId="47"/>
        <pc:sldMkLst>
          <pc:docMk/>
          <pc:sldMk cId="3503585903" sldId="272"/>
        </pc:sldMkLst>
      </pc:sldChg>
      <pc:sldChg chg="del">
        <pc:chgData name="Carol Gautier" userId="9f03ed452849cfae" providerId="LiveId" clId="{26450334-0CC3-4C4C-8B0A-27362A55F325}" dt="2025-08-06T18:38:12.667" v="1657" actId="47"/>
        <pc:sldMkLst>
          <pc:docMk/>
          <pc:sldMk cId="1227204920" sldId="273"/>
        </pc:sldMkLst>
      </pc:sldChg>
      <pc:sldChg chg="del">
        <pc:chgData name="Carol Gautier" userId="9f03ed452849cfae" providerId="LiveId" clId="{26450334-0CC3-4C4C-8B0A-27362A55F325}" dt="2025-08-06T18:38:12.667" v="1657" actId="47"/>
        <pc:sldMkLst>
          <pc:docMk/>
          <pc:sldMk cId="2951371370" sldId="276"/>
        </pc:sldMkLst>
      </pc:sldChg>
      <pc:sldChg chg="del">
        <pc:chgData name="Carol Gautier" userId="9f03ed452849cfae" providerId="LiveId" clId="{26450334-0CC3-4C4C-8B0A-27362A55F325}" dt="2025-08-06T18:38:12.667" v="1657" actId="47"/>
        <pc:sldMkLst>
          <pc:docMk/>
          <pc:sldMk cId="1666130433" sldId="277"/>
        </pc:sldMkLst>
      </pc:sldChg>
      <pc:sldChg chg="addSp delSp modSp mod modNotesTx">
        <pc:chgData name="Carol Gautier" userId="9f03ed452849cfae" providerId="LiveId" clId="{26450334-0CC3-4C4C-8B0A-27362A55F325}" dt="2025-08-06T19:12:13.335" v="3421"/>
        <pc:sldMkLst>
          <pc:docMk/>
          <pc:sldMk cId="2936408850" sldId="278"/>
        </pc:sldMkLst>
      </pc:sldChg>
      <pc:sldChg chg="addSp delSp modSp mod modNotesTx">
        <pc:chgData name="Carol Gautier" userId="9f03ed452849cfae" providerId="LiveId" clId="{26450334-0CC3-4C4C-8B0A-27362A55F325}" dt="2025-08-06T18:09:18.073" v="371" actId="20577"/>
        <pc:sldMkLst>
          <pc:docMk/>
          <pc:sldMk cId="116853761" sldId="279"/>
        </pc:sldMkLst>
      </pc:sldChg>
      <pc:sldChg chg="addSp delSp modSp mod modNotesTx">
        <pc:chgData name="Carol Gautier" userId="9f03ed452849cfae" providerId="LiveId" clId="{26450334-0CC3-4C4C-8B0A-27362A55F325}" dt="2025-08-06T19:13:56.752" v="3603" actId="20577"/>
        <pc:sldMkLst>
          <pc:docMk/>
          <pc:sldMk cId="3894104992" sldId="280"/>
        </pc:sldMkLst>
      </pc:sldChg>
      <pc:sldChg chg="del">
        <pc:chgData name="Carol Gautier" userId="9f03ed452849cfae" providerId="LiveId" clId="{26450334-0CC3-4C4C-8B0A-27362A55F325}" dt="2025-08-06T18:10:10.012" v="374" actId="47"/>
        <pc:sldMkLst>
          <pc:docMk/>
          <pc:sldMk cId="663612293" sldId="281"/>
        </pc:sldMkLst>
      </pc:sldChg>
      <pc:sldChg chg="addSp delSp modSp mod modNotesTx">
        <pc:chgData name="Carol Gautier" userId="9f03ed452849cfae" providerId="LiveId" clId="{26450334-0CC3-4C4C-8B0A-27362A55F325}" dt="2025-08-06T19:17:35.283" v="4145"/>
        <pc:sldMkLst>
          <pc:docMk/>
          <pc:sldMk cId="874935960" sldId="282"/>
        </pc:sldMkLst>
      </pc:sldChg>
      <pc:sldChg chg="del">
        <pc:chgData name="Carol Gautier" userId="9f03ed452849cfae" providerId="LiveId" clId="{26450334-0CC3-4C4C-8B0A-27362A55F325}" dt="2025-08-06T19:12:17.567" v="3422" actId="47"/>
        <pc:sldMkLst>
          <pc:docMk/>
          <pc:sldMk cId="3471312857" sldId="283"/>
        </pc:sldMkLst>
      </pc:sldChg>
      <pc:sldChg chg="addSp delSp modSp mod">
        <pc:chgData name="Carol Gautier" userId="9f03ed452849cfae" providerId="LiveId" clId="{26450334-0CC3-4C4C-8B0A-27362A55F325}" dt="2025-08-06T19:13:33.713" v="3586" actId="14100"/>
        <pc:sldMkLst>
          <pc:docMk/>
          <pc:sldMk cId="252226454" sldId="288"/>
        </pc:sldMkLst>
      </pc:sldChg>
      <pc:sldChg chg="del">
        <pc:chgData name="Carol Gautier" userId="9f03ed452849cfae" providerId="LiveId" clId="{26450334-0CC3-4C4C-8B0A-27362A55F325}" dt="2025-08-06T18:10:17.747" v="375" actId="47"/>
        <pc:sldMkLst>
          <pc:docMk/>
          <pc:sldMk cId="2847842588" sldId="289"/>
        </pc:sldMkLst>
      </pc:sldChg>
      <pc:sldChg chg="addSp delSp modSp add mod ord delAnim modAnim modNotesTx">
        <pc:chgData name="Carol Gautier" userId="9f03ed452849cfae" providerId="LiveId" clId="{26450334-0CC3-4C4C-8B0A-27362A55F325}" dt="2025-08-06T18:36:59.093" v="1652" actId="1035"/>
        <pc:sldMkLst>
          <pc:docMk/>
          <pc:sldMk cId="3126126321" sldId="289"/>
        </pc:sldMkLst>
      </pc:sldChg>
      <pc:sldChg chg="add del">
        <pc:chgData name="Carol Gautier" userId="9f03ed452849cfae" providerId="LiveId" clId="{26450334-0CC3-4C4C-8B0A-27362A55F325}" dt="2025-08-06T18:13:20.168" v="730" actId="47"/>
        <pc:sldMkLst>
          <pc:docMk/>
          <pc:sldMk cId="3927847035" sldId="289"/>
        </pc:sldMkLst>
      </pc:sldChg>
      <pc:sldChg chg="addSp delSp modSp add mod ord delAnim modAnim modNotesTx">
        <pc:chgData name="Carol Gautier" userId="9f03ed452849cfae" providerId="LiveId" clId="{26450334-0CC3-4C4C-8B0A-27362A55F325}" dt="2025-08-06T18:35:35.712" v="1635" actId="6549"/>
        <pc:sldMkLst>
          <pc:docMk/>
          <pc:sldMk cId="217870407" sldId="290"/>
        </pc:sldMkLst>
      </pc:sldChg>
      <pc:sldChg chg="add del">
        <pc:chgData name="Carol Gautier" userId="9f03ed452849cfae" providerId="LiveId" clId="{26450334-0CC3-4C4C-8B0A-27362A55F325}" dt="2025-08-06T18:13:21.564" v="731" actId="47"/>
        <pc:sldMkLst>
          <pc:docMk/>
          <pc:sldMk cId="345707392" sldId="290"/>
        </pc:sldMkLst>
      </pc:sldChg>
      <pc:sldChg chg="del">
        <pc:chgData name="Carol Gautier" userId="9f03ed452849cfae" providerId="LiveId" clId="{26450334-0CC3-4C4C-8B0A-27362A55F325}" dt="2025-08-06T18:10:17.747" v="375" actId="47"/>
        <pc:sldMkLst>
          <pc:docMk/>
          <pc:sldMk cId="907924210" sldId="290"/>
        </pc:sldMkLst>
      </pc:sldChg>
      <pc:sldChg chg="add del ord">
        <pc:chgData name="Carol Gautier" userId="9f03ed452849cfae" providerId="LiveId" clId="{26450334-0CC3-4C4C-8B0A-27362A55F325}" dt="2025-08-06T18:37:41.289" v="1653" actId="47"/>
        <pc:sldMkLst>
          <pc:docMk/>
          <pc:sldMk cId="818562820" sldId="291"/>
        </pc:sldMkLst>
      </pc:sldChg>
      <pc:sldMasterChg chg="delSldLayout">
        <pc:chgData name="Carol Gautier" userId="9f03ed452849cfae" providerId="LiveId" clId="{26450334-0CC3-4C4C-8B0A-27362A55F325}" dt="2025-08-06T18:13:48.562" v="737" actId="47"/>
        <pc:sldMasterMkLst>
          <pc:docMk/>
          <pc:sldMasterMk cId="3730741394" sldId="2147483674"/>
        </pc:sldMasterMkLst>
        <pc:sldLayoutChg chg="del">
          <pc:chgData name="Carol Gautier" userId="9f03ed452849cfae" providerId="LiveId" clId="{26450334-0CC3-4C4C-8B0A-27362A55F325}" dt="2025-08-06T18:13:48.562" v="737" actId="47"/>
          <pc:sldLayoutMkLst>
            <pc:docMk/>
            <pc:sldMasterMk cId="3730741394" sldId="2147483674"/>
            <pc:sldLayoutMk cId="2863348991" sldId="2147483698"/>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B0F71367-10D3-4BF6-93A2-69F3847EC846}" type="datetimeFigureOut">
              <a:rPr lang="en-US" smtClean="0"/>
              <a:pPr/>
              <a:t>9/22/2025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DA6298F2-3F1F-4041-A8E1-C335B761E25A}" type="slidenum">
              <a:rPr lang="en-US" smtClean="0"/>
              <a:pPr/>
              <a:t>‹#›</a:t>
            </a:fld>
            <a:endParaRPr lang="en-US" dirty="0"/>
          </a:p>
        </p:txBody>
      </p:sp>
    </p:spTree>
    <p:extLst>
      <p:ext uri="{BB962C8B-B14F-4D97-AF65-F5344CB8AC3E}">
        <p14:creationId xmlns:p14="http://schemas.microsoft.com/office/powerpoint/2010/main" val="40846811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5E0C63"/>
                </a:solidFill>
                <a:ea typeface="Tahoma" pitchFamily="34" charset="0"/>
                <a:cs typeface="Calibri" panose="020F0502020204030204" pitchFamily="34" charset="0"/>
              </a:rPr>
              <a:t>The </a:t>
            </a:r>
            <a:r>
              <a:rPr lang="en-US" sz="1200" b="1" kern="1200" dirty="0">
                <a:solidFill>
                  <a:schemeClr val="tx1"/>
                </a:solidFill>
                <a:effectLst/>
                <a:ea typeface="+mn-ea"/>
                <a:cs typeface="Calibri" panose="020F0502020204030204" pitchFamily="34" charset="0"/>
              </a:rPr>
              <a:t>thinkalong toolkit </a:t>
            </a:r>
            <a:r>
              <a:rPr lang="en-US" sz="1200" kern="1200" dirty="0">
                <a:solidFill>
                  <a:schemeClr val="tx1"/>
                </a:solidFill>
                <a:effectLst/>
                <a:ea typeface="+mn-ea"/>
                <a:cs typeface="Calibri" panose="020F0502020204030204" pitchFamily="34" charset="0"/>
              </a:rPr>
              <a:t>includes </a:t>
            </a:r>
            <a:r>
              <a:rPr lang="en-US" sz="1200" b="1" kern="1200" dirty="0">
                <a:solidFill>
                  <a:schemeClr val="tx1"/>
                </a:solidFill>
                <a:effectLst/>
                <a:ea typeface="+mn-ea"/>
                <a:cs typeface="Calibri" panose="020F0502020204030204" pitchFamily="34" charset="0"/>
              </a:rPr>
              <a:t>assessment-style items </a:t>
            </a:r>
            <a:r>
              <a:rPr lang="en-US" sz="1200" kern="1200" dirty="0">
                <a:solidFill>
                  <a:schemeClr val="tx1"/>
                </a:solidFill>
                <a:effectLst/>
                <a:ea typeface="+mn-ea"/>
                <a:cs typeface="Calibri" panose="020F0502020204030204" pitchFamily="34" charset="0"/>
              </a:rPr>
              <a:t>with </a:t>
            </a:r>
            <a:r>
              <a:rPr lang="en-US" sz="1200" b="1" kern="1200" dirty="0">
                <a:solidFill>
                  <a:schemeClr val="tx1"/>
                </a:solidFill>
                <a:effectLst/>
                <a:ea typeface="+mn-ea"/>
                <a:cs typeface="Calibri" panose="020F0502020204030204" pitchFamily="34" charset="0"/>
              </a:rPr>
              <a:t>answer keys</a:t>
            </a:r>
            <a:r>
              <a:rPr lang="en-US" sz="1200" kern="1200" dirty="0">
                <a:solidFill>
                  <a:schemeClr val="tx1"/>
                </a:solidFill>
                <a:effectLst/>
                <a:ea typeface="+mn-ea"/>
                <a:cs typeface="Calibri" panose="020F0502020204030204" pitchFamily="34" charset="0"/>
              </a:rPr>
              <a:t>. A</a:t>
            </a:r>
            <a:r>
              <a:rPr lang="en-US" sz="1200" dirty="0">
                <a:solidFill>
                  <a:srgbClr val="5E0C63"/>
                </a:solidFill>
                <a:ea typeface="Tahoma" pitchFamily="34" charset="0"/>
                <a:cs typeface="Calibri" panose="020F0502020204030204" pitchFamily="34" charset="0"/>
              </a:rPr>
              <a:t> digital version (poster) of the </a:t>
            </a:r>
            <a:r>
              <a:rPr lang="en-US" sz="1200" kern="1200" dirty="0">
                <a:solidFill>
                  <a:schemeClr val="tx1"/>
                </a:solidFill>
                <a:effectLst/>
                <a:ea typeface="+mn-ea"/>
                <a:cs typeface="Calibri" panose="020F0502020204030204" pitchFamily="34" charset="0"/>
              </a:rPr>
              <a:t>thinkalong routine and daily questions for teacher and students’ reference is also included.</a:t>
            </a:r>
            <a:endParaRPr lang="en-US" sz="1200" dirty="0">
              <a:cs typeface="Calibri" panose="020F0502020204030204" pitchFamily="34" charset="0"/>
            </a:endParaRPr>
          </a:p>
        </p:txBody>
      </p:sp>
      <p:sp>
        <p:nvSpPr>
          <p:cNvPr id="4" name="Slide Number Placeholder 3"/>
          <p:cNvSpPr>
            <a:spLocks noGrp="1"/>
          </p:cNvSpPr>
          <p:nvPr>
            <p:ph type="sldNum" sz="quarter" idx="5"/>
          </p:nvPr>
        </p:nvSpPr>
        <p:spPr/>
        <p:txBody>
          <a:bodyPr/>
          <a:lstStyle/>
          <a:p>
            <a:fld id="{DA6298F2-3F1F-4041-A8E1-C335B761E25A}" type="slidenum">
              <a:rPr lang="en-US" smtClean="0"/>
              <a:t>1</a:t>
            </a:fld>
            <a:endParaRPr lang="en-US" dirty="0"/>
          </a:p>
        </p:txBody>
      </p:sp>
    </p:spTree>
    <p:extLst>
      <p:ext uri="{BB962C8B-B14F-4D97-AF65-F5344CB8AC3E}">
        <p14:creationId xmlns:p14="http://schemas.microsoft.com/office/powerpoint/2010/main" val="41023586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latin typeface="Arial" panose="020B0604020202020204" pitchFamily="34" charset="0"/>
                <a:cs typeface="Arial" panose="020B0604020202020204" pitchFamily="34" charset="0"/>
              </a:rPr>
              <a:t>work it out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The goal of the third 10 minutes of the routine is for students to </a:t>
            </a:r>
            <a:r>
              <a:rPr lang="en-US" b="1" dirty="0">
                <a:latin typeface="Arial" panose="020B0604020202020204" pitchFamily="34" charset="0"/>
                <a:cs typeface="Arial" panose="020B0604020202020204" pitchFamily="34" charset="0"/>
              </a:rPr>
              <a:t>work out</a:t>
            </a:r>
            <a:r>
              <a:rPr lang="en-US" dirty="0">
                <a:latin typeface="Arial" panose="020B0604020202020204" pitchFamily="34" charset="0"/>
                <a:cs typeface="Arial" panose="020B0604020202020204" pitchFamily="34" charset="0"/>
              </a:rPr>
              <a:t> the problem and </a:t>
            </a:r>
            <a:r>
              <a:rPr lang="en-US" b="1" dirty="0">
                <a:latin typeface="Arial" panose="020B0604020202020204" pitchFamily="34" charset="0"/>
                <a:cs typeface="Arial" panose="020B0604020202020204" pitchFamily="34" charset="0"/>
              </a:rPr>
              <a:t>defend</a:t>
            </a:r>
            <a:r>
              <a:rPr lang="en-US" dirty="0">
                <a:latin typeface="Arial" panose="020B0604020202020204" pitchFamily="34" charset="0"/>
                <a:cs typeface="Arial" panose="020B0604020202020204" pitchFamily="34" charset="0"/>
              </a:rPr>
              <a:t> their answer. We want students to prove why their chosen response is </a:t>
            </a:r>
            <a:r>
              <a:rPr lang="en-US" b="1" dirty="0">
                <a:latin typeface="Arial" panose="020B0604020202020204" pitchFamily="34" charset="0"/>
                <a:cs typeface="Arial" panose="020B0604020202020204" pitchFamily="34" charset="0"/>
              </a:rPr>
              <a:t>right</a:t>
            </a:r>
            <a:r>
              <a:rPr lang="en-US" dirty="0">
                <a:latin typeface="Arial" panose="020B0604020202020204" pitchFamily="34" charset="0"/>
                <a:cs typeface="Arial" panose="020B0604020202020204" pitchFamily="34" charset="0"/>
              </a:rPr>
              <a:t> and explain why the incorrect answers are </a:t>
            </a:r>
            <a:r>
              <a:rPr lang="en-US" b="1" dirty="0">
                <a:latin typeface="Arial" panose="020B0604020202020204" pitchFamily="34" charset="0"/>
                <a:cs typeface="Arial" panose="020B0604020202020204" pitchFamily="34" charset="0"/>
              </a:rPr>
              <a:t>wrong</a:t>
            </a:r>
            <a:r>
              <a:rPr lang="en-US" dirty="0">
                <a:latin typeface="Arial" panose="020B0604020202020204" pitchFamily="34" charset="0"/>
                <a:cs typeface="Arial" panose="020B0604020202020204" pitchFamily="34" charset="0"/>
              </a:rPr>
              <a:t>. </a:t>
            </a:r>
            <a:endParaRPr lang="en-US" sz="1200" dirty="0">
              <a:solidFill>
                <a:srgbClr val="5E0C63"/>
              </a:solidFill>
              <a:latin typeface="Arial" panose="020B0604020202020204" pitchFamily="34" charset="0"/>
              <a:ea typeface="Tahoma"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A6298F2-3F1F-4041-A8E1-C335B761E25A}" type="slidenum">
              <a:rPr lang="en-US" smtClean="0"/>
              <a:t>10</a:t>
            </a:fld>
            <a:endParaRPr lang="en-US" dirty="0"/>
          </a:p>
        </p:txBody>
      </p:sp>
    </p:spTree>
    <p:extLst>
      <p:ext uri="{BB962C8B-B14F-4D97-AF65-F5344CB8AC3E}">
        <p14:creationId xmlns:p14="http://schemas.microsoft.com/office/powerpoint/2010/main" val="37420916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work it out - option 1: </a:t>
            </a:r>
            <a:r>
              <a:rPr lang="en-US" dirty="0"/>
              <a:t>Correct learning mistakes and clarify misconceptions by answering the question but be sure students not only solve but also prove why their chosen response is right and explain why the incorrect answers are wrong.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Be sure discussion includes:</a:t>
            </a:r>
          </a:p>
          <a:p>
            <a:pPr marL="228600" indent="-228600">
              <a:buFont typeface="+mj-lt"/>
              <a:buAutoNum type="arabicPeriod"/>
            </a:pPr>
            <a:r>
              <a:rPr lang="en-US" dirty="0"/>
              <a:t>How to choose points to graph the correct equation.</a:t>
            </a:r>
          </a:p>
          <a:p>
            <a:pPr marL="228600" indent="-228600">
              <a:buFont typeface="+mj-lt"/>
              <a:buAutoNum type="arabicPeriod"/>
            </a:pPr>
            <a:r>
              <a:rPr lang="en-US" dirty="0"/>
              <a:t>How to know that the points selected will yield the correct graph.</a:t>
            </a:r>
          </a:p>
        </p:txBody>
      </p:sp>
      <p:sp>
        <p:nvSpPr>
          <p:cNvPr id="4" name="Slide Number Placeholder 3"/>
          <p:cNvSpPr>
            <a:spLocks noGrp="1"/>
          </p:cNvSpPr>
          <p:nvPr>
            <p:ph type="sldNum" sz="quarter" idx="5"/>
          </p:nvPr>
        </p:nvSpPr>
        <p:spPr/>
        <p:txBody>
          <a:bodyPr/>
          <a:lstStyle/>
          <a:p>
            <a:fld id="{DA6298F2-3F1F-4041-A8E1-C335B761E25A}" type="slidenum">
              <a:rPr lang="en-US" smtClean="0"/>
              <a:t>11</a:t>
            </a:fld>
            <a:endParaRPr lang="en-US" dirty="0"/>
          </a:p>
        </p:txBody>
      </p:sp>
    </p:spTree>
    <p:extLst>
      <p:ext uri="{BB962C8B-B14F-4D97-AF65-F5344CB8AC3E}">
        <p14:creationId xmlns:p14="http://schemas.microsoft.com/office/powerpoint/2010/main" val="26404597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work it out - option 2: make the case (learning from mistakes instructional strategy)</a:t>
            </a:r>
          </a:p>
          <a:p>
            <a:pPr algn="l"/>
            <a:r>
              <a:rPr lang="en-US" sz="1200" b="0" dirty="0">
                <a:solidFill>
                  <a:schemeClr val="tx1">
                    <a:lumMod val="85000"/>
                    <a:lumOff val="15000"/>
                  </a:schemeClr>
                </a:solidFill>
              </a:rPr>
              <a:t>free virtual dice available in the lead4ward app and at: www.lead4ward.com/dice</a:t>
            </a:r>
          </a:p>
          <a:p>
            <a:pPr algn="l"/>
            <a:endParaRPr lang="en-US" sz="1200" b="0" dirty="0">
              <a:solidFill>
                <a:schemeClr val="tx1">
                  <a:lumMod val="85000"/>
                  <a:lumOff val="15000"/>
                </a:schemeClr>
              </a:solidFill>
            </a:endParaRPr>
          </a:p>
          <a:p>
            <a:pPr algn="l"/>
            <a:r>
              <a:rPr lang="en-US" b="1" dirty="0"/>
              <a:t>purpose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D1C1D"/>
                </a:solidFill>
                <a:effectLst/>
              </a:rPr>
              <a:t>Students </a:t>
            </a:r>
            <a:r>
              <a:rPr lang="en-US" dirty="0"/>
              <a:t>correct learning mistakes and clarify misconceptions by justifying/proving why their assigned response is right OR explain why their assigned response is an incorrect answer. </a:t>
            </a:r>
          </a:p>
          <a:p>
            <a:endParaRPr lang="en-US" sz="1200" b="0" i="0" kern="1200" dirty="0">
              <a:solidFill>
                <a:schemeClr val="tx1"/>
              </a:solidFill>
              <a:effectLst/>
              <a:ea typeface="+mn-ea"/>
              <a:cs typeface="+mn-cs"/>
            </a:endParaRPr>
          </a:p>
          <a:p>
            <a:r>
              <a:rPr lang="en-US" sz="1200" b="1" i="0" kern="1200" dirty="0">
                <a:solidFill>
                  <a:schemeClr val="tx1"/>
                </a:solidFill>
                <a:effectLst/>
                <a:ea typeface="+mn-ea"/>
                <a:cs typeface="+mn-cs"/>
              </a:rPr>
              <a:t>instructions</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b="0" i="0" dirty="0">
                <a:solidFill>
                  <a:srgbClr val="1D1C1D"/>
                </a:solidFill>
                <a:effectLst/>
              </a:rPr>
              <a:t>Organize students into groups (no larger than 4).</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b="0" i="0" dirty="0">
                <a:solidFill>
                  <a:srgbClr val="1D1C1D"/>
                </a:solidFill>
                <a:effectLst/>
              </a:rPr>
              <a:t>Assign each team a potential answer (choice).</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b="0" i="0" dirty="0">
                <a:solidFill>
                  <a:srgbClr val="1D1C1D"/>
                </a:solidFill>
                <a:effectLst/>
              </a:rPr>
              <a:t>Groups huddle to determine if their answer choice is “correct/innocent” by explaining why and providing (at most) 2 pieces of evidence…or “incorrect/guilty” by explaining why and providing (at most) 2 pieces of evidence.</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b="0" i="0" dirty="0">
                <a:solidFill>
                  <a:srgbClr val="1D1C1D"/>
                </a:solidFill>
                <a:effectLst/>
              </a:rPr>
              <a:t>Students prosecute and defend arguments.</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sz="1200" b="0" i="0" kern="1200" dirty="0">
                <a:solidFill>
                  <a:schemeClr val="tx1"/>
                </a:solidFill>
                <a:effectLst/>
                <a:ea typeface="+mn-ea"/>
                <a:cs typeface="+mn-cs"/>
              </a:rPr>
              <a:t>Observe students’ thinking/responses and clarify/verify as appropriate.</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endParaRPr lang="en-US" sz="1200" b="0" i="0" kern="1200" dirty="0">
              <a:solidFill>
                <a:schemeClr val="tx1"/>
              </a:solidFill>
              <a:effectLs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be sure discussion includes:</a:t>
            </a:r>
          </a:p>
          <a:p>
            <a:pPr marL="228600" indent="-228600" algn="l">
              <a:buFont typeface="Arial" panose="020B0604020202020204" pitchFamily="34" charset="0"/>
              <a:buChar char="•"/>
            </a:pPr>
            <a:r>
              <a:rPr lang="en-US" b="0" i="0" dirty="0">
                <a:solidFill>
                  <a:srgbClr val="1D1C1D"/>
                </a:solidFill>
                <a:effectLst/>
              </a:rPr>
              <a:t>Visuals or models students might use to prove their justification.</a:t>
            </a:r>
          </a:p>
          <a:p>
            <a:pPr marL="228600" indent="-228600" algn="l">
              <a:buFont typeface="Arial" panose="020B0604020202020204" pitchFamily="34" charset="0"/>
              <a:buChar char="•"/>
            </a:pPr>
            <a:r>
              <a:rPr lang="en-US" b="0" i="0" dirty="0">
                <a:solidFill>
                  <a:srgbClr val="1D1C1D"/>
                </a:solidFill>
                <a:effectLst/>
              </a:rPr>
              <a:t>Discourse around strategies, clues and/or vocabulary that support their justification.</a:t>
            </a:r>
          </a:p>
          <a:p>
            <a:pPr marL="228600" indent="-228600" algn="l">
              <a:buFont typeface="Arial" panose="020B0604020202020204" pitchFamily="34" charset="0"/>
              <a:buChar char="•"/>
            </a:pPr>
            <a:r>
              <a:rPr lang="en-US" b="0" i="0" dirty="0">
                <a:solidFill>
                  <a:srgbClr val="1D1C1D"/>
                </a:solidFill>
                <a:effectLst/>
              </a:rPr>
              <a:t>The chosen incorrect answer(s) suggests a common misconception, guessing pattern, clue picking, stopping too soon, and relying on tricks. </a:t>
            </a:r>
          </a:p>
          <a:p>
            <a:pPr marL="228600" indent="-228600" algn="l">
              <a:buFont typeface="Arial" panose="020B0604020202020204" pitchFamily="34" charset="0"/>
              <a:buChar char="•"/>
            </a:pPr>
            <a:r>
              <a:rPr lang="en-US" b="0" i="0" dirty="0">
                <a:solidFill>
                  <a:srgbClr val="1D1C1D"/>
                </a:solidFill>
                <a:effectLst/>
              </a:rPr>
              <a:t>Student-driven discourse. </a:t>
            </a:r>
          </a:p>
          <a:p>
            <a:pPr marL="228600" indent="-228600" algn="l">
              <a:buFont typeface="Arial" panose="020B0604020202020204" pitchFamily="34" charset="0"/>
              <a:buChar char="•"/>
            </a:pPr>
            <a:endParaRPr lang="en-US" b="0" i="0" dirty="0">
              <a:solidFill>
                <a:srgbClr val="1D1C1D"/>
              </a:solidFill>
              <a:effectLst/>
            </a:endParaRPr>
          </a:p>
          <a:p>
            <a:pPr algn="l"/>
            <a:endParaRPr lang="en-US" sz="1200" b="0" dirty="0">
              <a:solidFill>
                <a:schemeClr val="tx1">
                  <a:lumMod val="85000"/>
                  <a:lumOff val="15000"/>
                </a:schemeClr>
              </a:solidFill>
            </a:endParaRPr>
          </a:p>
          <a:p>
            <a:pPr algn="l"/>
            <a:r>
              <a:rPr lang="en-US" sz="1200" b="1" dirty="0">
                <a:solidFill>
                  <a:schemeClr val="tx1">
                    <a:lumMod val="85000"/>
                    <a:lumOff val="15000"/>
                  </a:schemeClr>
                </a:solidFill>
              </a:rPr>
              <a:t>Green</a:t>
            </a:r>
            <a:r>
              <a:rPr lang="en-US" sz="1200" b="0" dirty="0">
                <a:solidFill>
                  <a:schemeClr val="tx1">
                    <a:lumMod val="85000"/>
                    <a:lumOff val="15000"/>
                  </a:schemeClr>
                </a:solidFill>
              </a:rPr>
              <a:t>: Incorrect; (0,2) does not make the equation true.</a:t>
            </a:r>
          </a:p>
          <a:p>
            <a:pPr algn="l"/>
            <a:r>
              <a:rPr lang="en-US" sz="1200" b="1" dirty="0">
                <a:solidFill>
                  <a:schemeClr val="tx1">
                    <a:lumMod val="85000"/>
                    <a:lumOff val="15000"/>
                  </a:schemeClr>
                </a:solidFill>
              </a:rPr>
              <a:t>Blue</a:t>
            </a:r>
            <a:r>
              <a:rPr lang="en-US" sz="1200" b="0" dirty="0">
                <a:solidFill>
                  <a:schemeClr val="tx1">
                    <a:lumMod val="85000"/>
                    <a:lumOff val="15000"/>
                  </a:schemeClr>
                </a:solidFill>
              </a:rPr>
              <a:t>: Incorrect; (-4,-5) does not make the equation true.</a:t>
            </a:r>
          </a:p>
          <a:p>
            <a:pPr algn="l"/>
            <a:r>
              <a:rPr lang="en-US" sz="1200" b="1" dirty="0">
                <a:solidFill>
                  <a:schemeClr val="tx1">
                    <a:lumMod val="85000"/>
                    <a:lumOff val="15000"/>
                  </a:schemeClr>
                </a:solidFill>
              </a:rPr>
              <a:t>Orange</a:t>
            </a:r>
            <a:r>
              <a:rPr lang="en-US" sz="1200" b="0" dirty="0">
                <a:solidFill>
                  <a:schemeClr val="tx1">
                    <a:lumMod val="85000"/>
                    <a:lumOff val="15000"/>
                  </a:schemeClr>
                </a:solidFill>
              </a:rPr>
              <a:t>: Incorrect; (-4,1) and (6,5) do not make the equation true.</a:t>
            </a:r>
          </a:p>
          <a:p>
            <a:pPr algn="l"/>
            <a:r>
              <a:rPr lang="en-US" sz="1200" b="1" dirty="0">
                <a:solidFill>
                  <a:schemeClr val="tx1">
                    <a:lumMod val="85000"/>
                    <a:lumOff val="15000"/>
                  </a:schemeClr>
                </a:solidFill>
              </a:rPr>
              <a:t>Purple</a:t>
            </a:r>
            <a:r>
              <a:rPr lang="en-US" sz="1200" b="0" dirty="0">
                <a:solidFill>
                  <a:schemeClr val="tx1">
                    <a:lumMod val="85000"/>
                    <a:lumOff val="15000"/>
                  </a:schemeClr>
                </a:solidFill>
              </a:rPr>
              <a:t>: Correct. Both points make the equation true.</a:t>
            </a:r>
            <a:endParaRPr lang="en-US" sz="1200" b="1" dirty="0">
              <a:solidFill>
                <a:schemeClr val="tx1">
                  <a:lumMod val="85000"/>
                  <a:lumOff val="15000"/>
                </a:schemeClr>
              </a:solidFill>
            </a:endParaRP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endParaRPr lang="en-US" sz="1200" b="0" i="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DA6298F2-3F1F-4041-A8E1-C335B761E25A}" type="slidenum">
              <a:rPr lang="en-US" smtClean="0"/>
              <a:t>12</a:t>
            </a:fld>
            <a:endParaRPr lang="en-US" dirty="0"/>
          </a:p>
        </p:txBody>
      </p:sp>
    </p:spTree>
    <p:extLst>
      <p:ext uri="{BB962C8B-B14F-4D97-AF65-F5344CB8AC3E}">
        <p14:creationId xmlns:p14="http://schemas.microsoft.com/office/powerpoint/2010/main" val="20163885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think it up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goal of the fourth 10 minutes of the routine is for us to change things up so students can practice with novelty and transfer. </a:t>
            </a:r>
          </a:p>
        </p:txBody>
      </p:sp>
      <p:sp>
        <p:nvSpPr>
          <p:cNvPr id="4" name="Slide Number Placeholder 3"/>
          <p:cNvSpPr>
            <a:spLocks noGrp="1"/>
          </p:cNvSpPr>
          <p:nvPr>
            <p:ph type="sldNum" sz="quarter" idx="5"/>
          </p:nvPr>
        </p:nvSpPr>
        <p:spPr/>
        <p:txBody>
          <a:bodyPr/>
          <a:lstStyle/>
          <a:p>
            <a:fld id="{DA6298F2-3F1F-4041-A8E1-C335B761E25A}" type="slidenum">
              <a:rPr lang="en-US" smtClean="0"/>
              <a:t>13</a:t>
            </a:fld>
            <a:endParaRPr lang="en-US" dirty="0"/>
          </a:p>
        </p:txBody>
      </p:sp>
    </p:spTree>
    <p:extLst>
      <p:ext uri="{BB962C8B-B14F-4D97-AF65-F5344CB8AC3E}">
        <p14:creationId xmlns:p14="http://schemas.microsoft.com/office/powerpoint/2010/main" val="6602008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latin typeface="Arial" panose="020B0604020202020204" pitchFamily="34" charset="0"/>
                <a:cs typeface="Arial" panose="020B0604020202020204" pitchFamily="34" charset="0"/>
              </a:rPr>
              <a:t>think it up - option 1: </a:t>
            </a:r>
            <a:r>
              <a:rPr lang="en-US" b="0" i="0" dirty="0">
                <a:solidFill>
                  <a:srgbClr val="1D1C1D"/>
                </a:solidFill>
                <a:effectLst/>
                <a:latin typeface="Arial" panose="020B0604020202020204" pitchFamily="34" charset="0"/>
                <a:cs typeface="Arial" panose="020B0604020202020204" pitchFamily="34" charset="0"/>
              </a:rPr>
              <a:t>Use the guiding questions on the routine to drive the thinking and discussion with students as they reflect </a:t>
            </a:r>
            <a:r>
              <a:rPr lang="en-US" dirty="0">
                <a:latin typeface="Arial" panose="020B0604020202020204" pitchFamily="34" charset="0"/>
                <a:cs typeface="Arial" panose="020B0604020202020204" pitchFamily="34" charset="0"/>
              </a:rPr>
              <a:t>on the work of the routine so far -- the thinking around the content and the problem, text or visual. Then, have students analyze how all of that can help them as they work on or think through other content or solving future problems.  </a:t>
            </a:r>
            <a:endParaRPr lang="en-US" dirty="0">
              <a:solidFill>
                <a:srgbClr val="5E0C63"/>
              </a:solidFill>
              <a:latin typeface="Arial" panose="020B0604020202020204" pitchFamily="34" charset="0"/>
              <a:ea typeface="Tahoma" pitchFamily="34" charset="0"/>
              <a:cs typeface="Arial" panose="020B0604020202020204" pitchFamily="34" charset="0"/>
            </a:endParaRPr>
          </a:p>
          <a:p>
            <a:pPr>
              <a:defRPr/>
            </a:pPr>
            <a:endParaRPr lang="en-US" dirty="0">
              <a:solidFill>
                <a:srgbClr val="000000"/>
              </a:solidFill>
              <a:latin typeface="Arial" panose="020B0604020202020204" pitchFamily="34" charset="0"/>
              <a:ea typeface="Tahoma" pitchFamily="34" charset="0"/>
              <a:cs typeface="Arial" panose="020B0604020202020204" pitchFamily="34" charset="0"/>
            </a:endParaRPr>
          </a:p>
          <a:p>
            <a:pPr>
              <a:defRPr/>
            </a:pPr>
            <a:r>
              <a:rPr lang="en-US" dirty="0">
                <a:solidFill>
                  <a:srgbClr val="000000"/>
                </a:solidFill>
                <a:latin typeface="Arial" panose="020B0604020202020204" pitchFamily="34" charset="0"/>
                <a:ea typeface="Tahoma"/>
                <a:cs typeface="Arial" panose="020B0604020202020204" pitchFamily="34" charset="0"/>
              </a:rPr>
              <a:t>Additional/optional questions: </a:t>
            </a:r>
          </a:p>
          <a:p>
            <a:pPr marL="228600" indent="-228600">
              <a:buAutoNum type="arabicPeriod"/>
              <a:defRPr/>
            </a:pPr>
            <a:r>
              <a:rPr lang="en-US" dirty="0">
                <a:solidFill>
                  <a:srgbClr val="000000"/>
                </a:solidFill>
                <a:latin typeface="Arial" panose="020B0604020202020204" pitchFamily="34" charset="0"/>
                <a:cs typeface="Arial" panose="020B0604020202020204" pitchFamily="34" charset="0"/>
              </a:rPr>
              <a:t>Once you’ve drawn the line, how can you use the slope-intercept form of the equation to check if the line is drawn correctly?</a:t>
            </a:r>
            <a:endParaRPr lang="en-US" dirty="0">
              <a:latin typeface="Arial" panose="020B0604020202020204" pitchFamily="34" charset="0"/>
              <a:cs typeface="Arial" panose="020B0604020202020204" pitchFamily="34" charset="0"/>
            </a:endParaRPr>
          </a:p>
          <a:p>
            <a:pPr marL="228600" indent="-228600">
              <a:buAutoNum type="arabicPeriod"/>
              <a:defRPr/>
            </a:pPr>
            <a:r>
              <a:rPr lang="en-US" dirty="0">
                <a:solidFill>
                  <a:srgbClr val="000000"/>
                </a:solidFill>
                <a:latin typeface="Arial" panose="020B0604020202020204" pitchFamily="34" charset="0"/>
                <a:cs typeface="Arial" panose="020B0604020202020204" pitchFamily="34" charset="0"/>
              </a:rPr>
              <a:t>What could you change the points to so that, when it’s graphed, the pair of points yields the correct line?</a:t>
            </a:r>
          </a:p>
          <a:p>
            <a:pPr>
              <a:defRPr/>
            </a:pPr>
            <a:endParaRPr lang="en-US" dirty="0">
              <a:solidFill>
                <a:srgbClr val="00000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A6298F2-3F1F-4041-A8E1-C335B761E25A}" type="slidenum">
              <a:rPr lang="en-US" smtClean="0"/>
              <a:t>14</a:t>
            </a:fld>
            <a:endParaRPr lang="en-US" dirty="0"/>
          </a:p>
        </p:txBody>
      </p:sp>
    </p:spTree>
    <p:extLst>
      <p:ext uri="{BB962C8B-B14F-4D97-AF65-F5344CB8AC3E}">
        <p14:creationId xmlns:p14="http://schemas.microsoft.com/office/powerpoint/2010/main" val="5422488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96094" rtl="0" eaLnBrk="1" fontAlgn="auto" latinLnBrk="0" hangingPunct="1">
              <a:lnSpc>
                <a:spcPct val="100000"/>
              </a:lnSpc>
              <a:spcBef>
                <a:spcPts val="0"/>
              </a:spcBef>
              <a:spcAft>
                <a:spcPts val="0"/>
              </a:spcAft>
              <a:buClrTx/>
              <a:buSzTx/>
              <a:buFont typeface="+mj-lt"/>
              <a:buNone/>
              <a:tabLst/>
              <a:defRPr/>
            </a:pPr>
            <a:r>
              <a:rPr lang="en-US" b="1" i="0" dirty="0">
                <a:solidFill>
                  <a:srgbClr val="1D1C1D"/>
                </a:solidFill>
                <a:effectLst/>
                <a:latin typeface="Arial" panose="020B0604020202020204" pitchFamily="34" charset="0"/>
                <a:cs typeface="Arial" panose="020B0604020202020204" pitchFamily="34" charset="0"/>
              </a:rPr>
              <a:t>think it up - option 2: odd one out (extending thinking instructional strategy)</a:t>
            </a:r>
          </a:p>
          <a:p>
            <a:pPr marL="0" marR="0" lvl="0" indent="0" algn="l" defTabSz="996094" rtl="0" eaLnBrk="1" fontAlgn="auto" latinLnBrk="0" hangingPunct="1">
              <a:lnSpc>
                <a:spcPct val="100000"/>
              </a:lnSpc>
              <a:spcBef>
                <a:spcPts val="0"/>
              </a:spcBef>
              <a:spcAft>
                <a:spcPts val="0"/>
              </a:spcAft>
              <a:buClrTx/>
              <a:buSzTx/>
              <a:buFont typeface="+mj-lt"/>
              <a:buNone/>
              <a:tabLst/>
              <a:defRPr/>
            </a:pPr>
            <a:endParaRPr lang="en-US" b="1" i="0" dirty="0">
              <a:solidFill>
                <a:srgbClr val="1D1C1D"/>
              </a:solidFill>
              <a:effectLst/>
              <a:latin typeface="Arial" panose="020B0604020202020204" pitchFamily="34" charset="0"/>
              <a:cs typeface="Arial" panose="020B0604020202020204" pitchFamily="34" charset="0"/>
            </a:endParaRPr>
          </a:p>
          <a:p>
            <a:pPr marL="0" marR="0" lvl="0" indent="0" algn="l" defTabSz="996094" rtl="0" eaLnBrk="1" fontAlgn="auto" latinLnBrk="0" hangingPunct="1">
              <a:lnSpc>
                <a:spcPct val="100000"/>
              </a:lnSpc>
              <a:spcBef>
                <a:spcPts val="0"/>
              </a:spcBef>
              <a:spcAft>
                <a:spcPts val="0"/>
              </a:spcAft>
              <a:buClrTx/>
              <a:buSzTx/>
              <a:buFont typeface="+mj-lt"/>
              <a:buNone/>
              <a:tabLst/>
              <a:defRPr/>
            </a:pPr>
            <a:r>
              <a:rPr lang="en-US" b="1" i="0" dirty="0">
                <a:solidFill>
                  <a:srgbClr val="1D1C1D"/>
                </a:solidFill>
                <a:effectLst/>
                <a:latin typeface="Arial" panose="020B0604020202020204" pitchFamily="34" charset="0"/>
                <a:cs typeface="Arial" panose="020B0604020202020204" pitchFamily="34" charset="0"/>
              </a:rPr>
              <a:t>purpose</a:t>
            </a:r>
          </a:p>
          <a:p>
            <a:pPr marL="0" marR="0" lvl="0" indent="0" algn="l" defTabSz="996094" rtl="0" eaLnBrk="1" fontAlgn="auto" latinLnBrk="0" hangingPunct="1">
              <a:lnSpc>
                <a:spcPct val="100000"/>
              </a:lnSpc>
              <a:spcBef>
                <a:spcPts val="0"/>
              </a:spcBef>
              <a:spcAft>
                <a:spcPts val="0"/>
              </a:spcAft>
              <a:buClrTx/>
              <a:buSzTx/>
              <a:buFont typeface="+mj-lt"/>
              <a:buNone/>
              <a:tabLst/>
              <a:defRPr/>
            </a:pPr>
            <a:r>
              <a:rPr lang="en-US" sz="1200" b="0" i="0" kern="1200" dirty="0">
                <a:solidFill>
                  <a:schemeClr val="tx1"/>
                </a:solidFill>
                <a:effectLst/>
                <a:latin typeface="Arial" panose="020B0604020202020204" pitchFamily="34" charset="0"/>
                <a:ea typeface="+mn-ea"/>
                <a:cs typeface="Arial" panose="020B0604020202020204" pitchFamily="34" charset="0"/>
              </a:rPr>
              <a:t>Students compare/contrast four visuals, assessment questions, words, characters, historical figures, etc. and justify their thinking by defending which they think is the odd one out.</a:t>
            </a:r>
            <a:endParaRPr lang="en-US" dirty="0">
              <a:latin typeface="Arial" panose="020B0604020202020204" pitchFamily="34" charset="0"/>
              <a:cs typeface="Arial" panose="020B0604020202020204" pitchFamily="34" charset="0"/>
            </a:endParaRPr>
          </a:p>
          <a:p>
            <a:pPr marL="0" marR="0" lvl="0" indent="0" algn="l" defTabSz="996094" rtl="0" eaLnBrk="1" fontAlgn="auto" latinLnBrk="0" hangingPunct="1">
              <a:lnSpc>
                <a:spcPct val="100000"/>
              </a:lnSpc>
              <a:spcBef>
                <a:spcPts val="0"/>
              </a:spcBef>
              <a:spcAft>
                <a:spcPts val="0"/>
              </a:spcAft>
              <a:buClrTx/>
              <a:buSzTx/>
              <a:buFont typeface="+mj-lt"/>
              <a:buNone/>
              <a:tabLst/>
              <a:defRPr/>
            </a:pPr>
            <a:endParaRPr lang="en-US" dirty="0">
              <a:latin typeface="Arial" panose="020B0604020202020204" pitchFamily="34" charset="0"/>
              <a:cs typeface="Arial" panose="020B0604020202020204" pitchFamily="34" charset="0"/>
            </a:endParaRPr>
          </a:p>
          <a:p>
            <a:pPr marL="0" indent="0" defTabSz="996094">
              <a:buFont typeface="+mj-lt"/>
              <a:buNone/>
              <a:defRPr/>
            </a:pPr>
            <a:r>
              <a:rPr lang="en-US" b="1" i="0" dirty="0">
                <a:solidFill>
                  <a:srgbClr val="1D1C1D"/>
                </a:solidFill>
                <a:effectLst/>
                <a:latin typeface="Arial" panose="020B0604020202020204" pitchFamily="34" charset="0"/>
                <a:cs typeface="Arial" panose="020B0604020202020204" pitchFamily="34" charset="0"/>
              </a:rPr>
              <a:t>instructions</a:t>
            </a:r>
            <a:endParaRPr lang="en-US" dirty="0">
              <a:solidFill>
                <a:prstClr val="black"/>
              </a:solidFill>
              <a:latin typeface="Arial" panose="020B0604020202020204" pitchFamily="34" charset="0"/>
              <a:cs typeface="Arial" panose="020B0604020202020204" pitchFamily="34" charset="0"/>
            </a:endParaRPr>
          </a:p>
          <a:p>
            <a:pPr marL="228600" indent="-228600" defTabSz="996094">
              <a:buFont typeface="+mj-lt"/>
              <a:buAutoNum type="arabicPeriod"/>
              <a:defRPr/>
            </a:pPr>
            <a:r>
              <a:rPr lang="en-US" dirty="0">
                <a:solidFill>
                  <a:prstClr val="black"/>
                </a:solidFill>
                <a:latin typeface="Arial" panose="020B0604020202020204" pitchFamily="34" charset="0"/>
                <a:cs typeface="Arial" panose="020B0604020202020204" pitchFamily="34" charset="0"/>
              </a:rPr>
              <a:t>Divide students into groups of 4. </a:t>
            </a:r>
          </a:p>
          <a:p>
            <a:pPr marL="228600" marR="0" lvl="0" indent="-228600" algn="l" defTabSz="996094" rtl="0" eaLnBrk="1" fontAlgn="auto" latinLnBrk="0" hangingPunct="1">
              <a:lnSpc>
                <a:spcPct val="100000"/>
              </a:lnSpc>
              <a:spcBef>
                <a:spcPts val="0"/>
              </a:spcBef>
              <a:spcAft>
                <a:spcPts val="0"/>
              </a:spcAft>
              <a:buClrTx/>
              <a:buSzTx/>
              <a:buFont typeface="+mj-lt"/>
              <a:buAutoNum type="arabicPeriod"/>
              <a:tabLst/>
              <a:defRPr/>
            </a:pPr>
            <a:r>
              <a:rPr lang="en-US" dirty="0">
                <a:solidFill>
                  <a:prstClr val="black"/>
                </a:solidFill>
                <a:latin typeface="Arial" panose="020B0604020202020204" pitchFamily="34" charset="0"/>
                <a:cs typeface="Arial" panose="020B0604020202020204" pitchFamily="34" charset="0"/>
              </a:rPr>
              <a:t>In each group, students divide the images/problems amongst their group and take turns describing their image/problem.</a:t>
            </a:r>
          </a:p>
          <a:p>
            <a:pPr marL="228600" indent="-228600" defTabSz="996094">
              <a:buFont typeface="+mj-lt"/>
              <a:buAutoNum type="arabicPeriod"/>
              <a:defRPr/>
            </a:pPr>
            <a:r>
              <a:rPr lang="en-US" dirty="0">
                <a:solidFill>
                  <a:prstClr val="black"/>
                </a:solidFill>
                <a:latin typeface="Arial" panose="020B0604020202020204" pitchFamily="34" charset="0"/>
                <a:cs typeface="Arial" panose="020B0604020202020204" pitchFamily="34" charset="0"/>
              </a:rPr>
              <a:t>Students compare and contrast the images/problems.</a:t>
            </a:r>
          </a:p>
          <a:p>
            <a:pPr marL="228600" indent="-228600" defTabSz="996094">
              <a:buFont typeface="+mj-lt"/>
              <a:buAutoNum type="arabicPeriod"/>
              <a:defRPr/>
            </a:pPr>
            <a:r>
              <a:rPr lang="en-US" dirty="0">
                <a:solidFill>
                  <a:prstClr val="black"/>
                </a:solidFill>
                <a:latin typeface="Arial" panose="020B0604020202020204" pitchFamily="34" charset="0"/>
                <a:cs typeface="Arial" panose="020B0604020202020204" pitchFamily="34" charset="0"/>
              </a:rPr>
              <a:t>Students determine which one is the odd one out and why.</a:t>
            </a:r>
          </a:p>
          <a:p>
            <a:pPr marL="228600" indent="-228600" defTabSz="996094">
              <a:buFont typeface="+mj-lt"/>
              <a:buAutoNum type="arabicPeriod"/>
              <a:defRPr/>
            </a:pPr>
            <a:r>
              <a:rPr lang="en-US" dirty="0">
                <a:solidFill>
                  <a:prstClr val="black"/>
                </a:solidFill>
                <a:latin typeface="Arial" panose="020B0604020202020204" pitchFamily="34" charset="0"/>
                <a:cs typeface="Arial" panose="020B0604020202020204" pitchFamily="34" charset="0"/>
              </a:rPr>
              <a:t>Groups share out their selected odd one out and justification. </a:t>
            </a:r>
          </a:p>
          <a:p>
            <a:pPr marL="228600" indent="-228600">
              <a:buFont typeface="+mj-lt"/>
              <a:buAutoNum type="arabicPeriod"/>
            </a:pPr>
            <a:r>
              <a:rPr lang="en-US" sz="1200" b="0" i="0" kern="1200" dirty="0">
                <a:solidFill>
                  <a:schemeClr val="tx1"/>
                </a:solidFill>
                <a:effectLst/>
                <a:latin typeface="Arial" panose="020B0604020202020204" pitchFamily="34" charset="0"/>
                <a:ea typeface="+mn-ea"/>
                <a:cs typeface="Arial" panose="020B0604020202020204" pitchFamily="34" charset="0"/>
              </a:rPr>
              <a:t>Observe and listen to students’ thinking and clarify/verify as appropriate.</a:t>
            </a:r>
          </a:p>
          <a:p>
            <a:pPr marL="0" indent="0" defTabSz="996094">
              <a:buFont typeface="+mj-lt"/>
              <a:buNone/>
              <a:defRPr/>
            </a:pPr>
            <a:endParaRPr lang="en-US" dirty="0">
              <a:latin typeface="Arial" panose="020B0604020202020204" pitchFamily="34" charset="0"/>
              <a:cs typeface="Arial" panose="020B0604020202020204" pitchFamily="34" charset="0"/>
            </a:endParaRPr>
          </a:p>
          <a:p>
            <a:pPr marL="0" indent="0" defTabSz="996094">
              <a:buFont typeface="+mj-lt"/>
              <a:buNone/>
              <a:defRPr/>
            </a:pPr>
            <a:r>
              <a:rPr lang="en-US" b="1" i="0" dirty="0">
                <a:latin typeface="Arial" panose="020B0604020202020204" pitchFamily="34" charset="0"/>
                <a:cs typeface="Arial" panose="020B0604020202020204" pitchFamily="34" charset="0"/>
              </a:rPr>
              <a:t>Upper right</a:t>
            </a:r>
            <a:r>
              <a:rPr lang="en-US" b="0" i="0">
                <a:latin typeface="Arial" panose="020B0604020202020204" pitchFamily="34" charset="0"/>
                <a:cs typeface="Arial" panose="020B0604020202020204" pitchFamily="34" charset="0"/>
              </a:rPr>
              <a:t>: This is the original problem.</a:t>
            </a:r>
            <a:endParaRPr lang="en-US" b="0" i="0" dirty="0">
              <a:latin typeface="Arial" panose="020B0604020202020204" pitchFamily="34" charset="0"/>
              <a:cs typeface="Arial" panose="020B0604020202020204" pitchFamily="34" charset="0"/>
            </a:endParaRPr>
          </a:p>
          <a:p>
            <a:pPr marL="0" indent="0" defTabSz="996094">
              <a:buFont typeface="+mj-lt"/>
              <a:buNone/>
              <a:defRPr/>
            </a:pPr>
            <a:r>
              <a:rPr lang="en-US" b="1" i="0" dirty="0">
                <a:latin typeface="Arial" panose="020B0604020202020204" pitchFamily="34" charset="0"/>
                <a:cs typeface="Arial" panose="020B0604020202020204" pitchFamily="34" charset="0"/>
              </a:rPr>
              <a:t>Lower right</a:t>
            </a:r>
            <a:r>
              <a:rPr lang="en-US" b="0" i="0" dirty="0">
                <a:latin typeface="Arial" panose="020B0604020202020204" pitchFamily="34" charset="0"/>
                <a:cs typeface="Arial" panose="020B0604020202020204" pitchFamily="34" charset="0"/>
              </a:rPr>
              <a:t>: 3/2 is the slope. The distractors are common mistakes made by students.</a:t>
            </a:r>
          </a:p>
          <a:p>
            <a:pPr marL="0" marR="0" lvl="0" indent="0" algn="l" defTabSz="996094" rtl="0" eaLnBrk="1" fontAlgn="auto" latinLnBrk="0" hangingPunct="1">
              <a:lnSpc>
                <a:spcPct val="100000"/>
              </a:lnSpc>
              <a:spcBef>
                <a:spcPts val="0"/>
              </a:spcBef>
              <a:spcAft>
                <a:spcPts val="0"/>
              </a:spcAft>
              <a:buClrTx/>
              <a:buSzTx/>
              <a:buFont typeface="+mj-lt"/>
              <a:buNone/>
              <a:tabLst/>
              <a:defRPr/>
            </a:pPr>
            <a:r>
              <a:rPr lang="en-US" b="1" i="0" dirty="0">
                <a:latin typeface="Arial" panose="020B0604020202020204" pitchFamily="34" charset="0"/>
                <a:cs typeface="Arial" panose="020B0604020202020204" pitchFamily="34" charset="0"/>
              </a:rPr>
              <a:t>Upper left</a:t>
            </a:r>
            <a:r>
              <a:rPr lang="en-US" b="0" i="0" dirty="0">
                <a:latin typeface="Arial" panose="020B0604020202020204" pitchFamily="34" charset="0"/>
                <a:cs typeface="Arial" panose="020B0604020202020204" pitchFamily="34" charset="0"/>
              </a:rPr>
              <a:t>: The x-intercept is -4/3. The distractors are common mistakes made by students.</a:t>
            </a:r>
          </a:p>
          <a:p>
            <a:pPr marL="0" marR="0" lvl="0" indent="0" algn="l" defTabSz="996094" rtl="0" eaLnBrk="1" fontAlgn="auto" latinLnBrk="0" hangingPunct="1">
              <a:lnSpc>
                <a:spcPct val="100000"/>
              </a:lnSpc>
              <a:spcBef>
                <a:spcPts val="0"/>
              </a:spcBef>
              <a:spcAft>
                <a:spcPts val="0"/>
              </a:spcAft>
              <a:buClrTx/>
              <a:buSzTx/>
              <a:buFont typeface="+mj-lt"/>
              <a:buNone/>
              <a:tabLst/>
              <a:defRPr/>
            </a:pPr>
            <a:r>
              <a:rPr lang="en-US" b="1" i="0" dirty="0">
                <a:latin typeface="Arial" panose="020B0604020202020204" pitchFamily="34" charset="0"/>
                <a:cs typeface="Arial" panose="020B0604020202020204" pitchFamily="34" charset="0"/>
              </a:rPr>
              <a:t>Lower left</a:t>
            </a:r>
            <a:r>
              <a:rPr lang="en-US" b="0" i="0" dirty="0">
                <a:latin typeface="Arial" panose="020B0604020202020204" pitchFamily="34" charset="0"/>
                <a:cs typeface="Arial" panose="020B0604020202020204" pitchFamily="34" charset="0"/>
              </a:rPr>
              <a:t>: The y-intercept is -2. The distractors are common mistakes made by students.</a:t>
            </a:r>
          </a:p>
          <a:p>
            <a:pPr marL="0" indent="0" defTabSz="996094">
              <a:buFont typeface="+mj-lt"/>
              <a:buNone/>
              <a:defRPr/>
            </a:pPr>
            <a:endParaRPr lang="en-US" b="1" i="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A6298F2-3F1F-4041-A8E1-C335B761E25A}" type="slidenum">
              <a:rPr lang="en-US" smtClean="0"/>
              <a:t>15</a:t>
            </a:fld>
            <a:endParaRPr lang="en-US" dirty="0"/>
          </a:p>
        </p:txBody>
      </p:sp>
    </p:spTree>
    <p:extLst>
      <p:ext uri="{BB962C8B-B14F-4D97-AF65-F5344CB8AC3E}">
        <p14:creationId xmlns:p14="http://schemas.microsoft.com/office/powerpoint/2010/main" val="37961205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write about 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goal of the last 10 minutes of the routine is for students to reflect on the routine and write about how it affected their understanding and confidence around the content and problem-solving process. </a:t>
            </a:r>
          </a:p>
        </p:txBody>
      </p:sp>
      <p:sp>
        <p:nvSpPr>
          <p:cNvPr id="4" name="Slide Number Placeholder 3"/>
          <p:cNvSpPr>
            <a:spLocks noGrp="1"/>
          </p:cNvSpPr>
          <p:nvPr>
            <p:ph type="sldNum" sz="quarter" idx="5"/>
          </p:nvPr>
        </p:nvSpPr>
        <p:spPr/>
        <p:txBody>
          <a:bodyPr/>
          <a:lstStyle/>
          <a:p>
            <a:fld id="{DA6298F2-3F1F-4041-A8E1-C335B761E25A}" type="slidenum">
              <a:rPr lang="en-US" smtClean="0"/>
              <a:t>16</a:t>
            </a:fld>
            <a:endParaRPr lang="en-US" dirty="0"/>
          </a:p>
        </p:txBody>
      </p:sp>
    </p:spTree>
    <p:extLst>
      <p:ext uri="{BB962C8B-B14F-4D97-AF65-F5344CB8AC3E}">
        <p14:creationId xmlns:p14="http://schemas.microsoft.com/office/powerpoint/2010/main" val="1018143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39F3BA-9AAC-E1A8-187E-6BF335983E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A37185-26C5-9A52-AC5C-A3D2820027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6E3D4A-71AD-F686-0EDF-CD92322EEFD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write about it</a:t>
            </a:r>
            <a:r>
              <a:rPr lang="en-US" b="0" dirty="0"/>
              <a:t>: The goal of the last 10 minutes of the routine is to solidify learning and have students practice communicating what they know in </a:t>
            </a:r>
            <a:r>
              <a:rPr lang="en-US" b="1" dirty="0"/>
              <a:t>writing</a:t>
            </a:r>
            <a:r>
              <a:rPr lang="en-US" b="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Ask students to: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think</a:t>
            </a:r>
            <a:r>
              <a:rPr lang="en-US" b="0" dirty="0"/>
              <a:t> about the activities, questions, discussions, and the selected problem, text or visual for this week’s thinkalong routine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talk</a:t>
            </a:r>
            <a:r>
              <a:rPr lang="en-US" b="0" dirty="0"/>
              <a:t> with a partner or in a small group about what they learned and the evidence that supports their thinking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write</a:t>
            </a:r>
            <a:r>
              <a:rPr lang="en-US" b="0" dirty="0"/>
              <a:t> their answers on a piece of paper or in their notebooks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Review areas in which students may need more support.</a:t>
            </a:r>
            <a:endParaRPr lang="en-US" b="0" dirty="0"/>
          </a:p>
        </p:txBody>
      </p:sp>
      <p:sp>
        <p:nvSpPr>
          <p:cNvPr id="4" name="Slide Number Placeholder 3">
            <a:extLst>
              <a:ext uri="{FF2B5EF4-FFF2-40B4-BE49-F238E27FC236}">
                <a16:creationId xmlns:a16="http://schemas.microsoft.com/office/drawing/2014/main" id="{1277E5E3-D279-AD81-2114-2208EA228A67}"/>
              </a:ext>
            </a:extLst>
          </p:cNvPr>
          <p:cNvSpPr>
            <a:spLocks noGrp="1"/>
          </p:cNvSpPr>
          <p:nvPr>
            <p:ph type="sldNum" sz="quarter" idx="5"/>
          </p:nvPr>
        </p:nvSpPr>
        <p:spPr/>
        <p:txBody>
          <a:bodyPr/>
          <a:lstStyle/>
          <a:p>
            <a:fld id="{DA6298F2-3F1F-4041-A8E1-C335B761E25A}" type="slidenum">
              <a:rPr lang="en-US" smtClean="0"/>
              <a:t>17</a:t>
            </a:fld>
            <a:endParaRPr lang="en-US" dirty="0"/>
          </a:p>
        </p:txBody>
      </p:sp>
    </p:spTree>
    <p:extLst>
      <p:ext uri="{BB962C8B-B14F-4D97-AF65-F5344CB8AC3E}">
        <p14:creationId xmlns:p14="http://schemas.microsoft.com/office/powerpoint/2010/main" val="550118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Throughout the week, use the guiding questions from the </a:t>
            </a:r>
            <a:r>
              <a:rPr lang="en-US" b="1" dirty="0"/>
              <a:t>thinkalong routine </a:t>
            </a:r>
            <a:r>
              <a:rPr lang="en-US" dirty="0"/>
              <a:t>to lead student thinking and discussion around the selected </a:t>
            </a:r>
            <a:r>
              <a:rPr lang="en-US" b="1" dirty="0"/>
              <a:t>stimulus</a:t>
            </a:r>
            <a:r>
              <a:rPr lang="en-US" b="0" dirty="0"/>
              <a:t> (</a:t>
            </a:r>
            <a:r>
              <a:rPr lang="en-US" dirty="0"/>
              <a:t>problem, text, or visual) aligned to a high-impact standard/concept.</a:t>
            </a:r>
          </a:p>
        </p:txBody>
      </p:sp>
      <p:sp>
        <p:nvSpPr>
          <p:cNvPr id="4" name="Slide Number Placeholder 3"/>
          <p:cNvSpPr>
            <a:spLocks noGrp="1"/>
          </p:cNvSpPr>
          <p:nvPr>
            <p:ph type="sldNum" sz="quarter" idx="5"/>
          </p:nvPr>
        </p:nvSpPr>
        <p:spPr/>
        <p:txBody>
          <a:bodyPr/>
          <a:lstStyle/>
          <a:p>
            <a:fld id="{DA6298F2-3F1F-4041-A8E1-C335B761E25A}" type="slidenum">
              <a:rPr lang="en-US" smtClean="0"/>
              <a:t>2</a:t>
            </a:fld>
            <a:endParaRPr lang="en-US" dirty="0"/>
          </a:p>
        </p:txBody>
      </p:sp>
    </p:spTree>
    <p:extLst>
      <p:ext uri="{BB962C8B-B14F-4D97-AF65-F5344CB8AC3E}">
        <p14:creationId xmlns:p14="http://schemas.microsoft.com/office/powerpoint/2010/main" val="25364086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make a plan</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goal of the first 5-10 minutes of the routine is just for students to </a:t>
            </a:r>
            <a:r>
              <a:rPr lang="en-US" b="1" dirty="0"/>
              <a:t>explore</a:t>
            </a:r>
            <a:r>
              <a:rPr lang="en-US" dirty="0"/>
              <a:t>. We are engaging the “tools to know” process standards and using the selected problem, text, or visual to activate memory around the designated content for the week.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If you’re using a problem as the stimulus, students don’t solve the problem or even see the answer choices yet! In this part of the routine, students practice making a plan, getting started, and thinking about what they will need to answer the question based on the vocabulary and/or visuals included. </a:t>
            </a:r>
            <a:endParaRPr lang="en-US" sz="1200" dirty="0">
              <a:solidFill>
                <a:srgbClr val="5E0C63"/>
              </a:solidFill>
              <a:latin typeface="Century Gothic" panose="020B0502020202020204" pitchFamily="34" charset="0"/>
              <a:ea typeface="Tahoma" pitchFamily="34" charset="0"/>
              <a:cs typeface="Tahoma" pitchFamily="34" charset="0"/>
            </a:endParaRPr>
          </a:p>
        </p:txBody>
      </p:sp>
      <p:sp>
        <p:nvSpPr>
          <p:cNvPr id="4" name="Slide Number Placeholder 3"/>
          <p:cNvSpPr>
            <a:spLocks noGrp="1"/>
          </p:cNvSpPr>
          <p:nvPr>
            <p:ph type="sldNum" sz="quarter" idx="5"/>
          </p:nvPr>
        </p:nvSpPr>
        <p:spPr/>
        <p:txBody>
          <a:bodyPr/>
          <a:lstStyle/>
          <a:p>
            <a:fld id="{DA6298F2-3F1F-4041-A8E1-C335B761E25A}" type="slidenum">
              <a:rPr lang="en-US" smtClean="0"/>
              <a:t>3</a:t>
            </a:fld>
            <a:endParaRPr lang="en-US" dirty="0"/>
          </a:p>
        </p:txBody>
      </p:sp>
    </p:spTree>
    <p:extLst>
      <p:ext uri="{BB962C8B-B14F-4D97-AF65-F5344CB8AC3E}">
        <p14:creationId xmlns:p14="http://schemas.microsoft.com/office/powerpoint/2010/main" val="1901270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CB02EA-07EA-A531-6593-7BE169339F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F1B776-9943-89A6-6764-7C04733DD1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77A462-43BF-B55B-C9ED-9D0D51C1AF4F}"/>
              </a:ext>
            </a:extLst>
          </p:cNvPr>
          <p:cNvSpPr>
            <a:spLocks noGrp="1"/>
          </p:cNvSpPr>
          <p:nvPr>
            <p:ph type="body" idx="1"/>
          </p:nvPr>
        </p:nvSpPr>
        <p:spPr/>
        <p:txBody>
          <a:bodyPr/>
          <a:lstStyle/>
          <a:p>
            <a:pPr marL="0" indent="0" algn="l">
              <a:buFont typeface="+mj-lt"/>
              <a:buNone/>
            </a:pPr>
            <a:r>
              <a:rPr lang="en-US" b="1" i="0" dirty="0">
                <a:solidFill>
                  <a:srgbClr val="1D1C1D"/>
                </a:solidFill>
                <a:effectLst/>
              </a:rPr>
              <a:t>make a plan: </a:t>
            </a:r>
            <a:r>
              <a:rPr lang="en-US" b="0" i="0" dirty="0">
                <a:solidFill>
                  <a:srgbClr val="1D1C1D"/>
                </a:solidFill>
                <a:effectLst/>
              </a:rPr>
              <a:t>Use the guiding questions on the routine to drive the thinking and discussion with students as you explore the selected stimulus.</a:t>
            </a:r>
          </a:p>
          <a:p>
            <a:pPr marL="0" indent="0" algn="l">
              <a:buFont typeface="+mj-lt"/>
              <a:buNone/>
            </a:pPr>
            <a:endParaRPr lang="en-US" b="0" i="0" dirty="0">
              <a:solidFill>
                <a:srgbClr val="1D1C1D"/>
              </a:solidFill>
              <a:effectLst/>
            </a:endParaRPr>
          </a:p>
          <a:p>
            <a:pPr marL="0" indent="0" algn="l">
              <a:buFont typeface="+mj-lt"/>
              <a:buNone/>
            </a:pPr>
            <a:r>
              <a:rPr lang="en-US" b="1" i="0" dirty="0">
                <a:solidFill>
                  <a:srgbClr val="1D1C1D"/>
                </a:solidFill>
                <a:effectLst/>
              </a:rPr>
              <a:t>This item was selected to address, loopback, or intervene on graphing lines because: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a:t>It’s a skill with connections to prior learning and prepares students for future learning.</a:t>
            </a:r>
            <a:endParaRPr lang="en-US" dirty="0"/>
          </a:p>
          <a:p>
            <a:pPr marL="228600" indent="-228600">
              <a:buFont typeface="+mj-lt"/>
              <a:buAutoNum type="arabicPeriod"/>
            </a:pPr>
            <a:r>
              <a:rPr lang="en-US" dirty="0"/>
              <a:t>Students will graph lines in all high school math courses and in college.</a:t>
            </a:r>
          </a:p>
          <a:p>
            <a:pPr marL="228600" indent="-228600">
              <a:buFont typeface="+mj-lt"/>
              <a:buAutoNum type="arabicPeriod"/>
            </a:pPr>
            <a:r>
              <a:rPr lang="en-US" dirty="0"/>
              <a:t>Graphed lines are a useful tool when determining other features of lines such as the intercepts, the zeros, and the slope.</a:t>
            </a:r>
          </a:p>
        </p:txBody>
      </p:sp>
      <p:sp>
        <p:nvSpPr>
          <p:cNvPr id="4" name="Slide Number Placeholder 3">
            <a:extLst>
              <a:ext uri="{FF2B5EF4-FFF2-40B4-BE49-F238E27FC236}">
                <a16:creationId xmlns:a16="http://schemas.microsoft.com/office/drawing/2014/main" id="{4F8B941E-C4DC-C46B-4ADC-90630AC9FEB5}"/>
              </a:ext>
            </a:extLst>
          </p:cNvPr>
          <p:cNvSpPr>
            <a:spLocks noGrp="1"/>
          </p:cNvSpPr>
          <p:nvPr>
            <p:ph type="sldNum" sz="quarter" idx="5"/>
          </p:nvPr>
        </p:nvSpPr>
        <p:spPr/>
        <p:txBody>
          <a:bodyPr/>
          <a:lstStyle/>
          <a:p>
            <a:fld id="{DA6298F2-3F1F-4041-A8E1-C335B761E25A}" type="slidenum">
              <a:rPr lang="en-US" smtClean="0"/>
              <a:t>4</a:t>
            </a:fld>
            <a:endParaRPr lang="en-US" dirty="0"/>
          </a:p>
        </p:txBody>
      </p:sp>
    </p:spTree>
    <p:extLst>
      <p:ext uri="{BB962C8B-B14F-4D97-AF65-F5344CB8AC3E}">
        <p14:creationId xmlns:p14="http://schemas.microsoft.com/office/powerpoint/2010/main" val="31505252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show what you know</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goal of the second 10 minutes in the routine is for students to </a:t>
            </a:r>
            <a:r>
              <a:rPr lang="en-US" b="1" dirty="0"/>
              <a:t>talk</a:t>
            </a:r>
            <a:r>
              <a:rPr lang="en-US" dirty="0"/>
              <a:t> using the problem, text, or visual to show what they know about this concept! This part of the routine allows students and teacher to talk about, share, and clarify the content (vocabulary, visuals, activities, common mistakes, connections, key ideas, important info/details, etc.).</a:t>
            </a:r>
            <a:endParaRPr lang="en-US" sz="1200" dirty="0">
              <a:solidFill>
                <a:srgbClr val="5E0C63"/>
              </a:solidFill>
              <a:latin typeface="Century Gothic" panose="020B0502020202020204" pitchFamily="34" charset="0"/>
              <a:ea typeface="Tahoma" pitchFamily="34" charset="0"/>
              <a:cs typeface="Tahoma" pitchFamily="34" charset="0"/>
            </a:endParaRPr>
          </a:p>
        </p:txBody>
      </p:sp>
      <p:sp>
        <p:nvSpPr>
          <p:cNvPr id="4" name="Slide Number Placeholder 3"/>
          <p:cNvSpPr>
            <a:spLocks noGrp="1"/>
          </p:cNvSpPr>
          <p:nvPr>
            <p:ph type="sldNum" sz="quarter" idx="5"/>
          </p:nvPr>
        </p:nvSpPr>
        <p:spPr/>
        <p:txBody>
          <a:bodyPr/>
          <a:lstStyle/>
          <a:p>
            <a:fld id="{DA6298F2-3F1F-4041-A8E1-C335B761E25A}" type="slidenum">
              <a:rPr lang="en-US" smtClean="0"/>
              <a:t>5</a:t>
            </a:fld>
            <a:endParaRPr lang="en-US" dirty="0"/>
          </a:p>
        </p:txBody>
      </p:sp>
    </p:spTree>
    <p:extLst>
      <p:ext uri="{BB962C8B-B14F-4D97-AF65-F5344CB8AC3E}">
        <p14:creationId xmlns:p14="http://schemas.microsoft.com/office/powerpoint/2010/main" val="24591235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62F392-22A3-E3EB-F499-DCCB4D0EAA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88230C-8CB7-607D-1720-9C1348E50C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8D6037-1694-F66F-E031-F474E9FF6D43}"/>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show what you know - option 1:  </a:t>
            </a:r>
            <a:r>
              <a:rPr lang="en-US" b="0" i="0" dirty="0">
                <a:solidFill>
                  <a:srgbClr val="1D1C1D"/>
                </a:solidFill>
                <a:effectLst/>
              </a:rPr>
              <a:t>Use</a:t>
            </a:r>
            <a:r>
              <a:rPr lang="en-US" dirty="0"/>
              <a:t> these questions from the routine, along with the selected stimulus, to activate memory, review content, correct learning mistakes, and clarify misconceptions. Be sure discussion includes important information related to the selected stimulus.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important information about this item:</a:t>
            </a:r>
          </a:p>
          <a:p>
            <a:pPr marL="228600" indent="-228600" algn="l">
              <a:buFont typeface="+mj-lt"/>
              <a:buAutoNum type="arabicPeriod"/>
            </a:pPr>
            <a:r>
              <a:rPr lang="en-US" b="0" i="0" dirty="0">
                <a:solidFill>
                  <a:srgbClr val="1D1C1D"/>
                </a:solidFill>
                <a:effectLst/>
              </a:rPr>
              <a:t>Clues include and require an understanding of important academic vocabulary: graph, line, represented, equation, </a:t>
            </a:r>
            <a:r>
              <a:rPr lang="en-US" b="0" i="1" dirty="0">
                <a:solidFill>
                  <a:srgbClr val="1D1C1D"/>
                </a:solidFill>
                <a:effectLst/>
              </a:rPr>
              <a:t>x</a:t>
            </a:r>
            <a:r>
              <a:rPr lang="en-US" b="0" i="0" dirty="0">
                <a:solidFill>
                  <a:srgbClr val="1D1C1D"/>
                </a:solidFill>
                <a:effectLst/>
              </a:rPr>
              <a:t>, </a:t>
            </a:r>
            <a:r>
              <a:rPr lang="en-US" b="0" i="1" dirty="0">
                <a:solidFill>
                  <a:srgbClr val="1D1C1D"/>
                </a:solidFill>
                <a:effectLst/>
              </a:rPr>
              <a:t>y</a:t>
            </a:r>
            <a:r>
              <a:rPr lang="en-US" b="0" i="0" dirty="0">
                <a:solidFill>
                  <a:srgbClr val="1D1C1D"/>
                </a:solidFill>
                <a:effectLst/>
              </a:rPr>
              <a:t>.</a:t>
            </a:r>
          </a:p>
          <a:p>
            <a:pPr marL="228600" indent="-228600" algn="l">
              <a:buFont typeface="+mj-lt"/>
              <a:buAutoNum type="arabicPeriod"/>
            </a:pPr>
            <a:r>
              <a:rPr lang="en-US" b="0" i="0" dirty="0">
                <a:solidFill>
                  <a:srgbClr val="1D1C1D"/>
                </a:solidFill>
                <a:effectLst/>
              </a:rPr>
              <a:t>Students must read and clarify all of the clues:</a:t>
            </a:r>
          </a:p>
          <a:p>
            <a:pPr marL="685800" lvl="1" indent="-228600" algn="l">
              <a:buFont typeface="Arial" panose="020B0604020202020204" pitchFamily="34" charset="0"/>
              <a:buChar char="•"/>
            </a:pPr>
            <a:r>
              <a:rPr lang="en-US" b="0" i="0" dirty="0">
                <a:solidFill>
                  <a:srgbClr val="1D1C1D"/>
                </a:solidFill>
                <a:effectLst/>
              </a:rPr>
              <a:t>Students must graph the line on a coordinate grid.</a:t>
            </a:r>
          </a:p>
          <a:p>
            <a:pPr marL="685800" lvl="1" indent="-228600" algn="l">
              <a:buFont typeface="Arial" panose="020B0604020202020204" pitchFamily="34" charset="0"/>
              <a:buChar char="•"/>
            </a:pPr>
            <a:r>
              <a:rPr lang="en-US" b="0" i="0" dirty="0">
                <a:solidFill>
                  <a:srgbClr val="1D1C1D"/>
                </a:solidFill>
                <a:effectLst/>
              </a:rPr>
              <a:t>The equation for the line is 3</a:t>
            </a:r>
            <a:r>
              <a:rPr lang="en-US" b="0" i="1" dirty="0">
                <a:solidFill>
                  <a:srgbClr val="1D1C1D"/>
                </a:solidFill>
                <a:effectLst/>
              </a:rPr>
              <a:t>x</a:t>
            </a:r>
            <a:r>
              <a:rPr lang="en-US" b="0" i="0" dirty="0">
                <a:solidFill>
                  <a:srgbClr val="1D1C1D"/>
                </a:solidFill>
                <a:effectLst/>
              </a:rPr>
              <a:t> – 2</a:t>
            </a:r>
            <a:r>
              <a:rPr lang="en-US" b="0" i="1" dirty="0">
                <a:solidFill>
                  <a:srgbClr val="1D1C1D"/>
                </a:solidFill>
                <a:effectLst/>
              </a:rPr>
              <a:t>y = </a:t>
            </a:r>
            <a:r>
              <a:rPr lang="en-US" b="0" i="0" dirty="0">
                <a:solidFill>
                  <a:srgbClr val="1D1C1D"/>
                </a:solidFill>
                <a:effectLst/>
              </a:rPr>
              <a:t>4.</a:t>
            </a:r>
          </a:p>
          <a:p>
            <a:pPr marL="228600" indent="-228600" algn="l">
              <a:buFont typeface="+mj-lt"/>
              <a:buAutoNum type="arabicPeriod"/>
            </a:pPr>
            <a:r>
              <a:rPr lang="en-US" b="0" i="0" dirty="0">
                <a:solidFill>
                  <a:srgbClr val="1D1C1D"/>
                </a:solidFill>
                <a:effectLst/>
              </a:rPr>
              <a:t>Students would benefit from:</a:t>
            </a:r>
          </a:p>
          <a:p>
            <a:pPr marL="685800" lvl="1" indent="-228600" algn="l">
              <a:buFont typeface="Arial" panose="020B0604020202020204" pitchFamily="34" charset="0"/>
              <a:buChar char="•"/>
            </a:pPr>
            <a:r>
              <a:rPr lang="en-US" b="0" i="0" dirty="0">
                <a:solidFill>
                  <a:srgbClr val="1D1C1D"/>
                </a:solidFill>
                <a:effectLst/>
              </a:rPr>
              <a:t>Reviewing the information needed to graph a line.</a:t>
            </a:r>
          </a:p>
          <a:p>
            <a:pPr marL="685800" lvl="1" indent="-228600" algn="l">
              <a:buFont typeface="Arial" panose="020B0604020202020204" pitchFamily="34" charset="0"/>
              <a:buChar char="•"/>
            </a:pPr>
            <a:r>
              <a:rPr lang="en-US" b="0" i="0" dirty="0">
                <a:solidFill>
                  <a:srgbClr val="1D1C1D"/>
                </a:solidFill>
                <a:effectLst/>
              </a:rPr>
              <a:t>Reviewing different methods of graphing a line.</a:t>
            </a:r>
          </a:p>
          <a:p>
            <a:pPr marL="685800" lvl="1" indent="-228600" algn="l">
              <a:buFont typeface="Arial" panose="020B0604020202020204" pitchFamily="34" charset="0"/>
              <a:buChar char="•"/>
            </a:pPr>
            <a:r>
              <a:rPr lang="en-US" b="0" i="0" dirty="0">
                <a:solidFill>
                  <a:srgbClr val="1D1C1D"/>
                </a:solidFill>
                <a:effectLst/>
              </a:rPr>
              <a:t>Thinking about which method they prefer to use when graphing a line.</a:t>
            </a:r>
            <a:endParaRPr lang="en-US" dirty="0"/>
          </a:p>
        </p:txBody>
      </p:sp>
      <p:sp>
        <p:nvSpPr>
          <p:cNvPr id="4" name="Slide Number Placeholder 3">
            <a:extLst>
              <a:ext uri="{FF2B5EF4-FFF2-40B4-BE49-F238E27FC236}">
                <a16:creationId xmlns:a16="http://schemas.microsoft.com/office/drawing/2014/main" id="{1E831C49-DAE2-B842-2C5A-5FEF10A8C057}"/>
              </a:ext>
            </a:extLst>
          </p:cNvPr>
          <p:cNvSpPr>
            <a:spLocks noGrp="1"/>
          </p:cNvSpPr>
          <p:nvPr>
            <p:ph type="sldNum" sz="quarter" idx="5"/>
          </p:nvPr>
        </p:nvSpPr>
        <p:spPr/>
        <p:txBody>
          <a:bodyPr/>
          <a:lstStyle/>
          <a:p>
            <a:fld id="{DA6298F2-3F1F-4041-A8E1-C335B761E25A}" type="slidenum">
              <a:rPr lang="en-US" smtClean="0"/>
              <a:t>6</a:t>
            </a:fld>
            <a:endParaRPr lang="en-US" dirty="0"/>
          </a:p>
        </p:txBody>
      </p:sp>
    </p:spTree>
    <p:extLst>
      <p:ext uri="{BB962C8B-B14F-4D97-AF65-F5344CB8AC3E}">
        <p14:creationId xmlns:p14="http://schemas.microsoft.com/office/powerpoint/2010/main" val="19473912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show what you know - option 2: fact or fib (rehearsal and practice instructional strategy)</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i="0" dirty="0">
              <a:solidFill>
                <a:srgbClr val="1D1C1D"/>
              </a:solidFill>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purpose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i="0" dirty="0">
                <a:solidFill>
                  <a:srgbClr val="1D1C1D"/>
                </a:solidFill>
                <a:effectLst/>
              </a:rPr>
              <a:t>Students review important content and clarify misconceptions by determining which statements are facts and which are fibs in a fact or fib showdown game. </a:t>
            </a:r>
            <a:r>
              <a:rPr lang="en-US" dirty="0"/>
              <a:t>Fact or fib is an effective strategy for brain dumping and to activate memory, review content, correct learning mistakes, and clarify misconceptions and that will engage students with the guiding questions from the “show what you know” column and selected weekly stimulus. </a:t>
            </a:r>
            <a:endParaRPr lang="en-US" b="1" i="0" dirty="0">
              <a:solidFill>
                <a:srgbClr val="1D1C1D"/>
              </a:solidFill>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i="0" dirty="0">
              <a:solidFill>
                <a:srgbClr val="1D1C1D"/>
              </a:solidFill>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instructions</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b="0" i="0" dirty="0">
                <a:solidFill>
                  <a:srgbClr val="1D1C1D"/>
                </a:solidFill>
                <a:effectLst/>
              </a:rPr>
              <a:t>Students </a:t>
            </a:r>
            <a:r>
              <a:rPr lang="en-US" dirty="0"/>
              <a:t>create FACT and FIB cards using post it notes, index cards, scratch paper, white boards or use their fingers.</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b="0" i="0" dirty="0">
                <a:solidFill>
                  <a:srgbClr val="1D1C1D"/>
                </a:solidFill>
                <a:effectLst/>
              </a:rPr>
              <a:t>They hold their cards while teacher presents students with a statement (fact or fib) relating to the concept, visual, text, or test item.</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b="0" i="0" dirty="0">
                <a:solidFill>
                  <a:srgbClr val="1D1C1D"/>
                </a:solidFill>
                <a:effectLst/>
              </a:rPr>
              <a:t>Allow students 5-8 seconds to infer if the statement is a fact or a fib.</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b="0" i="0" dirty="0">
                <a:solidFill>
                  <a:srgbClr val="1D1C1D"/>
                </a:solidFill>
                <a:effectLst/>
              </a:rPr>
              <a:t>Students think and prepare to justify their answer until the teacher calls out, “One! Two! Three! Showdown!” at which time all students hold up either the fact or fib card to represent their choice.</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b="0" i="0" dirty="0">
                <a:solidFill>
                  <a:srgbClr val="1D1C1D"/>
                </a:solidFill>
                <a:effectLst/>
              </a:rPr>
              <a:t>Students then take turns explaining and justifying their thinking with a partner or small group. </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sz="1200" b="0" i="0" kern="1200" dirty="0">
                <a:solidFill>
                  <a:schemeClr val="tx1"/>
                </a:solidFill>
                <a:effectLst/>
                <a:ea typeface="+mn-ea"/>
                <a:cs typeface="+mn-cs"/>
              </a:rPr>
              <a:t>Observe students’ thinking and clarify/verify as appropriate.</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sz="1200" b="0" i="0" kern="1200" dirty="0">
                <a:solidFill>
                  <a:schemeClr val="tx1"/>
                </a:solidFill>
                <a:effectLst/>
                <a:ea typeface="+mn-ea"/>
                <a:cs typeface="+mn-cs"/>
              </a:rPr>
              <a:t>Reveal correct answer and provide rationale. </a:t>
            </a:r>
            <a:endParaRPr lang="en-US" b="0" i="0" dirty="0">
              <a:solidFill>
                <a:srgbClr val="1D1C1D"/>
              </a:solidFill>
              <a:effectLst/>
            </a:endParaRPr>
          </a:p>
          <a:p>
            <a:endParaRPr lang="en-US" dirty="0"/>
          </a:p>
        </p:txBody>
      </p:sp>
      <p:sp>
        <p:nvSpPr>
          <p:cNvPr id="4" name="Slide Number Placeholder 3"/>
          <p:cNvSpPr>
            <a:spLocks noGrp="1"/>
          </p:cNvSpPr>
          <p:nvPr>
            <p:ph type="sldNum" sz="quarter" idx="5"/>
          </p:nvPr>
        </p:nvSpPr>
        <p:spPr/>
        <p:txBody>
          <a:bodyPr/>
          <a:lstStyle/>
          <a:p>
            <a:fld id="{DA6298F2-3F1F-4041-A8E1-C335B761E25A}" type="slidenum">
              <a:rPr lang="en-US" smtClean="0"/>
              <a:t>7</a:t>
            </a:fld>
            <a:endParaRPr lang="en-US" dirty="0"/>
          </a:p>
        </p:txBody>
      </p:sp>
    </p:spTree>
    <p:extLst>
      <p:ext uri="{BB962C8B-B14F-4D97-AF65-F5344CB8AC3E}">
        <p14:creationId xmlns:p14="http://schemas.microsoft.com/office/powerpoint/2010/main" val="34832097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4944C4-100E-3E2D-2096-AE0D5768CB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ACC923-4DDF-771E-C6A6-00F7E7EE0F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C79A59-874C-2572-4B62-270380B1BA8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rgbClr val="1D1C1D"/>
                </a:solidFill>
                <a:effectLst/>
              </a:rPr>
              <a:t>show what you know</a:t>
            </a:r>
            <a:r>
              <a:rPr lang="en-US" b="1" i="0" dirty="0">
                <a:solidFill>
                  <a:srgbClr val="1D1C1D"/>
                </a:solidFill>
                <a:effectLst/>
              </a:rPr>
              <a:t> - option 2, </a:t>
            </a:r>
            <a:r>
              <a:rPr lang="en-US" sz="1200" b="1" i="0" dirty="0">
                <a:solidFill>
                  <a:srgbClr val="1D1C1D"/>
                </a:solidFill>
                <a:effectLst/>
              </a:rPr>
              <a:t>round 1 rationale</a:t>
            </a:r>
          </a:p>
          <a:p>
            <a:r>
              <a:rPr lang="en-US" dirty="0"/>
              <a:t>This is a FIB. To find the slope and </a:t>
            </a:r>
            <a:r>
              <a:rPr lang="en-US" i="1" dirty="0"/>
              <a:t>y</a:t>
            </a:r>
            <a:r>
              <a:rPr lang="en-US" i="0" dirty="0"/>
              <a:t>-intercept, students must change the equation to slope-intercept form.</a:t>
            </a:r>
          </a:p>
          <a:p>
            <a:r>
              <a:rPr lang="en-US" i="0" dirty="0"/>
              <a:t>[Click] Then the coefficient of </a:t>
            </a:r>
            <a:r>
              <a:rPr lang="en-US" i="1" dirty="0"/>
              <a:t>x</a:t>
            </a:r>
            <a:r>
              <a:rPr lang="en-US" i="0" dirty="0"/>
              <a:t> is the slope. The constant is the </a:t>
            </a:r>
            <a:r>
              <a:rPr lang="en-US" i="1" dirty="0"/>
              <a:t>y</a:t>
            </a:r>
            <a:r>
              <a:rPr lang="en-US" i="0" dirty="0"/>
              <a:t>-intercept. Be sure to include the sign with the constant.</a:t>
            </a:r>
            <a:endParaRPr lang="en-US" dirty="0"/>
          </a:p>
        </p:txBody>
      </p:sp>
      <p:sp>
        <p:nvSpPr>
          <p:cNvPr id="4" name="Slide Number Placeholder 3">
            <a:extLst>
              <a:ext uri="{FF2B5EF4-FFF2-40B4-BE49-F238E27FC236}">
                <a16:creationId xmlns:a16="http://schemas.microsoft.com/office/drawing/2014/main" id="{9137FACB-3D7C-7C41-B80B-DA9B9AB89134}"/>
              </a:ext>
            </a:extLst>
          </p:cNvPr>
          <p:cNvSpPr>
            <a:spLocks noGrp="1"/>
          </p:cNvSpPr>
          <p:nvPr>
            <p:ph type="sldNum" sz="quarter" idx="5"/>
          </p:nvPr>
        </p:nvSpPr>
        <p:spPr/>
        <p:txBody>
          <a:bodyPr/>
          <a:lstStyle/>
          <a:p>
            <a:fld id="{DA6298F2-3F1F-4041-A8E1-C335B761E25A}" type="slidenum">
              <a:rPr lang="en-US" smtClean="0"/>
              <a:t>8</a:t>
            </a:fld>
            <a:endParaRPr lang="en-US" dirty="0"/>
          </a:p>
        </p:txBody>
      </p:sp>
    </p:spTree>
    <p:extLst>
      <p:ext uri="{BB962C8B-B14F-4D97-AF65-F5344CB8AC3E}">
        <p14:creationId xmlns:p14="http://schemas.microsoft.com/office/powerpoint/2010/main" val="12353956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14145A-5E17-13F0-4D4C-4A37C0BBE8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FA3710-CE88-F174-CC7D-A293942846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0C472E-6C2B-8EE1-9E8D-57D5EAD5208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rgbClr val="1D1C1D"/>
                </a:solidFill>
                <a:effectLst/>
              </a:rPr>
              <a:t>show what you know</a:t>
            </a:r>
            <a:r>
              <a:rPr lang="en-US" b="1" i="0" dirty="0">
                <a:solidFill>
                  <a:srgbClr val="1D1C1D"/>
                </a:solidFill>
                <a:effectLst/>
              </a:rPr>
              <a:t> - option 2, </a:t>
            </a:r>
            <a:r>
              <a:rPr lang="en-US" sz="1200" b="1" i="0" dirty="0">
                <a:solidFill>
                  <a:srgbClr val="1D1C1D"/>
                </a:solidFill>
                <a:effectLst/>
              </a:rPr>
              <a:t>round 2 rationale</a:t>
            </a:r>
          </a:p>
          <a:p>
            <a:r>
              <a:rPr lang="en-US" dirty="0"/>
              <a:t>This is a FACT. When the points are plugged into the equation, the resulting equation is true.</a:t>
            </a:r>
          </a:p>
        </p:txBody>
      </p:sp>
      <p:sp>
        <p:nvSpPr>
          <p:cNvPr id="4" name="Slide Number Placeholder 3">
            <a:extLst>
              <a:ext uri="{FF2B5EF4-FFF2-40B4-BE49-F238E27FC236}">
                <a16:creationId xmlns:a16="http://schemas.microsoft.com/office/drawing/2014/main" id="{9031692F-6067-804E-9E48-C3AD1A8F1011}"/>
              </a:ext>
            </a:extLst>
          </p:cNvPr>
          <p:cNvSpPr>
            <a:spLocks noGrp="1"/>
          </p:cNvSpPr>
          <p:nvPr>
            <p:ph type="sldNum" sz="quarter" idx="5"/>
          </p:nvPr>
        </p:nvSpPr>
        <p:spPr/>
        <p:txBody>
          <a:bodyPr/>
          <a:lstStyle/>
          <a:p>
            <a:fld id="{DA6298F2-3F1F-4041-A8E1-C335B761E25A}" type="slidenum">
              <a:rPr lang="en-US" smtClean="0"/>
              <a:t>9</a:t>
            </a:fld>
            <a:endParaRPr lang="en-US" dirty="0"/>
          </a:p>
        </p:txBody>
      </p:sp>
    </p:spTree>
    <p:extLst>
      <p:ext uri="{BB962C8B-B14F-4D97-AF65-F5344CB8AC3E}">
        <p14:creationId xmlns:p14="http://schemas.microsoft.com/office/powerpoint/2010/main" val="31017420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139603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explanation">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37106D6A-9125-7A21-96A0-83FC4D3B834D}"/>
              </a:ext>
            </a:extLst>
          </p:cNvPr>
          <p:cNvSpPr>
            <a:spLocks noGrp="1"/>
          </p:cNvSpPr>
          <p:nvPr>
            <p:ph type="body" sz="quarter" idx="3" hasCustomPrompt="1"/>
          </p:nvPr>
        </p:nvSpPr>
        <p:spPr>
          <a:xfrm>
            <a:off x="561472" y="1103647"/>
            <a:ext cx="11105389" cy="823912"/>
          </a:xfrm>
        </p:spPr>
        <p:txBody>
          <a:bodyPr anchor="t"/>
          <a:lstStyle>
            <a:lvl1pPr marL="0" indent="0" algn="l">
              <a:lnSpc>
                <a:spcPct val="110000"/>
              </a:lnSpc>
              <a:spcBef>
                <a:spcPts val="0"/>
              </a:spcBef>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 name="Text Placeholder 4">
            <a:extLst>
              <a:ext uri="{FF2B5EF4-FFF2-40B4-BE49-F238E27FC236}">
                <a16:creationId xmlns:a16="http://schemas.microsoft.com/office/drawing/2014/main" id="{8B5240D5-9083-6D4D-45E1-E6778328D745}"/>
              </a:ext>
            </a:extLst>
          </p:cNvPr>
          <p:cNvSpPr>
            <a:spLocks noGrp="1"/>
          </p:cNvSpPr>
          <p:nvPr>
            <p:ph type="body" sz="quarter" idx="10" hasCustomPrompt="1"/>
          </p:nvPr>
        </p:nvSpPr>
        <p:spPr>
          <a:xfrm>
            <a:off x="561473" y="1927559"/>
            <a:ext cx="11105389" cy="823912"/>
          </a:xfrm>
        </p:spPr>
        <p:txBody>
          <a:bodyPr anchor="t"/>
          <a:lstStyle>
            <a:lvl1pPr marL="0" indent="0" algn="l">
              <a:lnSpc>
                <a:spcPct val="90000"/>
              </a:lnSpc>
              <a:spcBef>
                <a:spcPts val="0"/>
              </a:spcBef>
              <a:buNone/>
              <a:defRPr sz="2400" b="0">
                <a:solidFill>
                  <a:schemeClr val="tx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0500650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3070434-ABE5-650F-C7F0-F251319C2C9F}"/>
              </a:ext>
            </a:extLst>
          </p:cNvPr>
          <p:cNvSpPr>
            <a:spLocks noGrp="1"/>
          </p:cNvSpPr>
          <p:nvPr>
            <p:ph type="subTitle" idx="1" hasCustomPrompt="1"/>
          </p:nvPr>
        </p:nvSpPr>
        <p:spPr>
          <a:xfrm>
            <a:off x="0" y="2924408"/>
            <a:ext cx="12192000" cy="1009184"/>
          </a:xfrm>
          <a:prstGeom prst="rect">
            <a:avLst/>
          </a:prstGeom>
        </p:spPr>
        <p:txBody>
          <a:bodyPr/>
          <a:lstStyle>
            <a:lvl1pPr marL="0" indent="0" algn="ctr">
              <a:buNone/>
              <a:defRPr sz="5400" b="1">
                <a:solidFill>
                  <a:srgbClr val="035EA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write about it</a:t>
            </a:r>
          </a:p>
        </p:txBody>
      </p:sp>
    </p:spTree>
    <p:extLst>
      <p:ext uri="{BB962C8B-B14F-4D97-AF65-F5344CB8AC3E}">
        <p14:creationId xmlns:p14="http://schemas.microsoft.com/office/powerpoint/2010/main" val="9549420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explanation">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C0999051-D08A-DC7F-A10F-8B3AF89A7854}"/>
              </a:ext>
            </a:extLst>
          </p:cNvPr>
          <p:cNvSpPr>
            <a:spLocks noGrp="1"/>
          </p:cNvSpPr>
          <p:nvPr>
            <p:ph type="body" sz="quarter" idx="3" hasCustomPrompt="1"/>
          </p:nvPr>
        </p:nvSpPr>
        <p:spPr>
          <a:xfrm>
            <a:off x="561472" y="1103647"/>
            <a:ext cx="11105389" cy="823912"/>
          </a:xfrm>
        </p:spPr>
        <p:txBody>
          <a:bodyPr anchor="t"/>
          <a:lstStyle>
            <a:lvl1pPr marL="0" indent="0" algn="l">
              <a:lnSpc>
                <a:spcPct val="110000"/>
              </a:lnSpc>
              <a:spcBef>
                <a:spcPts val="0"/>
              </a:spcBef>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 name="Text Placeholder 4">
            <a:extLst>
              <a:ext uri="{FF2B5EF4-FFF2-40B4-BE49-F238E27FC236}">
                <a16:creationId xmlns:a16="http://schemas.microsoft.com/office/drawing/2014/main" id="{D0A4AC8E-18B0-FB50-9829-5F8FBE3EF2AB}"/>
              </a:ext>
            </a:extLst>
          </p:cNvPr>
          <p:cNvSpPr>
            <a:spLocks noGrp="1"/>
          </p:cNvSpPr>
          <p:nvPr>
            <p:ph type="body" sz="quarter" idx="10" hasCustomPrompt="1"/>
          </p:nvPr>
        </p:nvSpPr>
        <p:spPr>
          <a:xfrm>
            <a:off x="561473" y="1927559"/>
            <a:ext cx="11105389" cy="823912"/>
          </a:xfrm>
        </p:spPr>
        <p:txBody>
          <a:bodyPr anchor="t"/>
          <a:lstStyle>
            <a:lvl1pPr marL="0" indent="0" algn="l">
              <a:lnSpc>
                <a:spcPct val="90000"/>
              </a:lnSpc>
              <a:spcBef>
                <a:spcPts val="0"/>
              </a:spcBef>
              <a:buNone/>
              <a:defRPr sz="2400" b="0">
                <a:solidFill>
                  <a:schemeClr val="tx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2285675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3070434-ABE5-650F-C7F0-F251319C2C9F}"/>
              </a:ext>
            </a:extLst>
          </p:cNvPr>
          <p:cNvSpPr>
            <a:spLocks noGrp="1"/>
          </p:cNvSpPr>
          <p:nvPr>
            <p:ph type="subTitle" idx="1" hasCustomPrompt="1"/>
          </p:nvPr>
        </p:nvSpPr>
        <p:spPr>
          <a:xfrm>
            <a:off x="0" y="3573003"/>
            <a:ext cx="12192000" cy="1009184"/>
          </a:xfrm>
          <a:prstGeom prst="rect">
            <a:avLst/>
          </a:prstGeom>
        </p:spPr>
        <p:txBody>
          <a:bodyPr/>
          <a:lstStyle>
            <a:lvl1pPr marL="0" indent="0" algn="ctr">
              <a:lnSpc>
                <a:spcPct val="110000"/>
              </a:lnSpc>
              <a:spcBef>
                <a:spcPts val="0"/>
              </a:spcBef>
              <a:buNone/>
              <a:defRPr sz="1400" b="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change text)</a:t>
            </a:r>
          </a:p>
        </p:txBody>
      </p:sp>
    </p:spTree>
    <p:extLst>
      <p:ext uri="{BB962C8B-B14F-4D97-AF65-F5344CB8AC3E}">
        <p14:creationId xmlns:p14="http://schemas.microsoft.com/office/powerpoint/2010/main" val="1243074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option on left or righ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793139-DE80-8E7D-1166-B2A4684701A7}"/>
              </a:ext>
            </a:extLst>
          </p:cNvPr>
          <p:cNvSpPr>
            <a:spLocks noGrp="1"/>
          </p:cNvSpPr>
          <p:nvPr>
            <p:ph sz="half" idx="1" hasCustomPrompt="1"/>
          </p:nvPr>
        </p:nvSpPr>
        <p:spPr>
          <a:xfrm>
            <a:off x="370368" y="326435"/>
            <a:ext cx="5212080" cy="4351338"/>
          </a:xfrm>
        </p:spPr>
        <p:txBody>
          <a:bodyPr/>
          <a:lstStyle>
            <a:lvl1pPr algn="ctr">
              <a:spcBef>
                <a:spcPts val="0"/>
              </a:spcBef>
              <a:defRPr/>
            </a:lvl1pPr>
          </a:lstStyle>
          <a:p>
            <a:pPr lvl="0"/>
            <a:r>
              <a:rPr lang="en-US"/>
              <a:t>click to edit</a:t>
            </a:r>
          </a:p>
          <a:p>
            <a:pPr lvl="0"/>
            <a:r>
              <a:rPr lang="en-US"/>
              <a:t>(delete the side you don’t need)</a:t>
            </a:r>
          </a:p>
        </p:txBody>
      </p:sp>
      <p:sp>
        <p:nvSpPr>
          <p:cNvPr id="2" name="Content Placeholder 2">
            <a:extLst>
              <a:ext uri="{FF2B5EF4-FFF2-40B4-BE49-F238E27FC236}">
                <a16:creationId xmlns:a16="http://schemas.microsoft.com/office/drawing/2014/main" id="{11039524-D1CD-5C98-4FA4-EEA3AFA4D575}"/>
              </a:ext>
            </a:extLst>
          </p:cNvPr>
          <p:cNvSpPr>
            <a:spLocks noGrp="1"/>
          </p:cNvSpPr>
          <p:nvPr>
            <p:ph sz="half" idx="10" hasCustomPrompt="1"/>
          </p:nvPr>
        </p:nvSpPr>
        <p:spPr>
          <a:xfrm>
            <a:off x="6609554" y="326435"/>
            <a:ext cx="5212080" cy="4351338"/>
          </a:xfrm>
        </p:spPr>
        <p:txBody>
          <a:bodyPr/>
          <a:lstStyle>
            <a:lvl1pPr algn="ctr">
              <a:spcBef>
                <a:spcPts val="0"/>
              </a:spcBef>
              <a:defRPr/>
            </a:lvl1pPr>
          </a:lstStyle>
          <a:p>
            <a:pPr lvl="0"/>
            <a:r>
              <a:rPr lang="en-US"/>
              <a:t>click to edit</a:t>
            </a:r>
          </a:p>
          <a:p>
            <a:pPr lvl="0"/>
            <a:r>
              <a:rPr lang="en-US"/>
              <a:t>(delete the side you don’t need)</a:t>
            </a:r>
          </a:p>
        </p:txBody>
      </p:sp>
    </p:spTree>
    <p:extLst>
      <p:ext uri="{BB962C8B-B14F-4D97-AF65-F5344CB8AC3E}">
        <p14:creationId xmlns:p14="http://schemas.microsoft.com/office/powerpoint/2010/main" val="3471402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3070434-ABE5-650F-C7F0-F251319C2C9F}"/>
              </a:ext>
            </a:extLst>
          </p:cNvPr>
          <p:cNvSpPr>
            <a:spLocks noGrp="1"/>
          </p:cNvSpPr>
          <p:nvPr>
            <p:ph type="subTitle" idx="1" hasCustomPrompt="1"/>
          </p:nvPr>
        </p:nvSpPr>
        <p:spPr>
          <a:xfrm>
            <a:off x="0" y="2924408"/>
            <a:ext cx="12192000" cy="1009184"/>
          </a:xfrm>
          <a:prstGeom prst="rect">
            <a:avLst/>
          </a:prstGeom>
        </p:spPr>
        <p:txBody>
          <a:bodyPr/>
          <a:lstStyle>
            <a:lvl1pPr marL="0" indent="0" algn="ctr">
              <a:buNone/>
              <a:defRPr sz="5400" b="1">
                <a:solidFill>
                  <a:srgbClr val="035EA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make a plan</a:t>
            </a:r>
          </a:p>
        </p:txBody>
      </p:sp>
    </p:spTree>
    <p:extLst>
      <p:ext uri="{BB962C8B-B14F-4D97-AF65-F5344CB8AC3E}">
        <p14:creationId xmlns:p14="http://schemas.microsoft.com/office/powerpoint/2010/main" val="653724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explanation">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FC71B3A-4E88-ED66-DF69-C012184E1A9B}"/>
              </a:ext>
            </a:extLst>
          </p:cNvPr>
          <p:cNvSpPr>
            <a:spLocks noGrp="1"/>
          </p:cNvSpPr>
          <p:nvPr>
            <p:ph type="body" sz="quarter" idx="3" hasCustomPrompt="1"/>
          </p:nvPr>
        </p:nvSpPr>
        <p:spPr>
          <a:xfrm>
            <a:off x="561472" y="1103647"/>
            <a:ext cx="11105389" cy="823912"/>
          </a:xfrm>
        </p:spPr>
        <p:txBody>
          <a:bodyPr anchor="t"/>
          <a:lstStyle>
            <a:lvl1pPr marL="0" indent="0" algn="l">
              <a:lnSpc>
                <a:spcPct val="110000"/>
              </a:lnSpc>
              <a:spcBef>
                <a:spcPts val="0"/>
              </a:spcBef>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4">
            <a:extLst>
              <a:ext uri="{FF2B5EF4-FFF2-40B4-BE49-F238E27FC236}">
                <a16:creationId xmlns:a16="http://schemas.microsoft.com/office/drawing/2014/main" id="{E271782A-905B-830E-DD0A-3521E9E94FB4}"/>
              </a:ext>
            </a:extLst>
          </p:cNvPr>
          <p:cNvSpPr>
            <a:spLocks noGrp="1"/>
          </p:cNvSpPr>
          <p:nvPr>
            <p:ph type="body" sz="quarter" idx="10" hasCustomPrompt="1"/>
          </p:nvPr>
        </p:nvSpPr>
        <p:spPr>
          <a:xfrm>
            <a:off x="561473" y="1927559"/>
            <a:ext cx="11105389" cy="823912"/>
          </a:xfrm>
        </p:spPr>
        <p:txBody>
          <a:bodyPr anchor="t"/>
          <a:lstStyle>
            <a:lvl1pPr marL="0" indent="0" algn="l">
              <a:lnSpc>
                <a:spcPct val="90000"/>
              </a:lnSpc>
              <a:spcBef>
                <a:spcPts val="0"/>
              </a:spcBef>
              <a:buNone/>
              <a:defRPr sz="2400" b="0">
                <a:solidFill>
                  <a:schemeClr val="tx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9584689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3070434-ABE5-650F-C7F0-F251319C2C9F}"/>
              </a:ext>
            </a:extLst>
          </p:cNvPr>
          <p:cNvSpPr>
            <a:spLocks noGrp="1"/>
          </p:cNvSpPr>
          <p:nvPr>
            <p:ph type="subTitle" idx="1" hasCustomPrompt="1"/>
          </p:nvPr>
        </p:nvSpPr>
        <p:spPr>
          <a:xfrm>
            <a:off x="0" y="2924408"/>
            <a:ext cx="12192000" cy="1009184"/>
          </a:xfrm>
          <a:prstGeom prst="rect">
            <a:avLst/>
          </a:prstGeom>
        </p:spPr>
        <p:txBody>
          <a:bodyPr/>
          <a:lstStyle>
            <a:lvl1pPr marL="0" indent="0" algn="ctr">
              <a:buNone/>
              <a:defRPr sz="5400" b="1">
                <a:solidFill>
                  <a:srgbClr val="86C44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show what you know</a:t>
            </a:r>
          </a:p>
        </p:txBody>
      </p:sp>
    </p:spTree>
    <p:extLst>
      <p:ext uri="{BB962C8B-B14F-4D97-AF65-F5344CB8AC3E}">
        <p14:creationId xmlns:p14="http://schemas.microsoft.com/office/powerpoint/2010/main" val="20886493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explanation">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68AF5916-56D5-2C2B-6A3E-947C28DBBCE6}"/>
              </a:ext>
            </a:extLst>
          </p:cNvPr>
          <p:cNvSpPr>
            <a:spLocks noGrp="1"/>
          </p:cNvSpPr>
          <p:nvPr>
            <p:ph type="body" sz="quarter" idx="3" hasCustomPrompt="1"/>
          </p:nvPr>
        </p:nvSpPr>
        <p:spPr>
          <a:xfrm>
            <a:off x="561472" y="1103647"/>
            <a:ext cx="11105389" cy="823912"/>
          </a:xfrm>
        </p:spPr>
        <p:txBody>
          <a:bodyPr anchor="t"/>
          <a:lstStyle>
            <a:lvl1pPr marL="0" indent="0" algn="l">
              <a:lnSpc>
                <a:spcPct val="110000"/>
              </a:lnSpc>
              <a:spcBef>
                <a:spcPts val="0"/>
              </a:spcBef>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Text Placeholder 4">
            <a:extLst>
              <a:ext uri="{FF2B5EF4-FFF2-40B4-BE49-F238E27FC236}">
                <a16:creationId xmlns:a16="http://schemas.microsoft.com/office/drawing/2014/main" id="{3F66BD66-0FE7-2512-8C7D-865A1DBE3127}"/>
              </a:ext>
            </a:extLst>
          </p:cNvPr>
          <p:cNvSpPr>
            <a:spLocks noGrp="1"/>
          </p:cNvSpPr>
          <p:nvPr>
            <p:ph type="body" sz="quarter" idx="10" hasCustomPrompt="1"/>
          </p:nvPr>
        </p:nvSpPr>
        <p:spPr>
          <a:xfrm>
            <a:off x="561473" y="1927559"/>
            <a:ext cx="11105389" cy="823912"/>
          </a:xfrm>
        </p:spPr>
        <p:txBody>
          <a:bodyPr anchor="t"/>
          <a:lstStyle>
            <a:lvl1pPr marL="0" indent="0" algn="l">
              <a:lnSpc>
                <a:spcPct val="90000"/>
              </a:lnSpc>
              <a:spcBef>
                <a:spcPts val="0"/>
              </a:spcBef>
              <a:buNone/>
              <a:defRPr sz="2400" b="0">
                <a:solidFill>
                  <a:schemeClr val="tx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335887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3070434-ABE5-650F-C7F0-F251319C2C9F}"/>
              </a:ext>
            </a:extLst>
          </p:cNvPr>
          <p:cNvSpPr>
            <a:spLocks noGrp="1"/>
          </p:cNvSpPr>
          <p:nvPr>
            <p:ph type="subTitle" idx="1" hasCustomPrompt="1"/>
          </p:nvPr>
        </p:nvSpPr>
        <p:spPr>
          <a:xfrm>
            <a:off x="0" y="2924408"/>
            <a:ext cx="12192000" cy="1009184"/>
          </a:xfrm>
          <a:prstGeom prst="rect">
            <a:avLst/>
          </a:prstGeom>
        </p:spPr>
        <p:txBody>
          <a:bodyPr/>
          <a:lstStyle>
            <a:lvl1pPr marL="0" indent="0" algn="ctr">
              <a:buNone/>
              <a:defRPr sz="5400" b="1">
                <a:solidFill>
                  <a:srgbClr val="035EA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work it out</a:t>
            </a:r>
          </a:p>
        </p:txBody>
      </p:sp>
    </p:spTree>
    <p:extLst>
      <p:ext uri="{BB962C8B-B14F-4D97-AF65-F5344CB8AC3E}">
        <p14:creationId xmlns:p14="http://schemas.microsoft.com/office/powerpoint/2010/main" val="38830036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explanation">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5D7D28E4-282E-DC24-26C0-FBC57797AC2A}"/>
              </a:ext>
            </a:extLst>
          </p:cNvPr>
          <p:cNvSpPr>
            <a:spLocks noGrp="1"/>
          </p:cNvSpPr>
          <p:nvPr>
            <p:ph type="body" sz="quarter" idx="3" hasCustomPrompt="1"/>
          </p:nvPr>
        </p:nvSpPr>
        <p:spPr>
          <a:xfrm>
            <a:off x="561472" y="1103647"/>
            <a:ext cx="11105389" cy="823912"/>
          </a:xfrm>
        </p:spPr>
        <p:txBody>
          <a:bodyPr anchor="t"/>
          <a:lstStyle>
            <a:lvl1pPr marL="0" indent="0" algn="l">
              <a:lnSpc>
                <a:spcPct val="110000"/>
              </a:lnSpc>
              <a:spcBef>
                <a:spcPts val="0"/>
              </a:spcBef>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Text Placeholder 4">
            <a:extLst>
              <a:ext uri="{FF2B5EF4-FFF2-40B4-BE49-F238E27FC236}">
                <a16:creationId xmlns:a16="http://schemas.microsoft.com/office/drawing/2014/main" id="{5B3817CE-36BE-9CDE-9472-3634103FC045}"/>
              </a:ext>
            </a:extLst>
          </p:cNvPr>
          <p:cNvSpPr>
            <a:spLocks noGrp="1"/>
          </p:cNvSpPr>
          <p:nvPr>
            <p:ph type="body" sz="quarter" idx="10" hasCustomPrompt="1"/>
          </p:nvPr>
        </p:nvSpPr>
        <p:spPr>
          <a:xfrm>
            <a:off x="561473" y="1927559"/>
            <a:ext cx="11105389" cy="823912"/>
          </a:xfrm>
        </p:spPr>
        <p:txBody>
          <a:bodyPr anchor="t"/>
          <a:lstStyle>
            <a:lvl1pPr marL="0" indent="0" algn="l">
              <a:lnSpc>
                <a:spcPct val="90000"/>
              </a:lnSpc>
              <a:spcBef>
                <a:spcPts val="0"/>
              </a:spcBef>
              <a:buNone/>
              <a:defRPr sz="2400" b="0">
                <a:solidFill>
                  <a:schemeClr val="tx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3241662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3070434-ABE5-650F-C7F0-F251319C2C9F}"/>
              </a:ext>
            </a:extLst>
          </p:cNvPr>
          <p:cNvSpPr>
            <a:spLocks noGrp="1"/>
          </p:cNvSpPr>
          <p:nvPr>
            <p:ph type="subTitle" idx="1" hasCustomPrompt="1"/>
          </p:nvPr>
        </p:nvSpPr>
        <p:spPr>
          <a:xfrm>
            <a:off x="0" y="2924408"/>
            <a:ext cx="12192000" cy="1009184"/>
          </a:xfrm>
          <a:prstGeom prst="rect">
            <a:avLst/>
          </a:prstGeom>
        </p:spPr>
        <p:txBody>
          <a:bodyPr/>
          <a:lstStyle>
            <a:lvl1pPr marL="0" indent="0" algn="ctr">
              <a:buNone/>
              <a:defRPr sz="5400" b="1">
                <a:solidFill>
                  <a:srgbClr val="035EA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think it up</a:t>
            </a:r>
          </a:p>
        </p:txBody>
      </p:sp>
    </p:spTree>
    <p:extLst>
      <p:ext uri="{BB962C8B-B14F-4D97-AF65-F5344CB8AC3E}">
        <p14:creationId xmlns:p14="http://schemas.microsoft.com/office/powerpoint/2010/main" val="145104235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6.xml"/><Relationship Id="rId1" Type="http://schemas.openxmlformats.org/officeDocument/2006/relationships/slideLayout" Target="../slideLayouts/slideLayout5.xml"/><Relationship Id="rId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8.xml"/><Relationship Id="rId1" Type="http://schemas.openxmlformats.org/officeDocument/2006/relationships/slideLayout" Target="../slideLayouts/slideLayout7.xml"/><Relationship Id="rId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0.xml"/><Relationship Id="rId1" Type="http://schemas.openxmlformats.org/officeDocument/2006/relationships/slideLayout" Target="../slideLayouts/slideLayout9.xml"/><Relationship Id="rId4" Type="http://schemas.openxmlformats.org/officeDocument/2006/relationships/image" Target="../media/image5.png"/></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2.xml"/><Relationship Id="rId1" Type="http://schemas.openxmlformats.org/officeDocument/2006/relationships/slideLayout" Target="../slideLayouts/slideLayout11.xml"/><Relationship Id="rId4" Type="http://schemas.openxmlformats.org/officeDocument/2006/relationships/image" Target="../media/image6.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7.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CF5186-1D88-1B4E-83EF-2283B7FC7B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6C0833-2820-73A8-E79D-509D86B6D1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51529"/>
      </p:ext>
    </p:extLst>
  </p:cSld>
  <p:clrMap bg1="lt1" tx1="dk1" bg2="lt2" tx2="dk2" accent1="accent1" accent2="accent2" accent3="accent3" accent4="accent4" accent5="accent5" accent6="accent6" hlink="hlink" folHlink="folHlink"/>
  <p:sldLayoutIdLst>
    <p:sldLayoutId id="2147483691" r:id="rId1"/>
    <p:sldLayoutId id="2147483688" r:id="rId2"/>
  </p:sldLayoutIdLst>
  <p:txStyles>
    <p:titleStyle>
      <a:lvl1pPr algn="l" defTabSz="914400" rtl="0" eaLnBrk="1" latinLnBrk="0" hangingPunct="1">
        <a:lnSpc>
          <a:spcPct val="11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0" indent="0" algn="l" defTabSz="914400" rtl="0" eaLnBrk="1" latinLnBrk="0" hangingPunct="1">
        <a:lnSpc>
          <a:spcPct val="110000"/>
        </a:lnSpc>
        <a:spcBef>
          <a:spcPts val="100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7044728"/>
      </p:ext>
    </p:extLst>
  </p:cSld>
  <p:clrMap bg1="lt1" tx1="dk1" bg2="lt2" tx2="dk2" accent1="accent1" accent2="accent2" accent3="accent3" accent4="accent4" accent5="accent5" accent6="accent6" hlink="hlink" folHlink="folHlink"/>
  <p:sldLayoutIdLst>
    <p:sldLayoutId id="2147483673" r:id="rId1"/>
    <p:sldLayoutId id="2147483683" r:id="rId2"/>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0741394"/>
      </p:ext>
    </p:extLst>
  </p:cSld>
  <p:clrMap bg1="lt1" tx1="dk1" bg2="lt2" tx2="dk2" accent1="accent1" accent2="accent2" accent3="accent3" accent4="accent4" accent5="accent5" accent6="accent6" hlink="hlink" folHlink="folHlink"/>
  <p:sldLayoutIdLst>
    <p:sldLayoutId id="2147483675" r:id="rId1"/>
    <p:sldLayoutId id="2147483694" r:id="rId2"/>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2862619"/>
      </p:ext>
    </p:extLst>
  </p:cSld>
  <p:clrMap bg1="lt1" tx1="dk1" bg2="lt2" tx2="dk2" accent1="accent1" accent2="accent2" accent3="accent3" accent4="accent4" accent5="accent5" accent6="accent6" hlink="hlink" folHlink="folHlink"/>
  <p:sldLayoutIdLst>
    <p:sldLayoutId id="2147483677" r:id="rId1"/>
    <p:sldLayoutId id="2147483695" r:id="rId2"/>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5914669"/>
      </p:ext>
    </p:extLst>
  </p:cSld>
  <p:clrMap bg1="lt1" tx1="dk1" bg2="lt2" tx2="dk2" accent1="accent1" accent2="accent2" accent3="accent3" accent4="accent4" accent5="accent5" accent6="accent6" hlink="hlink" folHlink="folHlink"/>
  <p:sldLayoutIdLst>
    <p:sldLayoutId id="2147483679" r:id="rId1"/>
    <p:sldLayoutId id="2147483696" r:id="rId2"/>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5097025"/>
      </p:ext>
    </p:extLst>
  </p:cSld>
  <p:clrMap bg1="lt1" tx1="dk1" bg2="lt2" tx2="dk2" accent1="accent1" accent2="accent2" accent3="accent3" accent4="accent4" accent5="accent5" accent6="accent6" hlink="hlink" folHlink="folHlink"/>
  <p:sldLayoutIdLst>
    <p:sldLayoutId id="2147483681" r:id="rId1"/>
    <p:sldLayoutId id="2147483697" r:id="rId2"/>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3550457"/>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 Target="slide3.xml"/><Relationship Id="rId7" Type="http://schemas.openxmlformats.org/officeDocument/2006/relationships/slide" Target="slide5.xml"/><Relationship Id="rId12"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9.png"/><Relationship Id="rId11" Type="http://schemas.openxmlformats.org/officeDocument/2006/relationships/slide" Target="slide10.xml"/><Relationship Id="rId5" Type="http://schemas.openxmlformats.org/officeDocument/2006/relationships/slide" Target="slide13.xml"/><Relationship Id="rId10" Type="http://schemas.openxmlformats.org/officeDocument/2006/relationships/image" Target="../media/image11.png"/><Relationship Id="rId4" Type="http://schemas.openxmlformats.org/officeDocument/2006/relationships/image" Target="../media/image8.png"/><Relationship Id="rId9" Type="http://schemas.openxmlformats.org/officeDocument/2006/relationships/slide" Target="slide1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7.jpe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20.sv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2A664A7-52CC-5ED5-DB42-749E646AAEEB}"/>
              </a:ext>
            </a:extLst>
          </p:cNvPr>
          <p:cNvSpPr>
            <a:spLocks noGrp="1"/>
          </p:cNvSpPr>
          <p:nvPr>
            <p:ph type="subTitle" idx="1"/>
          </p:nvPr>
        </p:nvSpPr>
        <p:spPr>
          <a:xfrm>
            <a:off x="0" y="3592366"/>
            <a:ext cx="12192000" cy="1009184"/>
          </a:xfrm>
        </p:spPr>
        <p:txBody>
          <a:bodyPr/>
          <a:lstStyle/>
          <a:p>
            <a:r>
              <a:rPr lang="en-US" dirty="0"/>
              <a:t>(click on a button to go directly to that step)</a:t>
            </a:r>
          </a:p>
        </p:txBody>
      </p:sp>
      <p:pic>
        <p:nvPicPr>
          <p:cNvPr id="5" name="Picture 4" descr="A close-up of a blue and white screen&#10;&#10;AI-generated content may be incorrect.">
            <a:hlinkClick r:id="rId3" action="ppaction://hlinksldjump"/>
            <a:extLst>
              <a:ext uri="{FF2B5EF4-FFF2-40B4-BE49-F238E27FC236}">
                <a16:creationId xmlns:a16="http://schemas.microsoft.com/office/drawing/2014/main" id="{D4234A10-B5DB-A9D6-8185-822A8976952B}"/>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601712" y="2807103"/>
            <a:ext cx="2103120" cy="459624"/>
          </a:xfrm>
          <a:prstGeom prst="rect">
            <a:avLst/>
          </a:prstGeom>
          <a:effectLst>
            <a:outerShdw blurRad="50800" dist="50800" dir="2700000" algn="tl" rotWithShape="0">
              <a:prstClr val="black">
                <a:alpha val="30000"/>
              </a:prstClr>
            </a:outerShdw>
          </a:effectLst>
        </p:spPr>
      </p:pic>
      <p:pic>
        <p:nvPicPr>
          <p:cNvPr id="7" name="Picture 6" descr="A close-up of a computer screen&#10;&#10;AI-generated content may be incorrect.">
            <a:hlinkClick r:id="rId5" action="ppaction://hlinksldjump"/>
            <a:extLst>
              <a:ext uri="{FF2B5EF4-FFF2-40B4-BE49-F238E27FC236}">
                <a16:creationId xmlns:a16="http://schemas.microsoft.com/office/drawing/2014/main" id="{8D1CDA98-D3E1-1C65-2F5C-A99DC850D430}"/>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tretch>
            <a:fillRect/>
          </a:stretch>
        </p:blipFill>
        <p:spPr>
          <a:xfrm>
            <a:off x="7298231" y="2807103"/>
            <a:ext cx="2103120" cy="459624"/>
          </a:xfrm>
          <a:prstGeom prst="rect">
            <a:avLst/>
          </a:prstGeom>
          <a:effectLst>
            <a:outerShdw blurRad="50800" dist="50800" dir="2700000" algn="tl" rotWithShape="0">
              <a:prstClr val="black">
                <a:alpha val="30000"/>
              </a:prstClr>
            </a:outerShdw>
          </a:effectLst>
        </p:spPr>
      </p:pic>
      <p:pic>
        <p:nvPicPr>
          <p:cNvPr id="9" name="Picture 8" descr="A green and white rectangular sign with black text&#10;&#10;AI-generated content may be incorrect.">
            <a:hlinkClick r:id="rId7" action="ppaction://hlinksldjump"/>
            <a:extLst>
              <a:ext uri="{FF2B5EF4-FFF2-40B4-BE49-F238E27FC236}">
                <a16:creationId xmlns:a16="http://schemas.microsoft.com/office/drawing/2014/main" id="{28A65E3D-B421-E885-CC21-825EC0B08B54}"/>
              </a:ext>
            </a:extLst>
          </p:cNvPr>
          <p:cNvPicPr>
            <a:picLocks noGrp="1" noRot="1" noChangeAspect="1" noMove="1" noResize="1" noEditPoints="1" noAdjustHandles="1" noChangeArrowheads="1" noChangeShapeType="1" noCrop="1"/>
          </p:cNvPicPr>
          <p:nvPr/>
        </p:nvPicPr>
        <p:blipFill>
          <a:blip r:embed="rId8">
            <a:extLst>
              <a:ext uri="{28A0092B-C50C-407E-A947-70E740481C1C}">
                <a14:useLocalDpi xmlns:a14="http://schemas.microsoft.com/office/drawing/2010/main" val="0"/>
              </a:ext>
            </a:extLst>
          </a:blip>
          <a:stretch>
            <a:fillRect/>
          </a:stretch>
        </p:blipFill>
        <p:spPr>
          <a:xfrm>
            <a:off x="2833885" y="2807103"/>
            <a:ext cx="2103120" cy="459624"/>
          </a:xfrm>
          <a:prstGeom prst="rect">
            <a:avLst/>
          </a:prstGeom>
          <a:effectLst>
            <a:outerShdw blurRad="50800" dist="50800" dir="2700000" algn="tl" rotWithShape="0">
              <a:prstClr val="black">
                <a:alpha val="30000"/>
              </a:prstClr>
            </a:outerShdw>
          </a:effectLst>
        </p:spPr>
      </p:pic>
      <p:pic>
        <p:nvPicPr>
          <p:cNvPr id="11" name="Picture 10" descr="A blue and white screen with black letters&#10;&#10;AI-generated content may be incorrect.">
            <a:hlinkClick r:id="rId9" action="ppaction://hlinksldjump"/>
            <a:extLst>
              <a:ext uri="{FF2B5EF4-FFF2-40B4-BE49-F238E27FC236}">
                <a16:creationId xmlns:a16="http://schemas.microsoft.com/office/drawing/2014/main" id="{F08968E3-87C0-92B8-6C64-DF0E6F8AECB0}"/>
              </a:ext>
            </a:extLst>
          </p:cNvPr>
          <p:cNvPicPr>
            <a:picLocks noGrp="1" noRot="1" noChangeAspect="1" noMove="1" noResize="1" noEditPoints="1" noAdjustHandles="1" noChangeArrowheads="1" noChangeShapeType="1" noCrop="1"/>
          </p:cNvPicPr>
          <p:nvPr/>
        </p:nvPicPr>
        <p:blipFill>
          <a:blip r:embed="rId10">
            <a:extLst>
              <a:ext uri="{28A0092B-C50C-407E-A947-70E740481C1C}">
                <a14:useLocalDpi xmlns:a14="http://schemas.microsoft.com/office/drawing/2010/main" val="0"/>
              </a:ext>
            </a:extLst>
          </a:blip>
          <a:stretch>
            <a:fillRect/>
          </a:stretch>
        </p:blipFill>
        <p:spPr>
          <a:xfrm>
            <a:off x="9530404" y="2807103"/>
            <a:ext cx="2103120" cy="459624"/>
          </a:xfrm>
          <a:prstGeom prst="rect">
            <a:avLst/>
          </a:prstGeom>
          <a:effectLst>
            <a:outerShdw blurRad="50800" dist="50800" dir="2700000" algn="tl" rotWithShape="0">
              <a:prstClr val="black">
                <a:alpha val="30000"/>
              </a:prstClr>
            </a:outerShdw>
          </a:effectLst>
        </p:spPr>
      </p:pic>
      <p:pic>
        <p:nvPicPr>
          <p:cNvPr id="13" name="Picture 12" descr="A close-up of a sign&#10;&#10;AI-generated content may be incorrect.">
            <a:hlinkClick r:id="rId11" action="ppaction://hlinksldjump"/>
            <a:extLst>
              <a:ext uri="{FF2B5EF4-FFF2-40B4-BE49-F238E27FC236}">
                <a16:creationId xmlns:a16="http://schemas.microsoft.com/office/drawing/2014/main" id="{E433410D-C33E-8150-2CAA-3A9550115897}"/>
              </a:ext>
            </a:extLst>
          </p:cNvPr>
          <p:cNvPicPr>
            <a:picLocks noGrp="1" noRot="1" noChangeAspect="1" noMove="1" noResize="1" noEditPoints="1" noAdjustHandles="1" noChangeArrowheads="1" noChangeShapeType="1" noCrop="1"/>
          </p:cNvPicPr>
          <p:nvPr/>
        </p:nvPicPr>
        <p:blipFill>
          <a:blip r:embed="rId12">
            <a:extLst>
              <a:ext uri="{28A0092B-C50C-407E-A947-70E740481C1C}">
                <a14:useLocalDpi xmlns:a14="http://schemas.microsoft.com/office/drawing/2010/main" val="0"/>
              </a:ext>
            </a:extLst>
          </a:blip>
          <a:stretch>
            <a:fillRect/>
          </a:stretch>
        </p:blipFill>
        <p:spPr>
          <a:xfrm>
            <a:off x="5066058" y="2807103"/>
            <a:ext cx="2103120" cy="459624"/>
          </a:xfrm>
          <a:prstGeom prst="rect">
            <a:avLst/>
          </a:prstGeom>
          <a:effectLst>
            <a:outerShdw blurRad="50800" dist="50800" dir="2700000" algn="tl" rotWithShape="0">
              <a:prstClr val="black">
                <a:alpha val="30000"/>
              </a:prstClr>
            </a:outerShdw>
          </a:effectLst>
        </p:spPr>
      </p:pic>
    </p:spTree>
    <p:extLst>
      <p:ext uri="{BB962C8B-B14F-4D97-AF65-F5344CB8AC3E}">
        <p14:creationId xmlns:p14="http://schemas.microsoft.com/office/powerpoint/2010/main" val="19477950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F87F036-A1ED-F3C3-048D-9D3F0B622B45}"/>
              </a:ext>
            </a:extLst>
          </p:cNvPr>
          <p:cNvSpPr>
            <a:spLocks noGrp="1"/>
          </p:cNvSpPr>
          <p:nvPr>
            <p:ph type="subTitle" idx="1"/>
          </p:nvPr>
        </p:nvSpPr>
        <p:spPr/>
        <p:txBody>
          <a:bodyPr/>
          <a:lstStyle/>
          <a:p>
            <a:r>
              <a:rPr lang="en-US" dirty="0"/>
              <a:t>work it out</a:t>
            </a:r>
          </a:p>
        </p:txBody>
      </p:sp>
    </p:spTree>
    <p:extLst>
      <p:ext uri="{BB962C8B-B14F-4D97-AF65-F5344CB8AC3E}">
        <p14:creationId xmlns:p14="http://schemas.microsoft.com/office/powerpoint/2010/main" val="31709649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a:extLst>
              <a:ext uri="{FF2B5EF4-FFF2-40B4-BE49-F238E27FC236}">
                <a16:creationId xmlns:a16="http://schemas.microsoft.com/office/drawing/2014/main" id="{9E6ED0F7-65CE-4823-94F3-80422DD90908}"/>
              </a:ext>
            </a:extLst>
          </p:cNvPr>
          <p:cNvSpPr/>
          <p:nvPr/>
        </p:nvSpPr>
        <p:spPr>
          <a:xfrm>
            <a:off x="862914" y="3955704"/>
            <a:ext cx="2910852" cy="896470"/>
          </a:xfrm>
          <a:prstGeom prst="wedgeRoundRectCallout">
            <a:avLst>
              <a:gd name="adj1" fmla="val 41185"/>
              <a:gd name="adj2" fmla="val 82500"/>
              <a:gd name="adj3" fmla="val 16667"/>
            </a:avLst>
          </a:prstGeom>
          <a:solidFill>
            <a:srgbClr val="E1EDF6"/>
          </a:solid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what mistakes do you need to avoid?</a:t>
            </a:r>
          </a:p>
        </p:txBody>
      </p:sp>
      <p:sp>
        <p:nvSpPr>
          <p:cNvPr id="3" name="Rounded Rectangular Callout 3">
            <a:extLst>
              <a:ext uri="{FF2B5EF4-FFF2-40B4-BE49-F238E27FC236}">
                <a16:creationId xmlns:a16="http://schemas.microsoft.com/office/drawing/2014/main" id="{3E38EF0F-57D4-62FF-F914-8AE96596E0B3}"/>
              </a:ext>
            </a:extLst>
          </p:cNvPr>
          <p:cNvSpPr/>
          <p:nvPr/>
        </p:nvSpPr>
        <p:spPr>
          <a:xfrm>
            <a:off x="862913" y="2005827"/>
            <a:ext cx="2910853" cy="896470"/>
          </a:xfrm>
          <a:prstGeom prst="wedgeRoundRectCallout">
            <a:avLst>
              <a:gd name="adj1" fmla="val 41185"/>
              <a:gd name="adj2" fmla="val 82500"/>
              <a:gd name="adj3" fmla="val 16667"/>
            </a:avLst>
          </a:prstGeom>
          <a:solidFill>
            <a:srgbClr val="E8F4DB"/>
          </a:solidFill>
          <a:ln>
            <a:solidFill>
              <a:srgbClr val="86C4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explain your answer in more than one way</a:t>
            </a:r>
          </a:p>
        </p:txBody>
      </p:sp>
      <p:sp>
        <p:nvSpPr>
          <p:cNvPr id="6" name="TextBox 5">
            <a:extLst>
              <a:ext uri="{FF2B5EF4-FFF2-40B4-BE49-F238E27FC236}">
                <a16:creationId xmlns:a16="http://schemas.microsoft.com/office/drawing/2014/main" id="{57135083-2150-9F7F-7D24-107DB78E50BC}"/>
              </a:ext>
            </a:extLst>
          </p:cNvPr>
          <p:cNvSpPr txBox="1"/>
          <p:nvPr/>
        </p:nvSpPr>
        <p:spPr>
          <a:xfrm>
            <a:off x="5776045" y="997501"/>
            <a:ext cx="5284382" cy="5447645"/>
          </a:xfrm>
          <a:prstGeom prst="rect">
            <a:avLst/>
          </a:prstGeom>
          <a:noFill/>
          <a:ln w="28575">
            <a:solidFill>
              <a:schemeClr val="bg1">
                <a:lumMod val="75000"/>
              </a:schemeClr>
            </a:solidFill>
            <a:prstDash val="dash"/>
          </a:ln>
        </p:spPr>
        <p:txBody>
          <a:bodyPr wrap="square" lIns="182880" tIns="91440" rIns="91440" bIns="91440" rtlCol="0">
            <a:spAutoFit/>
          </a:bodyPr>
          <a:lstStyle/>
          <a:p>
            <a:r>
              <a:rPr lang="en-US" dirty="0">
                <a:latin typeface="Verdana" panose="020B0604030504040204" pitchFamily="34" charset="0"/>
                <a:ea typeface="Verdana" panose="020B0604030504040204" pitchFamily="34" charset="0"/>
              </a:rPr>
              <a:t>Graph the line represented by the equation 3</a:t>
            </a:r>
            <a:r>
              <a:rPr lang="en-US" i="1" dirty="0">
                <a:latin typeface="Verdana" panose="020B0604030504040204" pitchFamily="34" charset="0"/>
                <a:ea typeface="Verdana" panose="020B0604030504040204" pitchFamily="34" charset="0"/>
              </a:rPr>
              <a:t>x</a:t>
            </a:r>
            <a:r>
              <a:rPr lang="en-US" dirty="0">
                <a:latin typeface="Verdana" panose="020B0604030504040204" pitchFamily="34" charset="0"/>
                <a:ea typeface="Verdana" panose="020B0604030504040204" pitchFamily="34" charset="0"/>
              </a:rPr>
              <a:t> – 2</a:t>
            </a:r>
            <a:r>
              <a:rPr lang="en-US" i="1" dirty="0">
                <a:latin typeface="Verdana" panose="020B0604030504040204" pitchFamily="34" charset="0"/>
                <a:ea typeface="Verdana" panose="020B0604030504040204" pitchFamily="34" charset="0"/>
              </a:rPr>
              <a:t>y</a:t>
            </a:r>
            <a:r>
              <a:rPr lang="en-US" dirty="0">
                <a:latin typeface="Verdana" panose="020B0604030504040204" pitchFamily="34" charset="0"/>
                <a:ea typeface="Verdana" panose="020B0604030504040204" pitchFamily="34" charset="0"/>
              </a:rPr>
              <a:t> = 4.</a:t>
            </a:r>
          </a:p>
          <a:p>
            <a:endParaRPr lang="en-US" dirty="0">
              <a:latin typeface="Verdana" panose="020B0604030504040204" pitchFamily="34" charset="0"/>
              <a:ea typeface="Verdana" panose="020B0604030504040204" pitchFamily="34" charset="0"/>
            </a:endParaRPr>
          </a:p>
          <a:p>
            <a:r>
              <a:rPr lang="en-US" dirty="0">
                <a:latin typeface="Verdana" panose="020B0604030504040204" pitchFamily="34" charset="0"/>
                <a:ea typeface="Verdana" panose="020B0604030504040204" pitchFamily="34" charset="0"/>
              </a:rPr>
              <a:t>Select two points on the coordinate grid. Draw a line to connect the points.</a:t>
            </a: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p:txBody>
      </p:sp>
      <p:pic>
        <p:nvPicPr>
          <p:cNvPr id="7" name="Picture 6" descr="A graph of x and y axis&#10;&#10;AI-generated content may be incorrect.">
            <a:extLst>
              <a:ext uri="{FF2B5EF4-FFF2-40B4-BE49-F238E27FC236}">
                <a16:creationId xmlns:a16="http://schemas.microsoft.com/office/drawing/2014/main" id="{B678ADDC-2957-617C-E8DC-727725E56C92}"/>
              </a:ext>
            </a:extLst>
          </p:cNvPr>
          <p:cNvPicPr>
            <a:picLocks noChangeAspect="1"/>
          </p:cNvPicPr>
          <p:nvPr/>
        </p:nvPicPr>
        <p:blipFill>
          <a:blip r:embed="rId3"/>
          <a:stretch>
            <a:fillRect/>
          </a:stretch>
        </p:blipFill>
        <p:spPr>
          <a:xfrm>
            <a:off x="6628894" y="2561886"/>
            <a:ext cx="3762191" cy="3771457"/>
          </a:xfrm>
          <a:prstGeom prst="rect">
            <a:avLst/>
          </a:prstGeom>
        </p:spPr>
      </p:pic>
    </p:spTree>
    <p:extLst>
      <p:ext uri="{BB962C8B-B14F-4D97-AF65-F5344CB8AC3E}">
        <p14:creationId xmlns:p14="http://schemas.microsoft.com/office/powerpoint/2010/main" val="21728813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3320F3-2B35-33BC-F490-FFA584A7CBE2}"/>
              </a:ext>
            </a:extLst>
          </p:cNvPr>
          <p:cNvSpPr>
            <a:spLocks noGrp="1"/>
          </p:cNvSpPr>
          <p:nvPr>
            <p:ph sz="half" idx="10"/>
          </p:nvPr>
        </p:nvSpPr>
        <p:spPr>
          <a:xfrm>
            <a:off x="7484591" y="1796607"/>
            <a:ext cx="3457123" cy="3102370"/>
          </a:xfrm>
        </p:spPr>
        <p:txBody>
          <a:bodyPr/>
          <a:lstStyle/>
          <a:p>
            <a:pPr marL="342900" indent="-342900" algn="l">
              <a:buFont typeface="Arial" panose="020B0604020202020204" pitchFamily="34" charset="0"/>
              <a:buChar char="•"/>
            </a:pPr>
            <a:r>
              <a:rPr lang="en-US" dirty="0"/>
              <a:t>defend </a:t>
            </a:r>
            <a:r>
              <a:rPr lang="en-US" b="1" dirty="0"/>
              <a:t>why</a:t>
            </a:r>
            <a:r>
              <a:rPr lang="en-US" dirty="0"/>
              <a:t> your answer might be correct/incorrect</a:t>
            </a:r>
          </a:p>
          <a:p>
            <a:pPr marL="342900" indent="-342900" algn="l">
              <a:buFont typeface="Arial" panose="020B0604020202020204" pitchFamily="34" charset="0"/>
              <a:buChar char="•"/>
            </a:pPr>
            <a:endParaRPr lang="en-US" dirty="0"/>
          </a:p>
          <a:p>
            <a:pPr marL="342900" indent="-342900" algn="l">
              <a:buFont typeface="Arial" panose="020B0604020202020204" pitchFamily="34" charset="0"/>
              <a:buChar char="•"/>
            </a:pPr>
            <a:r>
              <a:rPr lang="en-US" dirty="0"/>
              <a:t>what 1-2 pieces of evidence do you have?</a:t>
            </a:r>
          </a:p>
        </p:txBody>
      </p:sp>
      <p:sp>
        <p:nvSpPr>
          <p:cNvPr id="5" name="Subtitle 2">
            <a:extLst>
              <a:ext uri="{FF2B5EF4-FFF2-40B4-BE49-F238E27FC236}">
                <a16:creationId xmlns:a16="http://schemas.microsoft.com/office/drawing/2014/main" id="{13125398-2B49-22CA-50A3-5014FC77AD36}"/>
              </a:ext>
            </a:extLst>
          </p:cNvPr>
          <p:cNvSpPr txBox="1">
            <a:spLocks/>
          </p:cNvSpPr>
          <p:nvPr/>
        </p:nvSpPr>
        <p:spPr>
          <a:xfrm>
            <a:off x="575104" y="421269"/>
            <a:ext cx="3825668" cy="551832"/>
          </a:xfrm>
          <a:prstGeom prst="rect">
            <a:avLst/>
          </a:prstGeom>
        </p:spPr>
        <p:txBody>
          <a:bodyPr vert="horz" lIns="76200" tIns="38100" rIns="76200" bIns="3810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lvl="1" algn="l" defTabSz="761940">
              <a:lnSpc>
                <a:spcPct val="100000"/>
              </a:lnSpc>
              <a:spcBef>
                <a:spcPts val="0"/>
              </a:spcBef>
              <a:defRPr/>
            </a:pPr>
            <a:r>
              <a:rPr lang="en-US" sz="2400" dirty="0">
                <a:solidFill>
                  <a:srgbClr val="E46C07"/>
                </a:solidFill>
                <a:latin typeface="Century Gothic"/>
              </a:rPr>
              <a:t>make the case</a:t>
            </a:r>
          </a:p>
        </p:txBody>
      </p:sp>
      <p:sp>
        <p:nvSpPr>
          <p:cNvPr id="2" name="TextBox 1">
            <a:extLst>
              <a:ext uri="{FF2B5EF4-FFF2-40B4-BE49-F238E27FC236}">
                <a16:creationId xmlns:a16="http://schemas.microsoft.com/office/drawing/2014/main" id="{F5535021-B567-16F8-2E92-5357DB983693}"/>
              </a:ext>
            </a:extLst>
          </p:cNvPr>
          <p:cNvSpPr txBox="1"/>
          <p:nvPr/>
        </p:nvSpPr>
        <p:spPr>
          <a:xfrm>
            <a:off x="1008239" y="1121473"/>
            <a:ext cx="5284382" cy="4849148"/>
          </a:xfrm>
          <a:prstGeom prst="rect">
            <a:avLst/>
          </a:prstGeom>
          <a:noFill/>
          <a:ln w="28575">
            <a:solidFill>
              <a:schemeClr val="bg1">
                <a:lumMod val="75000"/>
              </a:schemeClr>
            </a:solidFill>
            <a:prstDash val="dash"/>
          </a:ln>
        </p:spPr>
        <p:txBody>
          <a:bodyPr wrap="square" lIns="182880" tIns="91440" rIns="91440" bIns="182880" rtlCol="0" anchor="t">
            <a:spAutoFit/>
          </a:bodyPr>
          <a:lstStyle/>
          <a:p>
            <a:r>
              <a:rPr lang="en-US" dirty="0">
                <a:latin typeface="Verdana" panose="020B0604030504040204" pitchFamily="34" charset="0"/>
                <a:ea typeface="Verdana" panose="020B0604030504040204" pitchFamily="34" charset="0"/>
              </a:rPr>
              <a:t>Graph the line represented by the equation 3</a:t>
            </a:r>
            <a:r>
              <a:rPr lang="en-US" i="1" dirty="0">
                <a:latin typeface="Verdana" panose="020B0604030504040204" pitchFamily="34" charset="0"/>
                <a:ea typeface="Verdana" panose="020B0604030504040204" pitchFamily="34" charset="0"/>
              </a:rPr>
              <a:t>x</a:t>
            </a:r>
            <a:r>
              <a:rPr lang="en-US" dirty="0">
                <a:latin typeface="Verdana" panose="020B0604030504040204" pitchFamily="34" charset="0"/>
                <a:ea typeface="Verdana" panose="020B0604030504040204" pitchFamily="34" charset="0"/>
              </a:rPr>
              <a:t> – 2</a:t>
            </a:r>
            <a:r>
              <a:rPr lang="en-US" i="1" dirty="0">
                <a:latin typeface="Verdana" panose="020B0604030504040204" pitchFamily="34" charset="0"/>
                <a:ea typeface="Verdana" panose="020B0604030504040204" pitchFamily="34" charset="0"/>
              </a:rPr>
              <a:t>y</a:t>
            </a:r>
            <a:r>
              <a:rPr lang="en-US" dirty="0">
                <a:latin typeface="Verdana" panose="020B0604030504040204" pitchFamily="34" charset="0"/>
                <a:ea typeface="Verdana" panose="020B0604030504040204" pitchFamily="34" charset="0"/>
              </a:rPr>
              <a:t> = 4.</a:t>
            </a:r>
          </a:p>
          <a:p>
            <a:endParaRPr lang="en-US" dirty="0">
              <a:latin typeface="Verdana" panose="020B0604030504040204" pitchFamily="34" charset="0"/>
              <a:ea typeface="Verdana" panose="020B0604030504040204" pitchFamily="34" charset="0"/>
            </a:endParaRPr>
          </a:p>
          <a:p>
            <a:r>
              <a:rPr lang="en-US" dirty="0">
                <a:latin typeface="Verdana" panose="020B0604030504040204" pitchFamily="34" charset="0"/>
                <a:ea typeface="Verdana" panose="020B0604030504040204" pitchFamily="34" charset="0"/>
              </a:rPr>
              <a:t>Select two points on the coordinate grid. Draw a line to connect the points.</a:t>
            </a:r>
          </a:p>
          <a:p>
            <a:endParaRPr lang="en-US" dirty="0">
              <a:latin typeface="Verdana" panose="020B0604030504040204" pitchFamily="34" charset="0"/>
              <a:ea typeface="Verdana" panose="020B0604030504040204" pitchFamily="34" charset="0"/>
            </a:endParaRPr>
          </a:p>
          <a:p>
            <a:r>
              <a:rPr lang="en-US" i="1" dirty="0">
                <a:latin typeface="Verdana" panose="020B0604030504040204" pitchFamily="34" charset="0"/>
                <a:ea typeface="Verdana" panose="020B0604030504040204" pitchFamily="34" charset="0"/>
              </a:rPr>
              <a:t>Could you use the points to draw the line?</a:t>
            </a:r>
          </a:p>
          <a:p>
            <a:r>
              <a:rPr lang="en-US" i="1" dirty="0">
                <a:latin typeface="Verdana" panose="020B0604030504040204" pitchFamily="34" charset="0"/>
                <a:ea typeface="Verdana" panose="020B0604030504040204" pitchFamily="34" charset="0"/>
              </a:rPr>
              <a:t>Draw the line on the coordinate grid.</a:t>
            </a:r>
          </a:p>
          <a:p>
            <a:endParaRPr lang="en-US" dirty="0">
              <a:latin typeface="Verdana" panose="020B0604030504040204" pitchFamily="34" charset="0"/>
              <a:ea typeface="Verdana" panose="020B0604030504040204" pitchFamily="34" charset="0"/>
            </a:endParaRPr>
          </a:p>
          <a:p>
            <a:pPr>
              <a:lnSpc>
                <a:spcPct val="200000"/>
              </a:lnSpc>
            </a:pPr>
            <a:r>
              <a:rPr lang="en-US" dirty="0">
                <a:latin typeface="Verdana" panose="020B0604030504040204" pitchFamily="34" charset="0"/>
                <a:ea typeface="Verdana" panose="020B0604030504040204" pitchFamily="34" charset="0"/>
              </a:rPr>
              <a:t>(0, 2) and (2, 1)</a:t>
            </a:r>
          </a:p>
          <a:p>
            <a:pPr>
              <a:lnSpc>
                <a:spcPct val="200000"/>
              </a:lnSpc>
            </a:pPr>
            <a:r>
              <a:rPr lang="en-US" dirty="0">
                <a:latin typeface="Verdana" panose="020B0604030504040204" pitchFamily="34" charset="0"/>
                <a:ea typeface="Verdana" panose="020B0604030504040204" pitchFamily="34" charset="0"/>
              </a:rPr>
              <a:t>(2, 1) and (–4, –5)</a:t>
            </a:r>
          </a:p>
          <a:p>
            <a:pPr>
              <a:lnSpc>
                <a:spcPct val="200000"/>
              </a:lnSpc>
            </a:pPr>
            <a:r>
              <a:rPr lang="en-US" dirty="0">
                <a:latin typeface="Verdana" panose="020B0604030504040204" pitchFamily="34" charset="0"/>
                <a:ea typeface="Verdana" panose="020B0604030504040204" pitchFamily="34" charset="0"/>
              </a:rPr>
              <a:t>(–4, 1) and (6, 5)</a:t>
            </a:r>
          </a:p>
          <a:p>
            <a:pPr>
              <a:lnSpc>
                <a:spcPct val="200000"/>
              </a:lnSpc>
            </a:pPr>
            <a:r>
              <a:rPr lang="en-US" dirty="0">
                <a:latin typeface="Verdana"/>
                <a:ea typeface="Verdana"/>
              </a:rPr>
              <a:t>(4, 4) and (0, –2)</a:t>
            </a:r>
          </a:p>
        </p:txBody>
      </p:sp>
      <p:sp>
        <p:nvSpPr>
          <p:cNvPr id="10" name="Rectangle: Rounded Corners 9">
            <a:extLst>
              <a:ext uri="{FF2B5EF4-FFF2-40B4-BE49-F238E27FC236}">
                <a16:creationId xmlns:a16="http://schemas.microsoft.com/office/drawing/2014/main" id="{AFBC073D-B428-2931-0449-081A321D8B24}"/>
              </a:ext>
            </a:extLst>
          </p:cNvPr>
          <p:cNvSpPr/>
          <p:nvPr/>
        </p:nvSpPr>
        <p:spPr>
          <a:xfrm>
            <a:off x="1114114" y="4339273"/>
            <a:ext cx="2441051" cy="436729"/>
          </a:xfrm>
          <a:prstGeom prst="roundRect">
            <a:avLst/>
          </a:prstGeom>
          <a:no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1" name="Rectangle: Rounded Corners 10">
            <a:extLst>
              <a:ext uri="{FF2B5EF4-FFF2-40B4-BE49-F238E27FC236}">
                <a16:creationId xmlns:a16="http://schemas.microsoft.com/office/drawing/2014/main" id="{D1E86D1D-D21F-9FFD-4164-422BB7716957}"/>
              </a:ext>
            </a:extLst>
          </p:cNvPr>
          <p:cNvSpPr/>
          <p:nvPr/>
        </p:nvSpPr>
        <p:spPr>
          <a:xfrm>
            <a:off x="1114113" y="3779569"/>
            <a:ext cx="2441051" cy="436729"/>
          </a:xfrm>
          <a:prstGeom prst="roundRect">
            <a:avLst/>
          </a:prstGeom>
          <a:no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2" name="Rectangle: Rounded Corners 11">
            <a:extLst>
              <a:ext uri="{FF2B5EF4-FFF2-40B4-BE49-F238E27FC236}">
                <a16:creationId xmlns:a16="http://schemas.microsoft.com/office/drawing/2014/main" id="{D0DCF075-21DE-4A94-FA37-83758DA50028}"/>
              </a:ext>
            </a:extLst>
          </p:cNvPr>
          <p:cNvSpPr/>
          <p:nvPr/>
        </p:nvSpPr>
        <p:spPr>
          <a:xfrm>
            <a:off x="1114113" y="4898977"/>
            <a:ext cx="2441051" cy="436729"/>
          </a:xfrm>
          <a:prstGeom prst="round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3" name="Rectangle: Rounded Corners 12">
            <a:extLst>
              <a:ext uri="{FF2B5EF4-FFF2-40B4-BE49-F238E27FC236}">
                <a16:creationId xmlns:a16="http://schemas.microsoft.com/office/drawing/2014/main" id="{E3BE6376-5941-3BBF-2B71-F894357D9C4E}"/>
              </a:ext>
            </a:extLst>
          </p:cNvPr>
          <p:cNvSpPr/>
          <p:nvPr/>
        </p:nvSpPr>
        <p:spPr>
          <a:xfrm>
            <a:off x="1114113" y="5445321"/>
            <a:ext cx="2441051" cy="436729"/>
          </a:xfrm>
          <a:prstGeom prst="roundRect">
            <a:avLst/>
          </a:prstGeom>
          <a:noFill/>
          <a:ln w="285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Tree>
    <p:extLst>
      <p:ext uri="{BB962C8B-B14F-4D97-AF65-F5344CB8AC3E}">
        <p14:creationId xmlns:p14="http://schemas.microsoft.com/office/powerpoint/2010/main" val="8749359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E3DA20E2-F6BE-D3E5-D4A5-19394B43ABB0}"/>
              </a:ext>
            </a:extLst>
          </p:cNvPr>
          <p:cNvSpPr>
            <a:spLocks noGrp="1"/>
          </p:cNvSpPr>
          <p:nvPr>
            <p:ph type="subTitle" idx="1"/>
          </p:nvPr>
        </p:nvSpPr>
        <p:spPr/>
        <p:txBody>
          <a:bodyPr/>
          <a:lstStyle/>
          <a:p>
            <a:r>
              <a:rPr lang="en-US" dirty="0"/>
              <a:t>think it up</a:t>
            </a:r>
          </a:p>
        </p:txBody>
      </p:sp>
    </p:spTree>
    <p:extLst>
      <p:ext uri="{BB962C8B-B14F-4D97-AF65-F5344CB8AC3E}">
        <p14:creationId xmlns:p14="http://schemas.microsoft.com/office/powerpoint/2010/main" val="25091804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a:extLst>
              <a:ext uri="{FF2B5EF4-FFF2-40B4-BE49-F238E27FC236}">
                <a16:creationId xmlns:a16="http://schemas.microsoft.com/office/drawing/2014/main" id="{50DE24A2-923E-C6A0-8E00-97623BDC1844}"/>
              </a:ext>
            </a:extLst>
          </p:cNvPr>
          <p:cNvSpPr/>
          <p:nvPr/>
        </p:nvSpPr>
        <p:spPr>
          <a:xfrm>
            <a:off x="601550" y="3669587"/>
            <a:ext cx="3139237" cy="1336753"/>
          </a:xfrm>
          <a:prstGeom prst="wedgeRoundRectCallout">
            <a:avLst>
              <a:gd name="adj1" fmla="val 41185"/>
              <a:gd name="adj2" fmla="val 82500"/>
              <a:gd name="adj3" fmla="val 16667"/>
            </a:avLst>
          </a:prstGeom>
          <a:solidFill>
            <a:srgbClr val="E1EDF6"/>
          </a:solid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tx1"/>
                </a:solidFill>
                <a:latin typeface="Century Gothic"/>
              </a:rPr>
              <a:t>if </a:t>
            </a:r>
            <a:r>
              <a:rPr lang="en-US" b="1">
                <a:solidFill>
                  <a:schemeClr val="tx1"/>
                </a:solidFill>
                <a:latin typeface="Century Gothic"/>
              </a:rPr>
              <a:t>the </a:t>
            </a:r>
            <a:r>
              <a:rPr lang="en-US" b="1" dirty="0">
                <a:solidFill>
                  <a:schemeClr val="tx1"/>
                </a:solidFill>
                <a:latin typeface="Century Gothic"/>
              </a:rPr>
              <a:t>equation was in </a:t>
            </a:r>
            <a:r>
              <a:rPr lang="en-US" b="1">
                <a:solidFill>
                  <a:schemeClr val="tx1"/>
                </a:solidFill>
                <a:latin typeface="Century Gothic"/>
              </a:rPr>
              <a:t>slope-intercept form</a:t>
            </a:r>
            <a:r>
              <a:rPr lang="en-US">
                <a:solidFill>
                  <a:schemeClr val="tx1"/>
                </a:solidFill>
                <a:latin typeface="Century Gothic"/>
              </a:rPr>
              <a:t>, </a:t>
            </a:r>
            <a:r>
              <a:rPr lang="en-US" dirty="0">
                <a:solidFill>
                  <a:schemeClr val="tx1"/>
                </a:solidFill>
                <a:latin typeface="Century Gothic"/>
              </a:rPr>
              <a:t>how would that change </a:t>
            </a:r>
            <a:r>
              <a:rPr lang="en-US">
                <a:solidFill>
                  <a:schemeClr val="tx1"/>
                </a:solidFill>
                <a:latin typeface="Century Gothic"/>
              </a:rPr>
              <a:t>the process?</a:t>
            </a:r>
          </a:p>
        </p:txBody>
      </p:sp>
      <p:sp>
        <p:nvSpPr>
          <p:cNvPr id="3" name="Rounded Rectangular Callout 3">
            <a:extLst>
              <a:ext uri="{FF2B5EF4-FFF2-40B4-BE49-F238E27FC236}">
                <a16:creationId xmlns:a16="http://schemas.microsoft.com/office/drawing/2014/main" id="{0D0B2114-043D-2DEF-8B73-2F305D133F8D}"/>
              </a:ext>
            </a:extLst>
          </p:cNvPr>
          <p:cNvSpPr/>
          <p:nvPr/>
        </p:nvSpPr>
        <p:spPr>
          <a:xfrm>
            <a:off x="601550" y="1899036"/>
            <a:ext cx="3261700" cy="923901"/>
          </a:xfrm>
          <a:prstGeom prst="wedgeRoundRectCallout">
            <a:avLst>
              <a:gd name="adj1" fmla="val 41185"/>
              <a:gd name="adj2" fmla="val 82500"/>
              <a:gd name="adj3" fmla="val 16667"/>
            </a:avLst>
          </a:prstGeom>
          <a:solidFill>
            <a:srgbClr val="E1EDF6"/>
          </a:solid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solidFill>
                <a:latin typeface="Century Gothic"/>
              </a:rPr>
              <a:t>how will this help connect with other concepts?</a:t>
            </a:r>
          </a:p>
        </p:txBody>
      </p:sp>
      <p:sp>
        <p:nvSpPr>
          <p:cNvPr id="7" name="TextBox 6">
            <a:extLst>
              <a:ext uri="{FF2B5EF4-FFF2-40B4-BE49-F238E27FC236}">
                <a16:creationId xmlns:a16="http://schemas.microsoft.com/office/drawing/2014/main" id="{F43C1590-FD9A-4C3D-7DD5-091500B3AFB9}"/>
              </a:ext>
            </a:extLst>
          </p:cNvPr>
          <p:cNvSpPr txBox="1"/>
          <p:nvPr/>
        </p:nvSpPr>
        <p:spPr>
          <a:xfrm>
            <a:off x="5809024" y="1245013"/>
            <a:ext cx="5284382" cy="4849148"/>
          </a:xfrm>
          <a:prstGeom prst="rect">
            <a:avLst/>
          </a:prstGeom>
          <a:noFill/>
          <a:ln w="28575">
            <a:solidFill>
              <a:schemeClr val="bg1">
                <a:lumMod val="75000"/>
              </a:schemeClr>
            </a:solidFill>
            <a:prstDash val="dash"/>
          </a:ln>
        </p:spPr>
        <p:txBody>
          <a:bodyPr wrap="square" lIns="182880" tIns="91440" rIns="91440" bIns="182880" rtlCol="0" anchor="t">
            <a:spAutoFit/>
          </a:bodyPr>
          <a:lstStyle/>
          <a:p>
            <a:r>
              <a:rPr lang="en-US" dirty="0">
                <a:latin typeface="Verdana" panose="020B0604030504040204" pitchFamily="34" charset="0"/>
                <a:ea typeface="Verdana" panose="020B0604030504040204" pitchFamily="34" charset="0"/>
              </a:rPr>
              <a:t>Graph the line represented by the equation 3</a:t>
            </a:r>
            <a:r>
              <a:rPr lang="en-US" i="1" dirty="0">
                <a:latin typeface="Verdana" panose="020B0604030504040204" pitchFamily="34" charset="0"/>
                <a:ea typeface="Verdana" panose="020B0604030504040204" pitchFamily="34" charset="0"/>
              </a:rPr>
              <a:t>x</a:t>
            </a:r>
            <a:r>
              <a:rPr lang="en-US" dirty="0">
                <a:latin typeface="Verdana" panose="020B0604030504040204" pitchFamily="34" charset="0"/>
                <a:ea typeface="Verdana" panose="020B0604030504040204" pitchFamily="34" charset="0"/>
              </a:rPr>
              <a:t> – 2</a:t>
            </a:r>
            <a:r>
              <a:rPr lang="en-US" i="1" dirty="0">
                <a:latin typeface="Verdana" panose="020B0604030504040204" pitchFamily="34" charset="0"/>
                <a:ea typeface="Verdana" panose="020B0604030504040204" pitchFamily="34" charset="0"/>
              </a:rPr>
              <a:t>y</a:t>
            </a:r>
            <a:r>
              <a:rPr lang="en-US" dirty="0">
                <a:latin typeface="Verdana" panose="020B0604030504040204" pitchFamily="34" charset="0"/>
                <a:ea typeface="Verdana" panose="020B0604030504040204" pitchFamily="34" charset="0"/>
              </a:rPr>
              <a:t> = 4.</a:t>
            </a:r>
          </a:p>
          <a:p>
            <a:endParaRPr lang="en-US" dirty="0">
              <a:latin typeface="Verdana" panose="020B0604030504040204" pitchFamily="34" charset="0"/>
              <a:ea typeface="Verdana" panose="020B0604030504040204" pitchFamily="34" charset="0"/>
            </a:endParaRPr>
          </a:p>
          <a:p>
            <a:r>
              <a:rPr lang="en-US" dirty="0">
                <a:latin typeface="Verdana" panose="020B0604030504040204" pitchFamily="34" charset="0"/>
                <a:ea typeface="Verdana" panose="020B0604030504040204" pitchFamily="34" charset="0"/>
              </a:rPr>
              <a:t>Select two points on the coordinate grid. Draw a line to connect the points.</a:t>
            </a:r>
          </a:p>
          <a:p>
            <a:endParaRPr lang="en-US" dirty="0">
              <a:latin typeface="Verdana" panose="020B0604030504040204" pitchFamily="34" charset="0"/>
              <a:ea typeface="Verdana" panose="020B0604030504040204" pitchFamily="34" charset="0"/>
            </a:endParaRPr>
          </a:p>
          <a:p>
            <a:r>
              <a:rPr lang="en-US" i="1" dirty="0">
                <a:latin typeface="Verdana" panose="020B0604030504040204" pitchFamily="34" charset="0"/>
                <a:ea typeface="Verdana" panose="020B0604030504040204" pitchFamily="34" charset="0"/>
              </a:rPr>
              <a:t>Could you use the points to draw the line?</a:t>
            </a:r>
          </a:p>
          <a:p>
            <a:r>
              <a:rPr lang="en-US" i="1" dirty="0">
                <a:latin typeface="Verdana" panose="020B0604030504040204" pitchFamily="34" charset="0"/>
                <a:ea typeface="Verdana" panose="020B0604030504040204" pitchFamily="34" charset="0"/>
              </a:rPr>
              <a:t>Draw the line on the coordinate grid.</a:t>
            </a:r>
          </a:p>
          <a:p>
            <a:endParaRPr lang="en-US" dirty="0">
              <a:latin typeface="Verdana" panose="020B0604030504040204" pitchFamily="34" charset="0"/>
              <a:ea typeface="Verdana" panose="020B0604030504040204" pitchFamily="34" charset="0"/>
            </a:endParaRPr>
          </a:p>
          <a:p>
            <a:pPr>
              <a:lnSpc>
                <a:spcPct val="200000"/>
              </a:lnSpc>
            </a:pPr>
            <a:r>
              <a:rPr lang="en-US" dirty="0">
                <a:latin typeface="Verdana" panose="020B0604030504040204" pitchFamily="34" charset="0"/>
                <a:ea typeface="Verdana" panose="020B0604030504040204" pitchFamily="34" charset="0"/>
              </a:rPr>
              <a:t>(0, 2) and (2, 1)</a:t>
            </a:r>
          </a:p>
          <a:p>
            <a:pPr>
              <a:lnSpc>
                <a:spcPct val="200000"/>
              </a:lnSpc>
            </a:pPr>
            <a:r>
              <a:rPr lang="en-US" dirty="0">
                <a:latin typeface="Verdana" panose="020B0604030504040204" pitchFamily="34" charset="0"/>
                <a:ea typeface="Verdana" panose="020B0604030504040204" pitchFamily="34" charset="0"/>
              </a:rPr>
              <a:t>(2, 1) and (–4, –5)</a:t>
            </a:r>
          </a:p>
          <a:p>
            <a:pPr>
              <a:lnSpc>
                <a:spcPct val="200000"/>
              </a:lnSpc>
            </a:pPr>
            <a:r>
              <a:rPr lang="en-US" dirty="0">
                <a:latin typeface="Verdana" panose="020B0604030504040204" pitchFamily="34" charset="0"/>
                <a:ea typeface="Verdana" panose="020B0604030504040204" pitchFamily="34" charset="0"/>
              </a:rPr>
              <a:t>(–4, 1) and (6, 5)</a:t>
            </a:r>
          </a:p>
          <a:p>
            <a:pPr>
              <a:lnSpc>
                <a:spcPct val="200000"/>
              </a:lnSpc>
            </a:pPr>
            <a:r>
              <a:rPr lang="en-US" dirty="0">
                <a:latin typeface="Verdana"/>
                <a:ea typeface="Verdana"/>
              </a:rPr>
              <a:t>(4, 4) and (0, –2)</a:t>
            </a:r>
          </a:p>
        </p:txBody>
      </p:sp>
    </p:spTree>
    <p:extLst>
      <p:ext uri="{BB962C8B-B14F-4D97-AF65-F5344CB8AC3E}">
        <p14:creationId xmlns:p14="http://schemas.microsoft.com/office/powerpoint/2010/main" val="18733867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071F63-E8DF-F27B-0764-847FE502C356}"/>
              </a:ext>
            </a:extLst>
          </p:cNvPr>
          <p:cNvPicPr>
            <a:picLocks noChangeAspect="1"/>
          </p:cNvPicPr>
          <p:nvPr/>
        </p:nvPicPr>
        <p:blipFill>
          <a:blip r:embed="rId3"/>
          <a:stretch>
            <a:fillRect/>
          </a:stretch>
        </p:blipFill>
        <p:spPr>
          <a:xfrm>
            <a:off x="8305550" y="584298"/>
            <a:ext cx="2477528" cy="2483630"/>
          </a:xfrm>
          <a:prstGeom prst="rect">
            <a:avLst/>
          </a:prstGeom>
        </p:spPr>
      </p:pic>
      <p:sp>
        <p:nvSpPr>
          <p:cNvPr id="5" name="Subtitle 2">
            <a:extLst>
              <a:ext uri="{FF2B5EF4-FFF2-40B4-BE49-F238E27FC236}">
                <a16:creationId xmlns:a16="http://schemas.microsoft.com/office/drawing/2014/main" id="{02098686-B96A-C649-AA87-EAC85619C705}"/>
              </a:ext>
            </a:extLst>
          </p:cNvPr>
          <p:cNvSpPr txBox="1">
            <a:spLocks/>
          </p:cNvSpPr>
          <p:nvPr/>
        </p:nvSpPr>
        <p:spPr>
          <a:xfrm>
            <a:off x="144439" y="122948"/>
            <a:ext cx="3825668" cy="551832"/>
          </a:xfrm>
          <a:prstGeom prst="rect">
            <a:avLst/>
          </a:prstGeom>
        </p:spPr>
        <p:txBody>
          <a:bodyPr vert="horz" lIns="76200" tIns="38100" rIns="76200" bIns="3810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lvl="1" algn="l" defTabSz="761940">
              <a:lnSpc>
                <a:spcPct val="100000"/>
              </a:lnSpc>
              <a:spcBef>
                <a:spcPts val="0"/>
              </a:spcBef>
              <a:defRPr/>
            </a:pPr>
            <a:r>
              <a:rPr lang="en-US" sz="2400" dirty="0">
                <a:solidFill>
                  <a:srgbClr val="E46C07"/>
                </a:solidFill>
                <a:latin typeface="Century Gothic"/>
              </a:rPr>
              <a:t>odd one out</a:t>
            </a:r>
          </a:p>
        </p:txBody>
      </p:sp>
      <p:cxnSp>
        <p:nvCxnSpPr>
          <p:cNvPr id="6" name="Straight Connector 5">
            <a:extLst>
              <a:ext uri="{FF2B5EF4-FFF2-40B4-BE49-F238E27FC236}">
                <a16:creationId xmlns:a16="http://schemas.microsoft.com/office/drawing/2014/main" id="{63D9D039-ADDC-4AE6-3C9B-6BC40BFCFFEF}"/>
              </a:ext>
            </a:extLst>
          </p:cNvPr>
          <p:cNvCxnSpPr>
            <a:cxnSpLocks/>
          </p:cNvCxnSpPr>
          <p:nvPr/>
        </p:nvCxnSpPr>
        <p:spPr>
          <a:xfrm>
            <a:off x="6096000" y="621230"/>
            <a:ext cx="0" cy="571500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F3D275F-8AD1-3BC8-6F80-0C881FC2C76C}"/>
              </a:ext>
            </a:extLst>
          </p:cNvPr>
          <p:cNvCxnSpPr>
            <a:cxnSpLocks/>
          </p:cNvCxnSpPr>
          <p:nvPr/>
        </p:nvCxnSpPr>
        <p:spPr>
          <a:xfrm flipH="1">
            <a:off x="990600" y="3429000"/>
            <a:ext cx="1021080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B45CFA29-6920-CA38-ED50-B846F6EAD0A6}"/>
              </a:ext>
            </a:extLst>
          </p:cNvPr>
          <p:cNvSpPr txBox="1"/>
          <p:nvPr/>
        </p:nvSpPr>
        <p:spPr>
          <a:xfrm>
            <a:off x="6304991" y="590862"/>
            <a:ext cx="4644222" cy="2585323"/>
          </a:xfrm>
          <a:prstGeom prst="rect">
            <a:avLst/>
          </a:prstGeom>
          <a:noFill/>
          <a:ln w="28575">
            <a:solidFill>
              <a:schemeClr val="bg1">
                <a:lumMod val="75000"/>
              </a:schemeClr>
            </a:solidFill>
            <a:prstDash val="dash"/>
          </a:ln>
        </p:spPr>
        <p:txBody>
          <a:bodyPr wrap="square" rtlCol="0">
            <a:spAutoFit/>
          </a:bodyPr>
          <a:lstStyle/>
          <a:p>
            <a:r>
              <a:rPr lang="en-US" dirty="0">
                <a:latin typeface="Verdana" panose="020B0604030504040204" pitchFamily="34" charset="0"/>
                <a:ea typeface="Verdana" panose="020B0604030504040204" pitchFamily="34" charset="0"/>
              </a:rPr>
              <a:t>Graph the line </a:t>
            </a:r>
            <a:br>
              <a:rPr lang="en-US" dirty="0">
                <a:latin typeface="Verdana" panose="020B0604030504040204" pitchFamily="34" charset="0"/>
                <a:ea typeface="Verdana" panose="020B0604030504040204" pitchFamily="34" charset="0"/>
              </a:rPr>
            </a:br>
            <a:r>
              <a:rPr lang="en-US" dirty="0">
                <a:latin typeface="Verdana" panose="020B0604030504040204" pitchFamily="34" charset="0"/>
                <a:ea typeface="Verdana" panose="020B0604030504040204" pitchFamily="34" charset="0"/>
              </a:rPr>
              <a:t>represented by </a:t>
            </a:r>
            <a:br>
              <a:rPr lang="en-US" dirty="0">
                <a:latin typeface="Verdana" panose="020B0604030504040204" pitchFamily="34" charset="0"/>
                <a:ea typeface="Verdana" panose="020B0604030504040204" pitchFamily="34" charset="0"/>
              </a:rPr>
            </a:br>
            <a:r>
              <a:rPr lang="en-US" dirty="0">
                <a:latin typeface="Verdana" panose="020B0604030504040204" pitchFamily="34" charset="0"/>
                <a:ea typeface="Verdana" panose="020B0604030504040204" pitchFamily="34" charset="0"/>
              </a:rPr>
              <a:t>the equation </a:t>
            </a:r>
            <a:br>
              <a:rPr lang="en-US" dirty="0">
                <a:latin typeface="Verdana" panose="020B0604030504040204" pitchFamily="34" charset="0"/>
                <a:ea typeface="Verdana" panose="020B0604030504040204" pitchFamily="34" charset="0"/>
              </a:rPr>
            </a:br>
            <a:r>
              <a:rPr lang="en-US" dirty="0">
                <a:latin typeface="Verdana" panose="020B0604030504040204" pitchFamily="34" charset="0"/>
                <a:ea typeface="Verdana" panose="020B0604030504040204" pitchFamily="34" charset="0"/>
              </a:rPr>
              <a:t>3</a:t>
            </a:r>
            <a:r>
              <a:rPr lang="en-US" i="1" dirty="0">
                <a:latin typeface="Verdana" panose="020B0604030504040204" pitchFamily="34" charset="0"/>
                <a:ea typeface="Verdana" panose="020B0604030504040204" pitchFamily="34" charset="0"/>
              </a:rPr>
              <a:t>x</a:t>
            </a:r>
            <a:r>
              <a:rPr lang="en-US" dirty="0">
                <a:latin typeface="Verdana" panose="020B0604030504040204" pitchFamily="34" charset="0"/>
                <a:ea typeface="Verdana" panose="020B0604030504040204" pitchFamily="34" charset="0"/>
              </a:rPr>
              <a:t> – 2</a:t>
            </a:r>
            <a:r>
              <a:rPr lang="en-US" i="1" dirty="0">
                <a:latin typeface="Verdana" panose="020B0604030504040204" pitchFamily="34" charset="0"/>
                <a:ea typeface="Verdana" panose="020B0604030504040204" pitchFamily="34" charset="0"/>
              </a:rPr>
              <a:t>y</a:t>
            </a:r>
            <a:r>
              <a:rPr lang="en-US" dirty="0">
                <a:latin typeface="Verdana" panose="020B0604030504040204" pitchFamily="34" charset="0"/>
                <a:ea typeface="Verdana" panose="020B0604030504040204" pitchFamily="34" charset="0"/>
              </a:rPr>
              <a:t> = 4.</a:t>
            </a: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p:txBody>
      </p:sp>
      <p:grpSp>
        <p:nvGrpSpPr>
          <p:cNvPr id="8" name="Group 7">
            <a:extLst>
              <a:ext uri="{FF2B5EF4-FFF2-40B4-BE49-F238E27FC236}">
                <a16:creationId xmlns:a16="http://schemas.microsoft.com/office/drawing/2014/main" id="{1199C936-B1C3-C3AE-D77D-252969D35698}"/>
              </a:ext>
            </a:extLst>
          </p:cNvPr>
          <p:cNvGrpSpPr/>
          <p:nvPr/>
        </p:nvGrpSpPr>
        <p:grpSpPr>
          <a:xfrm>
            <a:off x="6447927" y="3766349"/>
            <a:ext cx="4501288" cy="2134302"/>
            <a:chOff x="6348186" y="3564093"/>
            <a:chExt cx="4501288" cy="2134302"/>
          </a:xfrm>
        </p:grpSpPr>
        <p:sp>
          <p:nvSpPr>
            <p:cNvPr id="11" name="TextBox 10">
              <a:extLst>
                <a:ext uri="{FF2B5EF4-FFF2-40B4-BE49-F238E27FC236}">
                  <a16:creationId xmlns:a16="http://schemas.microsoft.com/office/drawing/2014/main" id="{D98E42D7-C567-BDF2-5C46-745253B824F0}"/>
                </a:ext>
              </a:extLst>
            </p:cNvPr>
            <p:cNvSpPr txBox="1"/>
            <p:nvPr/>
          </p:nvSpPr>
          <p:spPr>
            <a:xfrm>
              <a:off x="6348186" y="3564093"/>
              <a:ext cx="4501288" cy="2134302"/>
            </a:xfrm>
            <a:prstGeom prst="rect">
              <a:avLst/>
            </a:prstGeom>
            <a:noFill/>
            <a:ln w="28575">
              <a:solidFill>
                <a:schemeClr val="bg1">
                  <a:lumMod val="75000"/>
                </a:schemeClr>
              </a:solidFill>
              <a:prstDash val="dash"/>
            </a:ln>
          </p:spPr>
          <p:txBody>
            <a:bodyPr wrap="square" rtlCol="0">
              <a:spAutoFit/>
            </a:bodyPr>
            <a:lstStyle/>
            <a:p>
              <a:r>
                <a:rPr lang="en-US" dirty="0">
                  <a:latin typeface="Verdana" panose="020B0604030504040204" pitchFamily="34" charset="0"/>
                  <a:ea typeface="Verdana" panose="020B0604030504040204" pitchFamily="34" charset="0"/>
                </a:rPr>
                <a:t>What is the slope of the line represented by the equation </a:t>
              </a:r>
            </a:p>
            <a:p>
              <a:r>
                <a:rPr lang="en-US" dirty="0">
                  <a:latin typeface="Verdana" panose="020B0604030504040204" pitchFamily="34" charset="0"/>
                  <a:ea typeface="Verdana" panose="020B0604030504040204" pitchFamily="34" charset="0"/>
                </a:rPr>
                <a:t>3</a:t>
              </a:r>
              <a:r>
                <a:rPr lang="en-US" i="1" dirty="0">
                  <a:latin typeface="Verdana" panose="020B0604030504040204" pitchFamily="34" charset="0"/>
                  <a:ea typeface="Verdana" panose="020B0604030504040204" pitchFamily="34" charset="0"/>
                </a:rPr>
                <a:t>x</a:t>
              </a:r>
              <a:r>
                <a:rPr lang="en-US" dirty="0">
                  <a:latin typeface="Verdana" panose="020B0604030504040204" pitchFamily="34" charset="0"/>
                  <a:ea typeface="Verdana" panose="020B0604030504040204" pitchFamily="34" charset="0"/>
                </a:rPr>
                <a:t> – 2</a:t>
              </a:r>
              <a:r>
                <a:rPr lang="en-US" i="1" dirty="0">
                  <a:latin typeface="Verdana" panose="020B0604030504040204" pitchFamily="34" charset="0"/>
                  <a:ea typeface="Verdana" panose="020B0604030504040204" pitchFamily="34" charset="0"/>
                </a:rPr>
                <a:t>y</a:t>
              </a:r>
              <a:r>
                <a:rPr lang="en-US" dirty="0">
                  <a:latin typeface="Verdana" panose="020B0604030504040204" pitchFamily="34" charset="0"/>
                  <a:ea typeface="Verdana" panose="020B0604030504040204" pitchFamily="34" charset="0"/>
                </a:rPr>
                <a:t> = 4?</a:t>
              </a:r>
            </a:p>
            <a:p>
              <a:pPr>
                <a:lnSpc>
                  <a:spcPct val="200000"/>
                </a:lnSpc>
              </a:pPr>
              <a:r>
                <a:rPr lang="en-US" b="1" dirty="0">
                  <a:latin typeface="Verdana" panose="020B0604030504040204" pitchFamily="34" charset="0"/>
                  <a:ea typeface="Verdana" panose="020B0604030504040204" pitchFamily="34" charset="0"/>
                </a:rPr>
                <a:t>A </a:t>
              </a:r>
              <a:r>
                <a:rPr lang="en-US" dirty="0">
                  <a:latin typeface="Verdana" panose="020B0604030504040204" pitchFamily="34" charset="0"/>
                  <a:ea typeface="Verdana" panose="020B0604030504040204" pitchFamily="34" charset="0"/>
                </a:rPr>
                <a:t> –		     </a:t>
              </a:r>
              <a:r>
                <a:rPr lang="en-US" b="1" dirty="0">
                  <a:latin typeface="Verdana" panose="020B0604030504040204" pitchFamily="34" charset="0"/>
                  <a:ea typeface="Verdana" panose="020B0604030504040204" pitchFamily="34" charset="0"/>
                </a:rPr>
                <a:t>B</a:t>
              </a:r>
              <a:endParaRPr lang="en-US" dirty="0">
                <a:latin typeface="Verdana" panose="020B0604030504040204" pitchFamily="34" charset="0"/>
                <a:ea typeface="Verdana" panose="020B0604030504040204" pitchFamily="34" charset="0"/>
              </a:endParaRPr>
            </a:p>
            <a:p>
              <a:pPr>
                <a:lnSpc>
                  <a:spcPct val="200000"/>
                </a:lnSpc>
              </a:pPr>
              <a:r>
                <a:rPr lang="en-US" b="1" dirty="0">
                  <a:latin typeface="Verdana" panose="020B0604030504040204" pitchFamily="34" charset="0"/>
                  <a:ea typeface="Verdana" panose="020B0604030504040204" pitchFamily="34" charset="0"/>
                </a:rPr>
                <a:t>C  </a:t>
              </a:r>
              <a:r>
                <a:rPr lang="en-US" dirty="0">
                  <a:latin typeface="Verdana" panose="020B0604030504040204" pitchFamily="34" charset="0"/>
                  <a:ea typeface="Verdana" panose="020B0604030504040204" pitchFamily="34" charset="0"/>
                </a:rPr>
                <a:t>–		     </a:t>
              </a:r>
              <a:r>
                <a:rPr lang="en-US" b="1" dirty="0">
                  <a:latin typeface="Verdana" panose="020B0604030504040204" pitchFamily="34" charset="0"/>
                  <a:ea typeface="Verdana" panose="020B0604030504040204" pitchFamily="34" charset="0"/>
                </a:rPr>
                <a:t>D </a:t>
              </a:r>
              <a:endParaRPr lang="en-US" sz="800" b="1" dirty="0">
                <a:latin typeface="Verdana" panose="020B0604030504040204" pitchFamily="34" charset="0"/>
                <a:ea typeface="Verdana" panose="020B0604030504040204" pitchFamily="34" charset="0"/>
              </a:endParaRPr>
            </a:p>
            <a:p>
              <a:pPr>
                <a:lnSpc>
                  <a:spcPct val="200000"/>
                </a:lnSpc>
              </a:pPr>
              <a:endParaRPr lang="en-US" sz="400" b="1" dirty="0">
                <a:latin typeface="Verdana" panose="020B0604030504040204" pitchFamily="34" charset="0"/>
                <a:ea typeface="Verdana" panose="020B0604030504040204" pitchFamily="34" charset="0"/>
              </a:endParaRPr>
            </a:p>
          </p:txBody>
        </p:sp>
        <p:sp>
          <p:nvSpPr>
            <p:cNvPr id="13" name="TextBox 12">
              <a:extLst>
                <a:ext uri="{FF2B5EF4-FFF2-40B4-BE49-F238E27FC236}">
                  <a16:creationId xmlns:a16="http://schemas.microsoft.com/office/drawing/2014/main" id="{0D3A2A4B-0377-C5C6-9194-18EFABF0DA85}"/>
                </a:ext>
              </a:extLst>
            </p:cNvPr>
            <p:cNvSpPr txBox="1"/>
            <p:nvPr/>
          </p:nvSpPr>
          <p:spPr>
            <a:xfrm>
              <a:off x="8729741" y="5007435"/>
              <a:ext cx="653140"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3</a:t>
              </a:r>
            </a:p>
            <a:p>
              <a:pPr algn="ctr"/>
              <a:r>
                <a:rPr lang="en-US" dirty="0">
                  <a:latin typeface="Verdana" panose="020B0604030504040204" pitchFamily="34" charset="0"/>
                  <a:ea typeface="Verdana" panose="020B0604030504040204" pitchFamily="34" charset="0"/>
                </a:rPr>
                <a:t>2</a:t>
              </a:r>
            </a:p>
          </p:txBody>
        </p:sp>
        <p:sp>
          <p:nvSpPr>
            <p:cNvPr id="14" name="TextBox 13">
              <a:extLst>
                <a:ext uri="{FF2B5EF4-FFF2-40B4-BE49-F238E27FC236}">
                  <a16:creationId xmlns:a16="http://schemas.microsoft.com/office/drawing/2014/main" id="{C3C5A965-F68B-5D3F-7F01-D7A8305A9F3A}"/>
                </a:ext>
              </a:extLst>
            </p:cNvPr>
            <p:cNvSpPr txBox="1"/>
            <p:nvPr/>
          </p:nvSpPr>
          <p:spPr>
            <a:xfrm>
              <a:off x="6699050" y="4984022"/>
              <a:ext cx="653140"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3</a:t>
              </a:r>
            </a:p>
            <a:p>
              <a:pPr algn="ctr"/>
              <a:r>
                <a:rPr lang="en-US" dirty="0">
                  <a:latin typeface="Verdana" panose="020B0604030504040204" pitchFamily="34" charset="0"/>
                  <a:ea typeface="Verdana" panose="020B0604030504040204" pitchFamily="34" charset="0"/>
                </a:rPr>
                <a:t>2</a:t>
              </a:r>
            </a:p>
          </p:txBody>
        </p:sp>
        <p:sp>
          <p:nvSpPr>
            <p:cNvPr id="15" name="TextBox 14">
              <a:extLst>
                <a:ext uri="{FF2B5EF4-FFF2-40B4-BE49-F238E27FC236}">
                  <a16:creationId xmlns:a16="http://schemas.microsoft.com/office/drawing/2014/main" id="{BC8E0C1B-001F-8D77-3A50-877219D11C02}"/>
                </a:ext>
              </a:extLst>
            </p:cNvPr>
            <p:cNvSpPr txBox="1"/>
            <p:nvPr/>
          </p:nvSpPr>
          <p:spPr>
            <a:xfrm>
              <a:off x="6699050" y="4418436"/>
              <a:ext cx="653140"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2</a:t>
              </a:r>
            </a:p>
            <a:p>
              <a:pPr algn="ctr"/>
              <a:r>
                <a:rPr lang="en-US" dirty="0">
                  <a:latin typeface="Verdana" panose="020B0604030504040204" pitchFamily="34" charset="0"/>
                  <a:ea typeface="Verdana" panose="020B0604030504040204" pitchFamily="34" charset="0"/>
                </a:rPr>
                <a:t>3</a:t>
              </a:r>
            </a:p>
          </p:txBody>
        </p:sp>
        <p:sp>
          <p:nvSpPr>
            <p:cNvPr id="16" name="TextBox 15">
              <a:extLst>
                <a:ext uri="{FF2B5EF4-FFF2-40B4-BE49-F238E27FC236}">
                  <a16:creationId xmlns:a16="http://schemas.microsoft.com/office/drawing/2014/main" id="{BF194F08-D621-FEB9-CB90-DB60834613FF}"/>
                </a:ext>
              </a:extLst>
            </p:cNvPr>
            <p:cNvSpPr txBox="1"/>
            <p:nvPr/>
          </p:nvSpPr>
          <p:spPr>
            <a:xfrm>
              <a:off x="8729741" y="4418435"/>
              <a:ext cx="653140"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2</a:t>
              </a:r>
            </a:p>
            <a:p>
              <a:pPr algn="ctr"/>
              <a:r>
                <a:rPr lang="en-US" dirty="0">
                  <a:latin typeface="Verdana" panose="020B0604030504040204" pitchFamily="34" charset="0"/>
                  <a:ea typeface="Verdana" panose="020B0604030504040204" pitchFamily="34" charset="0"/>
                </a:rPr>
                <a:t>3</a:t>
              </a:r>
            </a:p>
          </p:txBody>
        </p:sp>
      </p:grpSp>
      <p:grpSp>
        <p:nvGrpSpPr>
          <p:cNvPr id="4" name="Group 3">
            <a:extLst>
              <a:ext uri="{FF2B5EF4-FFF2-40B4-BE49-F238E27FC236}">
                <a16:creationId xmlns:a16="http://schemas.microsoft.com/office/drawing/2014/main" id="{FF7D9E16-9655-791C-087B-B06329634A8B}"/>
              </a:ext>
            </a:extLst>
          </p:cNvPr>
          <p:cNvGrpSpPr/>
          <p:nvPr/>
        </p:nvGrpSpPr>
        <p:grpSpPr>
          <a:xfrm>
            <a:off x="1214305" y="3766349"/>
            <a:ext cx="4529769" cy="2081897"/>
            <a:chOff x="1074985" y="3585266"/>
            <a:chExt cx="4529769" cy="2081897"/>
          </a:xfrm>
        </p:grpSpPr>
        <p:sp>
          <p:nvSpPr>
            <p:cNvPr id="12" name="TextBox 11">
              <a:extLst>
                <a:ext uri="{FF2B5EF4-FFF2-40B4-BE49-F238E27FC236}">
                  <a16:creationId xmlns:a16="http://schemas.microsoft.com/office/drawing/2014/main" id="{11B8A426-2CFB-1355-181B-ED2C1051C5A0}"/>
                </a:ext>
              </a:extLst>
            </p:cNvPr>
            <p:cNvSpPr txBox="1"/>
            <p:nvPr/>
          </p:nvSpPr>
          <p:spPr>
            <a:xfrm>
              <a:off x="1074985" y="3585266"/>
              <a:ext cx="4529769" cy="2079159"/>
            </a:xfrm>
            <a:prstGeom prst="rect">
              <a:avLst/>
            </a:prstGeom>
            <a:noFill/>
            <a:ln w="28575">
              <a:solidFill>
                <a:schemeClr val="bg1">
                  <a:lumMod val="75000"/>
                </a:schemeClr>
              </a:solidFill>
              <a:prstDash val="dash"/>
            </a:ln>
          </p:spPr>
          <p:txBody>
            <a:bodyPr wrap="square" bIns="182880" rtlCol="0">
              <a:spAutoFit/>
            </a:bodyPr>
            <a:lstStyle/>
            <a:p>
              <a:r>
                <a:rPr lang="en-US" dirty="0">
                  <a:latin typeface="Verdana" panose="020B0604030504040204" pitchFamily="34" charset="0"/>
                  <a:ea typeface="Verdana" panose="020B0604030504040204" pitchFamily="34" charset="0"/>
                </a:rPr>
                <a:t>What is the </a:t>
              </a:r>
              <a:r>
                <a:rPr lang="en-US" i="1" dirty="0">
                  <a:latin typeface="Verdana" panose="020B0604030504040204" pitchFamily="34" charset="0"/>
                  <a:ea typeface="Verdana" panose="020B0604030504040204" pitchFamily="34" charset="0"/>
                </a:rPr>
                <a:t>y</a:t>
              </a:r>
              <a:r>
                <a:rPr lang="en-US" dirty="0">
                  <a:latin typeface="Verdana" panose="020B0604030504040204" pitchFamily="34" charset="0"/>
                  <a:ea typeface="Verdana" panose="020B0604030504040204" pitchFamily="34" charset="0"/>
                </a:rPr>
                <a:t>-intercept of the line represented by the equation </a:t>
              </a:r>
            </a:p>
            <a:p>
              <a:r>
                <a:rPr lang="en-US" dirty="0">
                  <a:latin typeface="Verdana" panose="020B0604030504040204" pitchFamily="34" charset="0"/>
                  <a:ea typeface="Verdana" panose="020B0604030504040204" pitchFamily="34" charset="0"/>
                </a:rPr>
                <a:t>3</a:t>
              </a:r>
              <a:r>
                <a:rPr lang="en-US" i="1" dirty="0">
                  <a:latin typeface="Verdana" panose="020B0604030504040204" pitchFamily="34" charset="0"/>
                  <a:ea typeface="Verdana" panose="020B0604030504040204" pitchFamily="34" charset="0"/>
                </a:rPr>
                <a:t>x</a:t>
              </a:r>
              <a:r>
                <a:rPr lang="en-US" dirty="0">
                  <a:latin typeface="Verdana" panose="020B0604030504040204" pitchFamily="34" charset="0"/>
                  <a:ea typeface="Verdana" panose="020B0604030504040204" pitchFamily="34" charset="0"/>
                </a:rPr>
                <a:t> – 2</a:t>
              </a:r>
              <a:r>
                <a:rPr lang="en-US" i="1" dirty="0">
                  <a:latin typeface="Verdana" panose="020B0604030504040204" pitchFamily="34" charset="0"/>
                  <a:ea typeface="Verdana" panose="020B0604030504040204" pitchFamily="34" charset="0"/>
                </a:rPr>
                <a:t>y</a:t>
              </a:r>
              <a:r>
                <a:rPr lang="en-US" dirty="0">
                  <a:latin typeface="Verdana" panose="020B0604030504040204" pitchFamily="34" charset="0"/>
                  <a:ea typeface="Verdana" panose="020B0604030504040204" pitchFamily="34" charset="0"/>
                </a:rPr>
                <a:t> = 4?</a:t>
              </a:r>
            </a:p>
            <a:p>
              <a:pPr>
                <a:lnSpc>
                  <a:spcPct val="200000"/>
                </a:lnSpc>
              </a:pPr>
              <a:r>
                <a:rPr lang="en-US" b="1" dirty="0">
                  <a:latin typeface="Verdana" panose="020B0604030504040204" pitchFamily="34" charset="0"/>
                  <a:ea typeface="Verdana" panose="020B0604030504040204" pitchFamily="34" charset="0"/>
                </a:rPr>
                <a:t>A</a:t>
              </a:r>
              <a:r>
                <a:rPr lang="en-US" dirty="0">
                  <a:latin typeface="Verdana" panose="020B0604030504040204" pitchFamily="34" charset="0"/>
                  <a:ea typeface="Verdana" panose="020B0604030504040204" pitchFamily="34" charset="0"/>
                </a:rPr>
                <a:t>  2 and                 </a:t>
              </a:r>
              <a:r>
                <a:rPr lang="en-US" b="1" dirty="0">
                  <a:latin typeface="Verdana" panose="020B0604030504040204" pitchFamily="34" charset="0"/>
                  <a:ea typeface="Verdana" panose="020B0604030504040204" pitchFamily="34" charset="0"/>
                </a:rPr>
                <a:t>B</a:t>
              </a:r>
              <a:r>
                <a:rPr lang="en-US" dirty="0">
                  <a:latin typeface="Verdana" panose="020B0604030504040204" pitchFamily="34" charset="0"/>
                  <a:ea typeface="Verdana" panose="020B0604030504040204" pitchFamily="34" charset="0"/>
                </a:rPr>
                <a:t>  2 and –</a:t>
              </a:r>
            </a:p>
            <a:p>
              <a:pPr>
                <a:lnSpc>
                  <a:spcPct val="200000"/>
                </a:lnSpc>
              </a:pPr>
              <a:r>
                <a:rPr lang="en-US" b="1" dirty="0">
                  <a:latin typeface="Verdana" panose="020B0604030504040204" pitchFamily="34" charset="0"/>
                  <a:ea typeface="Verdana" panose="020B0604030504040204" pitchFamily="34" charset="0"/>
                </a:rPr>
                <a:t>C  </a:t>
              </a:r>
              <a:r>
                <a:rPr lang="en-US" dirty="0">
                  <a:latin typeface="Verdana" panose="020B0604030504040204" pitchFamily="34" charset="0"/>
                  <a:ea typeface="Verdana" panose="020B0604030504040204" pitchFamily="34" charset="0"/>
                </a:rPr>
                <a:t>–2 and               </a:t>
              </a:r>
              <a:r>
                <a:rPr lang="en-US" b="1" dirty="0">
                  <a:latin typeface="Verdana" panose="020B0604030504040204" pitchFamily="34" charset="0"/>
                  <a:ea typeface="Verdana" panose="020B0604030504040204" pitchFamily="34" charset="0"/>
                </a:rPr>
                <a:t>D</a:t>
              </a:r>
              <a:r>
                <a:rPr lang="en-US" dirty="0">
                  <a:latin typeface="Verdana" panose="020B0604030504040204" pitchFamily="34" charset="0"/>
                  <a:ea typeface="Verdana" panose="020B0604030504040204" pitchFamily="34" charset="0"/>
                </a:rPr>
                <a:t> –2 and –</a:t>
              </a:r>
              <a:endParaRPr lang="en-US" sz="800" dirty="0">
                <a:latin typeface="Verdana" panose="020B0604030504040204" pitchFamily="34" charset="0"/>
                <a:ea typeface="Verdana" panose="020B0604030504040204" pitchFamily="34" charset="0"/>
              </a:endParaRPr>
            </a:p>
          </p:txBody>
        </p:sp>
        <p:sp>
          <p:nvSpPr>
            <p:cNvPr id="17" name="TextBox 16">
              <a:extLst>
                <a:ext uri="{FF2B5EF4-FFF2-40B4-BE49-F238E27FC236}">
                  <a16:creationId xmlns:a16="http://schemas.microsoft.com/office/drawing/2014/main" id="{BEC6A29C-23C1-8785-A2A6-D0DF6A46F4F1}"/>
                </a:ext>
              </a:extLst>
            </p:cNvPr>
            <p:cNvSpPr txBox="1"/>
            <p:nvPr/>
          </p:nvSpPr>
          <p:spPr>
            <a:xfrm>
              <a:off x="1901436" y="4465704"/>
              <a:ext cx="871119"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4</a:t>
              </a:r>
            </a:p>
            <a:p>
              <a:pPr algn="ctr"/>
              <a:r>
                <a:rPr lang="en-US" dirty="0">
                  <a:latin typeface="Verdana" panose="020B0604030504040204" pitchFamily="34" charset="0"/>
                  <a:ea typeface="Verdana" panose="020B0604030504040204" pitchFamily="34" charset="0"/>
                </a:rPr>
                <a:t>3</a:t>
              </a:r>
            </a:p>
          </p:txBody>
        </p:sp>
        <p:sp>
          <p:nvSpPr>
            <p:cNvPr id="18" name="TextBox 17">
              <a:extLst>
                <a:ext uri="{FF2B5EF4-FFF2-40B4-BE49-F238E27FC236}">
                  <a16:creationId xmlns:a16="http://schemas.microsoft.com/office/drawing/2014/main" id="{225B3FEC-FC42-B75B-7434-864E165C7AC5}"/>
                </a:ext>
              </a:extLst>
            </p:cNvPr>
            <p:cNvSpPr txBox="1"/>
            <p:nvPr/>
          </p:nvSpPr>
          <p:spPr>
            <a:xfrm>
              <a:off x="2021831" y="4980785"/>
              <a:ext cx="871119"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4</a:t>
              </a:r>
            </a:p>
            <a:p>
              <a:pPr algn="ctr"/>
              <a:r>
                <a:rPr lang="en-US" dirty="0">
                  <a:latin typeface="Verdana" panose="020B0604030504040204" pitchFamily="34" charset="0"/>
                  <a:ea typeface="Verdana" panose="020B0604030504040204" pitchFamily="34" charset="0"/>
                </a:rPr>
                <a:t>3</a:t>
              </a:r>
            </a:p>
          </p:txBody>
        </p:sp>
        <p:sp>
          <p:nvSpPr>
            <p:cNvPr id="19" name="TextBox 18">
              <a:extLst>
                <a:ext uri="{FF2B5EF4-FFF2-40B4-BE49-F238E27FC236}">
                  <a16:creationId xmlns:a16="http://schemas.microsoft.com/office/drawing/2014/main" id="{EEB5A215-D03F-D671-BBF9-A9C939127143}"/>
                </a:ext>
              </a:extLst>
            </p:cNvPr>
            <p:cNvSpPr txBox="1"/>
            <p:nvPr/>
          </p:nvSpPr>
          <p:spPr>
            <a:xfrm>
              <a:off x="4422162" y="4465705"/>
              <a:ext cx="871119"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4</a:t>
              </a:r>
            </a:p>
            <a:p>
              <a:pPr algn="ctr"/>
              <a:r>
                <a:rPr lang="en-US" dirty="0">
                  <a:latin typeface="Verdana" panose="020B0604030504040204" pitchFamily="34" charset="0"/>
                  <a:ea typeface="Verdana" panose="020B0604030504040204" pitchFamily="34" charset="0"/>
                </a:rPr>
                <a:t>3</a:t>
              </a:r>
            </a:p>
          </p:txBody>
        </p:sp>
        <p:sp>
          <p:nvSpPr>
            <p:cNvPr id="20" name="TextBox 19">
              <a:extLst>
                <a:ext uri="{FF2B5EF4-FFF2-40B4-BE49-F238E27FC236}">
                  <a16:creationId xmlns:a16="http://schemas.microsoft.com/office/drawing/2014/main" id="{22B76072-C7FA-D23E-CAFE-029415ECE84E}"/>
                </a:ext>
              </a:extLst>
            </p:cNvPr>
            <p:cNvSpPr txBox="1"/>
            <p:nvPr/>
          </p:nvSpPr>
          <p:spPr>
            <a:xfrm>
              <a:off x="4479911" y="5020832"/>
              <a:ext cx="871119"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4</a:t>
              </a:r>
            </a:p>
            <a:p>
              <a:pPr algn="ctr"/>
              <a:r>
                <a:rPr lang="en-US" dirty="0">
                  <a:latin typeface="Verdana" panose="020B0604030504040204" pitchFamily="34" charset="0"/>
                  <a:ea typeface="Verdana" panose="020B0604030504040204" pitchFamily="34" charset="0"/>
                </a:rPr>
                <a:t>3</a:t>
              </a:r>
            </a:p>
          </p:txBody>
        </p:sp>
      </p:grpSp>
      <p:grpSp>
        <p:nvGrpSpPr>
          <p:cNvPr id="23" name="Group 22">
            <a:extLst>
              <a:ext uri="{FF2B5EF4-FFF2-40B4-BE49-F238E27FC236}">
                <a16:creationId xmlns:a16="http://schemas.microsoft.com/office/drawing/2014/main" id="{000C26BB-D873-8950-62C5-3FCC20494BA8}"/>
              </a:ext>
            </a:extLst>
          </p:cNvPr>
          <p:cNvGrpSpPr/>
          <p:nvPr/>
        </p:nvGrpSpPr>
        <p:grpSpPr>
          <a:xfrm>
            <a:off x="1250976" y="941627"/>
            <a:ext cx="4493098" cy="2106939"/>
            <a:chOff x="1722578" y="3610040"/>
            <a:chExt cx="3368794" cy="2106939"/>
          </a:xfrm>
        </p:grpSpPr>
        <p:sp>
          <p:nvSpPr>
            <p:cNvPr id="24" name="TextBox 23">
              <a:extLst>
                <a:ext uri="{FF2B5EF4-FFF2-40B4-BE49-F238E27FC236}">
                  <a16:creationId xmlns:a16="http://schemas.microsoft.com/office/drawing/2014/main" id="{2634CE31-027F-5FC5-37FE-C48DA5C1DF88}"/>
                </a:ext>
              </a:extLst>
            </p:cNvPr>
            <p:cNvSpPr txBox="1"/>
            <p:nvPr/>
          </p:nvSpPr>
          <p:spPr>
            <a:xfrm>
              <a:off x="1722578" y="3610040"/>
              <a:ext cx="3368794" cy="2079159"/>
            </a:xfrm>
            <a:prstGeom prst="rect">
              <a:avLst/>
            </a:prstGeom>
            <a:noFill/>
            <a:ln w="28575">
              <a:solidFill>
                <a:schemeClr val="bg1">
                  <a:lumMod val="75000"/>
                </a:schemeClr>
              </a:solidFill>
              <a:prstDash val="dash"/>
            </a:ln>
          </p:spPr>
          <p:txBody>
            <a:bodyPr wrap="square" bIns="182880" rtlCol="0">
              <a:spAutoFit/>
            </a:bodyPr>
            <a:lstStyle/>
            <a:p>
              <a:r>
                <a:rPr lang="en-US" dirty="0">
                  <a:latin typeface="Verdana" panose="020B0604030504040204" pitchFamily="34" charset="0"/>
                  <a:ea typeface="Verdana" panose="020B0604030504040204" pitchFamily="34" charset="0"/>
                </a:rPr>
                <a:t>What is the </a:t>
              </a:r>
              <a:r>
                <a:rPr lang="en-US" i="1" dirty="0">
                  <a:latin typeface="Verdana" panose="020B0604030504040204" pitchFamily="34" charset="0"/>
                  <a:ea typeface="Verdana" panose="020B0604030504040204" pitchFamily="34" charset="0"/>
                </a:rPr>
                <a:t>x</a:t>
              </a:r>
              <a:r>
                <a:rPr lang="en-US" dirty="0">
                  <a:latin typeface="Verdana" panose="020B0604030504040204" pitchFamily="34" charset="0"/>
                  <a:ea typeface="Verdana" panose="020B0604030504040204" pitchFamily="34" charset="0"/>
                </a:rPr>
                <a:t>-intercept of the line represented by the equation</a:t>
              </a:r>
            </a:p>
            <a:p>
              <a:r>
                <a:rPr lang="en-US" dirty="0">
                  <a:latin typeface="Verdana" panose="020B0604030504040204" pitchFamily="34" charset="0"/>
                  <a:ea typeface="Verdana" panose="020B0604030504040204" pitchFamily="34" charset="0"/>
                </a:rPr>
                <a:t>3</a:t>
              </a:r>
              <a:r>
                <a:rPr lang="en-US" i="1" dirty="0">
                  <a:latin typeface="Verdana" panose="020B0604030504040204" pitchFamily="34" charset="0"/>
                  <a:ea typeface="Verdana" panose="020B0604030504040204" pitchFamily="34" charset="0"/>
                </a:rPr>
                <a:t>x</a:t>
              </a:r>
              <a:r>
                <a:rPr lang="en-US" dirty="0">
                  <a:latin typeface="Verdana" panose="020B0604030504040204" pitchFamily="34" charset="0"/>
                  <a:ea typeface="Verdana" panose="020B0604030504040204" pitchFamily="34" charset="0"/>
                </a:rPr>
                <a:t> – 2</a:t>
              </a:r>
              <a:r>
                <a:rPr lang="en-US" i="1" dirty="0">
                  <a:latin typeface="Verdana" panose="020B0604030504040204" pitchFamily="34" charset="0"/>
                  <a:ea typeface="Verdana" panose="020B0604030504040204" pitchFamily="34" charset="0"/>
                </a:rPr>
                <a:t>y</a:t>
              </a:r>
              <a:r>
                <a:rPr lang="en-US" dirty="0">
                  <a:latin typeface="Verdana" panose="020B0604030504040204" pitchFamily="34" charset="0"/>
                  <a:ea typeface="Verdana" panose="020B0604030504040204" pitchFamily="34" charset="0"/>
                </a:rPr>
                <a:t> = 4?</a:t>
              </a:r>
            </a:p>
            <a:p>
              <a:pPr>
                <a:lnSpc>
                  <a:spcPct val="200000"/>
                </a:lnSpc>
              </a:pPr>
              <a:r>
                <a:rPr lang="en-US" b="1" dirty="0">
                  <a:latin typeface="Verdana" panose="020B0604030504040204" pitchFamily="34" charset="0"/>
                  <a:ea typeface="Verdana" panose="020B0604030504040204" pitchFamily="34" charset="0"/>
                </a:rPr>
                <a:t>A</a:t>
              </a:r>
              <a:r>
                <a:rPr lang="en-US" dirty="0">
                  <a:latin typeface="Verdana" panose="020B0604030504040204" pitchFamily="34" charset="0"/>
                  <a:ea typeface="Verdana" panose="020B0604030504040204" pitchFamily="34" charset="0"/>
                </a:rPr>
                <a:t>  2 and                 </a:t>
              </a:r>
              <a:r>
                <a:rPr lang="en-US" b="1" dirty="0">
                  <a:latin typeface="Verdana" panose="020B0604030504040204" pitchFamily="34" charset="0"/>
                  <a:ea typeface="Verdana" panose="020B0604030504040204" pitchFamily="34" charset="0"/>
                </a:rPr>
                <a:t>B</a:t>
              </a:r>
              <a:r>
                <a:rPr lang="en-US" dirty="0">
                  <a:latin typeface="Verdana" panose="020B0604030504040204" pitchFamily="34" charset="0"/>
                  <a:ea typeface="Verdana" panose="020B0604030504040204" pitchFamily="34" charset="0"/>
                </a:rPr>
                <a:t>  2 and –</a:t>
              </a:r>
            </a:p>
            <a:p>
              <a:pPr>
                <a:lnSpc>
                  <a:spcPct val="200000"/>
                </a:lnSpc>
              </a:pPr>
              <a:r>
                <a:rPr lang="en-US" b="1" dirty="0">
                  <a:latin typeface="Verdana" panose="020B0604030504040204" pitchFamily="34" charset="0"/>
                  <a:ea typeface="Verdana" panose="020B0604030504040204" pitchFamily="34" charset="0"/>
                </a:rPr>
                <a:t>C  </a:t>
              </a:r>
              <a:r>
                <a:rPr lang="en-US" dirty="0">
                  <a:latin typeface="Verdana" panose="020B0604030504040204" pitchFamily="34" charset="0"/>
                  <a:ea typeface="Verdana" panose="020B0604030504040204" pitchFamily="34" charset="0"/>
                </a:rPr>
                <a:t>–2 and               </a:t>
              </a:r>
              <a:r>
                <a:rPr lang="en-US" b="1" dirty="0">
                  <a:latin typeface="Verdana" panose="020B0604030504040204" pitchFamily="34" charset="0"/>
                  <a:ea typeface="Verdana" panose="020B0604030504040204" pitchFamily="34" charset="0"/>
                </a:rPr>
                <a:t>D</a:t>
              </a:r>
              <a:r>
                <a:rPr lang="en-US" dirty="0">
                  <a:latin typeface="Verdana" panose="020B0604030504040204" pitchFamily="34" charset="0"/>
                  <a:ea typeface="Verdana" panose="020B0604030504040204" pitchFamily="34" charset="0"/>
                </a:rPr>
                <a:t> –2 and –</a:t>
              </a:r>
            </a:p>
          </p:txBody>
        </p:sp>
        <p:sp>
          <p:nvSpPr>
            <p:cNvPr id="25" name="TextBox 24">
              <a:extLst>
                <a:ext uri="{FF2B5EF4-FFF2-40B4-BE49-F238E27FC236}">
                  <a16:creationId xmlns:a16="http://schemas.microsoft.com/office/drawing/2014/main" id="{5BFDD2CA-1BED-5286-CD57-02DDE76B019C}"/>
                </a:ext>
              </a:extLst>
            </p:cNvPr>
            <p:cNvSpPr txBox="1"/>
            <p:nvPr/>
          </p:nvSpPr>
          <p:spPr>
            <a:xfrm>
              <a:off x="2327116" y="4500105"/>
              <a:ext cx="653140"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4</a:t>
              </a:r>
            </a:p>
            <a:p>
              <a:pPr algn="ctr"/>
              <a:r>
                <a:rPr lang="en-US" dirty="0">
                  <a:latin typeface="Verdana" panose="020B0604030504040204" pitchFamily="34" charset="0"/>
                  <a:ea typeface="Verdana" panose="020B0604030504040204" pitchFamily="34" charset="0"/>
                </a:rPr>
                <a:t>3</a:t>
              </a:r>
            </a:p>
          </p:txBody>
        </p:sp>
        <p:sp>
          <p:nvSpPr>
            <p:cNvPr id="26" name="TextBox 25">
              <a:extLst>
                <a:ext uri="{FF2B5EF4-FFF2-40B4-BE49-F238E27FC236}">
                  <a16:creationId xmlns:a16="http://schemas.microsoft.com/office/drawing/2014/main" id="{54E56A67-1D39-6115-78B6-60E1EDFEA473}"/>
                </a:ext>
              </a:extLst>
            </p:cNvPr>
            <p:cNvSpPr txBox="1"/>
            <p:nvPr/>
          </p:nvSpPr>
          <p:spPr>
            <a:xfrm>
              <a:off x="2463530" y="5070648"/>
              <a:ext cx="653140"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4</a:t>
              </a:r>
            </a:p>
            <a:p>
              <a:pPr algn="ctr"/>
              <a:r>
                <a:rPr lang="en-US" dirty="0">
                  <a:latin typeface="Verdana" panose="020B0604030504040204" pitchFamily="34" charset="0"/>
                  <a:ea typeface="Verdana" panose="020B0604030504040204" pitchFamily="34" charset="0"/>
                </a:rPr>
                <a:t>3</a:t>
              </a:r>
            </a:p>
          </p:txBody>
        </p:sp>
        <p:sp>
          <p:nvSpPr>
            <p:cNvPr id="27" name="TextBox 26">
              <a:extLst>
                <a:ext uri="{FF2B5EF4-FFF2-40B4-BE49-F238E27FC236}">
                  <a16:creationId xmlns:a16="http://schemas.microsoft.com/office/drawing/2014/main" id="{EA5F558B-C7BE-EC21-DAD7-4AC438CCF3F4}"/>
                </a:ext>
              </a:extLst>
            </p:cNvPr>
            <p:cNvSpPr txBox="1"/>
            <p:nvPr/>
          </p:nvSpPr>
          <p:spPr>
            <a:xfrm>
              <a:off x="4241055" y="4500105"/>
              <a:ext cx="653140"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4</a:t>
              </a:r>
            </a:p>
            <a:p>
              <a:pPr algn="ctr"/>
              <a:r>
                <a:rPr lang="en-US" dirty="0">
                  <a:latin typeface="Verdana" panose="020B0604030504040204" pitchFamily="34" charset="0"/>
                  <a:ea typeface="Verdana" panose="020B0604030504040204" pitchFamily="34" charset="0"/>
                </a:rPr>
                <a:t>3</a:t>
              </a:r>
            </a:p>
          </p:txBody>
        </p:sp>
        <p:sp>
          <p:nvSpPr>
            <p:cNvPr id="28" name="TextBox 27">
              <a:extLst>
                <a:ext uri="{FF2B5EF4-FFF2-40B4-BE49-F238E27FC236}">
                  <a16:creationId xmlns:a16="http://schemas.microsoft.com/office/drawing/2014/main" id="{F60BF40B-31CF-A252-6933-DDAF3890C9F1}"/>
                </a:ext>
              </a:extLst>
            </p:cNvPr>
            <p:cNvSpPr txBox="1"/>
            <p:nvPr/>
          </p:nvSpPr>
          <p:spPr>
            <a:xfrm>
              <a:off x="4278823" y="5039135"/>
              <a:ext cx="653140"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4</a:t>
              </a:r>
            </a:p>
            <a:p>
              <a:pPr algn="ctr"/>
              <a:r>
                <a:rPr lang="en-US" dirty="0">
                  <a:latin typeface="Verdana" panose="020B0604030504040204" pitchFamily="34" charset="0"/>
                  <a:ea typeface="Verdana" panose="020B0604030504040204" pitchFamily="34" charset="0"/>
                </a:rPr>
                <a:t>3</a:t>
              </a:r>
            </a:p>
          </p:txBody>
        </p:sp>
      </p:grpSp>
    </p:spTree>
    <p:extLst>
      <p:ext uri="{BB962C8B-B14F-4D97-AF65-F5344CB8AC3E}">
        <p14:creationId xmlns:p14="http://schemas.microsoft.com/office/powerpoint/2010/main" val="29364088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170D4114-8CCC-820D-33AC-272C5EEAF08C}"/>
              </a:ext>
            </a:extLst>
          </p:cNvPr>
          <p:cNvSpPr>
            <a:spLocks noGrp="1"/>
          </p:cNvSpPr>
          <p:nvPr>
            <p:ph type="subTitle" idx="1"/>
          </p:nvPr>
        </p:nvSpPr>
        <p:spPr/>
        <p:txBody>
          <a:bodyPr/>
          <a:lstStyle/>
          <a:p>
            <a:r>
              <a:rPr lang="en-US" dirty="0"/>
              <a:t>write about it</a:t>
            </a:r>
          </a:p>
        </p:txBody>
      </p:sp>
    </p:spTree>
    <p:extLst>
      <p:ext uri="{BB962C8B-B14F-4D97-AF65-F5344CB8AC3E}">
        <p14:creationId xmlns:p14="http://schemas.microsoft.com/office/powerpoint/2010/main" val="31901862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950EF4-945F-246E-59C5-72A468DD05F4}"/>
            </a:ext>
          </a:extLst>
        </p:cNvPr>
        <p:cNvGrpSpPr/>
        <p:nvPr/>
      </p:nvGrpSpPr>
      <p:grpSpPr>
        <a:xfrm>
          <a:off x="0" y="0"/>
          <a:ext cx="0" cy="0"/>
          <a:chOff x="0" y="0"/>
          <a:chExt cx="0" cy="0"/>
        </a:xfrm>
      </p:grpSpPr>
      <p:sp>
        <p:nvSpPr>
          <p:cNvPr id="3" name="Rounded Rectangular Callout 3">
            <a:extLst>
              <a:ext uri="{FF2B5EF4-FFF2-40B4-BE49-F238E27FC236}">
                <a16:creationId xmlns:a16="http://schemas.microsoft.com/office/drawing/2014/main" id="{B6C2D999-4995-8556-5050-E584229293A2}"/>
              </a:ext>
            </a:extLst>
          </p:cNvPr>
          <p:cNvSpPr/>
          <p:nvPr/>
        </p:nvSpPr>
        <p:spPr>
          <a:xfrm>
            <a:off x="819150" y="1532582"/>
            <a:ext cx="2794685" cy="820357"/>
          </a:xfrm>
          <a:prstGeom prst="wedgeRoundRectCallout">
            <a:avLst>
              <a:gd name="adj1" fmla="val 41185"/>
              <a:gd name="adj2" fmla="val 82500"/>
              <a:gd name="adj3" fmla="val 16667"/>
            </a:avLst>
          </a:prstGeom>
          <a:solidFill>
            <a:srgbClr val="E1EDF6"/>
          </a:solid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solidFill>
                <a:latin typeface="Century Gothic"/>
              </a:rPr>
              <a:t>what did you learn?</a:t>
            </a:r>
          </a:p>
        </p:txBody>
      </p:sp>
      <p:sp>
        <p:nvSpPr>
          <p:cNvPr id="2" name="Rounded Rectangular Callout 1">
            <a:extLst>
              <a:ext uri="{FF2B5EF4-FFF2-40B4-BE49-F238E27FC236}">
                <a16:creationId xmlns:a16="http://schemas.microsoft.com/office/drawing/2014/main" id="{5A9248D1-F337-0503-8E67-372386FA81E5}"/>
              </a:ext>
            </a:extLst>
          </p:cNvPr>
          <p:cNvSpPr/>
          <p:nvPr/>
        </p:nvSpPr>
        <p:spPr>
          <a:xfrm>
            <a:off x="819150" y="3713780"/>
            <a:ext cx="2794686" cy="958993"/>
          </a:xfrm>
          <a:prstGeom prst="wedgeRoundRectCallout">
            <a:avLst>
              <a:gd name="adj1" fmla="val 41185"/>
              <a:gd name="adj2" fmla="val 82500"/>
              <a:gd name="adj3" fmla="val 16667"/>
            </a:avLst>
          </a:prstGeom>
          <a:solidFill>
            <a:srgbClr val="E1EDF6"/>
          </a:solid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solidFill>
                <a:latin typeface="Century Gothic"/>
              </a:rPr>
              <a:t>what evidence supports your thinking?</a:t>
            </a:r>
          </a:p>
        </p:txBody>
      </p:sp>
      <p:sp>
        <p:nvSpPr>
          <p:cNvPr id="4" name="TextBox 3">
            <a:extLst>
              <a:ext uri="{FF2B5EF4-FFF2-40B4-BE49-F238E27FC236}">
                <a16:creationId xmlns:a16="http://schemas.microsoft.com/office/drawing/2014/main" id="{03137BE2-C11F-BC95-518A-F8A24067F06A}"/>
              </a:ext>
            </a:extLst>
          </p:cNvPr>
          <p:cNvSpPr txBox="1"/>
          <p:nvPr/>
        </p:nvSpPr>
        <p:spPr>
          <a:xfrm>
            <a:off x="5506447" y="1502363"/>
            <a:ext cx="5284382" cy="4524315"/>
          </a:xfrm>
          <a:prstGeom prst="rect">
            <a:avLst/>
          </a:prstGeom>
          <a:noFill/>
          <a:ln w="28575">
            <a:solidFill>
              <a:schemeClr val="bg1">
                <a:lumMod val="75000"/>
              </a:schemeClr>
            </a:solidFill>
            <a:prstDash val="dash"/>
          </a:ln>
        </p:spPr>
        <p:txBody>
          <a:bodyPr wrap="square" rtlCol="0">
            <a:spAutoFit/>
          </a:bodyPr>
          <a:lstStyle/>
          <a:p>
            <a:r>
              <a:rPr lang="en-US" dirty="0">
                <a:latin typeface="Verdana" panose="020B0604030504040204" pitchFamily="34" charset="0"/>
                <a:ea typeface="Verdana" panose="020B0604030504040204" pitchFamily="34" charset="0"/>
              </a:rPr>
              <a:t>Graph the line represented by the equation 3</a:t>
            </a:r>
            <a:r>
              <a:rPr lang="en-US" i="1" dirty="0">
                <a:latin typeface="Verdana" panose="020B0604030504040204" pitchFamily="34" charset="0"/>
                <a:ea typeface="Verdana" panose="020B0604030504040204" pitchFamily="34" charset="0"/>
              </a:rPr>
              <a:t>x</a:t>
            </a:r>
            <a:r>
              <a:rPr lang="en-US" dirty="0">
                <a:latin typeface="Verdana" panose="020B0604030504040204" pitchFamily="34" charset="0"/>
                <a:ea typeface="Verdana" panose="020B0604030504040204" pitchFamily="34" charset="0"/>
              </a:rPr>
              <a:t> – 2</a:t>
            </a:r>
            <a:r>
              <a:rPr lang="en-US" i="1" dirty="0">
                <a:latin typeface="Verdana" panose="020B0604030504040204" pitchFamily="34" charset="0"/>
                <a:ea typeface="Verdana" panose="020B0604030504040204" pitchFamily="34" charset="0"/>
              </a:rPr>
              <a:t>y</a:t>
            </a:r>
            <a:r>
              <a:rPr lang="en-US" dirty="0">
                <a:latin typeface="Verdana" panose="020B0604030504040204" pitchFamily="34" charset="0"/>
                <a:ea typeface="Verdana" panose="020B0604030504040204" pitchFamily="34" charset="0"/>
              </a:rPr>
              <a:t> = 4.</a:t>
            </a: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p:txBody>
      </p:sp>
      <p:pic>
        <p:nvPicPr>
          <p:cNvPr id="5" name="Picture 4">
            <a:extLst>
              <a:ext uri="{FF2B5EF4-FFF2-40B4-BE49-F238E27FC236}">
                <a16:creationId xmlns:a16="http://schemas.microsoft.com/office/drawing/2014/main" id="{3B5D90E7-E52B-74A7-4D1B-7DAFBC3FBBF4}"/>
              </a:ext>
            </a:extLst>
          </p:cNvPr>
          <p:cNvPicPr>
            <a:picLocks noChangeAspect="1"/>
          </p:cNvPicPr>
          <p:nvPr/>
        </p:nvPicPr>
        <p:blipFill>
          <a:blip r:embed="rId3"/>
          <a:stretch>
            <a:fillRect/>
          </a:stretch>
        </p:blipFill>
        <p:spPr>
          <a:xfrm>
            <a:off x="6359070" y="2076296"/>
            <a:ext cx="3867690" cy="3877216"/>
          </a:xfrm>
          <a:prstGeom prst="rect">
            <a:avLst/>
          </a:prstGeom>
        </p:spPr>
      </p:pic>
      <p:sp>
        <p:nvSpPr>
          <p:cNvPr id="6" name="TextBox 5">
            <a:extLst>
              <a:ext uri="{FF2B5EF4-FFF2-40B4-BE49-F238E27FC236}">
                <a16:creationId xmlns:a16="http://schemas.microsoft.com/office/drawing/2014/main" id="{BEC82C84-7817-A61D-C046-2329D26BC6BD}"/>
              </a:ext>
            </a:extLst>
          </p:cNvPr>
          <p:cNvSpPr txBox="1"/>
          <p:nvPr/>
        </p:nvSpPr>
        <p:spPr>
          <a:xfrm>
            <a:off x="819150" y="2625918"/>
            <a:ext cx="269407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dirty="0">
                <a:latin typeface="Calibri" panose="020F0502020204030204" pitchFamily="34" charset="0"/>
                <a:cs typeface="Calibri" panose="020F0502020204030204" pitchFamily="34" charset="0"/>
              </a:rPr>
              <a:t>what was confusing but you now understand?</a:t>
            </a:r>
          </a:p>
        </p:txBody>
      </p:sp>
      <p:sp>
        <p:nvSpPr>
          <p:cNvPr id="7" name="TextBox 6">
            <a:extLst>
              <a:ext uri="{FF2B5EF4-FFF2-40B4-BE49-F238E27FC236}">
                <a16:creationId xmlns:a16="http://schemas.microsoft.com/office/drawing/2014/main" id="{AE6B7AD4-60D9-918C-8F5A-FFA60B0BE92D}"/>
              </a:ext>
            </a:extLst>
          </p:cNvPr>
          <p:cNvSpPr txBox="1"/>
          <p:nvPr/>
        </p:nvSpPr>
        <p:spPr>
          <a:xfrm>
            <a:off x="819150" y="4977637"/>
            <a:ext cx="307908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dirty="0">
                <a:latin typeface="Calibri" panose="020F0502020204030204" pitchFamily="34" charset="0"/>
                <a:cs typeface="Calibri" panose="020F0502020204030204" pitchFamily="34" charset="0"/>
              </a:rPr>
              <a:t>what is your favorite method for graphing equations? why?</a:t>
            </a:r>
          </a:p>
          <a:p>
            <a:endParaRPr lang="en-US" dirty="0">
              <a:latin typeface="Calibri" panose="020F0502020204030204" pitchFamily="34" charset="0"/>
              <a:cs typeface="Calibri" panose="020F0502020204030204" pitchFamily="34" charset="0"/>
            </a:endParaRPr>
          </a:p>
        </p:txBody>
      </p:sp>
      <p:sp>
        <p:nvSpPr>
          <p:cNvPr id="8" name="Oval 7">
            <a:extLst>
              <a:ext uri="{FF2B5EF4-FFF2-40B4-BE49-F238E27FC236}">
                <a16:creationId xmlns:a16="http://schemas.microsoft.com/office/drawing/2014/main" id="{24F81D96-9D20-3322-84BA-8575B0D9013F}"/>
              </a:ext>
            </a:extLst>
          </p:cNvPr>
          <p:cNvSpPr/>
          <p:nvPr/>
        </p:nvSpPr>
        <p:spPr>
          <a:xfrm>
            <a:off x="9331300" y="2725931"/>
            <a:ext cx="239093" cy="239093"/>
          </a:xfrm>
          <a:prstGeom prst="ellipse">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9" name="Oval 8">
            <a:extLst>
              <a:ext uri="{FF2B5EF4-FFF2-40B4-BE49-F238E27FC236}">
                <a16:creationId xmlns:a16="http://schemas.microsoft.com/office/drawing/2014/main" id="{9FB2883E-1981-AD1A-B04C-E918A97EE90D}"/>
              </a:ext>
            </a:extLst>
          </p:cNvPr>
          <p:cNvSpPr/>
          <p:nvPr/>
        </p:nvSpPr>
        <p:spPr>
          <a:xfrm>
            <a:off x="7490997" y="5428694"/>
            <a:ext cx="239093" cy="239093"/>
          </a:xfrm>
          <a:prstGeom prst="ellipse">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cxnSp>
        <p:nvCxnSpPr>
          <p:cNvPr id="10" name="Straight Arrow Connector 9">
            <a:extLst>
              <a:ext uri="{FF2B5EF4-FFF2-40B4-BE49-F238E27FC236}">
                <a16:creationId xmlns:a16="http://schemas.microsoft.com/office/drawing/2014/main" id="{9BD1E36B-33A1-9DF5-1C8E-FF02A57022A7}"/>
              </a:ext>
            </a:extLst>
          </p:cNvPr>
          <p:cNvCxnSpPr/>
          <p:nvPr/>
        </p:nvCxnSpPr>
        <p:spPr>
          <a:xfrm flipH="1">
            <a:off x="7331489" y="2281471"/>
            <a:ext cx="2482587" cy="3695833"/>
          </a:xfrm>
          <a:prstGeom prst="straightConnector1">
            <a:avLst/>
          </a:prstGeom>
          <a:ln w="28575">
            <a:solidFill>
              <a:srgbClr val="92D050"/>
            </a:solidFill>
            <a:headEnd type="triangle"/>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522264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15FB5AB6-056B-19A4-7829-DE3316DB68E7}"/>
              </a:ext>
            </a:extLst>
          </p:cNvPr>
          <p:cNvSpPr txBox="1">
            <a:spLocks/>
          </p:cNvSpPr>
          <p:nvPr/>
        </p:nvSpPr>
        <p:spPr>
          <a:xfrm>
            <a:off x="8502962" y="6136756"/>
            <a:ext cx="1456660" cy="564964"/>
          </a:xfrm>
          <a:prstGeom prst="rect">
            <a:avLst/>
          </a:prstGeom>
        </p:spPr>
        <p:txBody>
          <a:bodyPr/>
          <a:lstStyle>
            <a:lvl1pPr marL="0" indent="0" algn="l" defTabSz="914400" rtl="0" eaLnBrk="1" latinLnBrk="0" hangingPunct="1">
              <a:lnSpc>
                <a:spcPct val="110000"/>
              </a:lnSpc>
              <a:spcBef>
                <a:spcPts val="100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dirty="0"/>
              <a:t>stimulus</a:t>
            </a:r>
          </a:p>
        </p:txBody>
      </p:sp>
      <p:sp>
        <p:nvSpPr>
          <p:cNvPr id="3" name="Subtitle 2">
            <a:extLst>
              <a:ext uri="{FF2B5EF4-FFF2-40B4-BE49-F238E27FC236}">
                <a16:creationId xmlns:a16="http://schemas.microsoft.com/office/drawing/2014/main" id="{2FE8A83F-1796-E29F-539E-95C377E5AA8E}"/>
              </a:ext>
            </a:extLst>
          </p:cNvPr>
          <p:cNvSpPr txBox="1">
            <a:spLocks/>
          </p:cNvSpPr>
          <p:nvPr/>
        </p:nvSpPr>
        <p:spPr>
          <a:xfrm>
            <a:off x="1581820" y="4821096"/>
            <a:ext cx="3462670" cy="564964"/>
          </a:xfrm>
          <a:prstGeom prst="rect">
            <a:avLst/>
          </a:prstGeom>
        </p:spPr>
        <p:txBody>
          <a:bodyPr/>
          <a:lstStyle>
            <a:lvl1pPr marL="0" indent="0" algn="l" defTabSz="914400" rtl="0" eaLnBrk="1" latinLnBrk="0" hangingPunct="1">
              <a:lnSpc>
                <a:spcPct val="110000"/>
              </a:lnSpc>
              <a:spcBef>
                <a:spcPts val="100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dirty="0"/>
              <a:t>thinkalong routine</a:t>
            </a:r>
          </a:p>
        </p:txBody>
      </p:sp>
      <p:pic>
        <p:nvPicPr>
          <p:cNvPr id="6" name="Picture 5" descr="A screenshot of a computer screen&#10;&#10;AI-generated content may be incorrect.">
            <a:extLst>
              <a:ext uri="{FF2B5EF4-FFF2-40B4-BE49-F238E27FC236}">
                <a16:creationId xmlns:a16="http://schemas.microsoft.com/office/drawing/2014/main" id="{6B452C15-FA63-D048-2BA3-50DD5C39A824}"/>
              </a:ext>
            </a:extLst>
          </p:cNvPr>
          <p:cNvPicPr>
            <a:picLocks noChangeAspect="1"/>
          </p:cNvPicPr>
          <p:nvPr/>
        </p:nvPicPr>
        <p:blipFill>
          <a:blip r:embed="rId3">
            <a:extLst>
              <a:ext uri="{28A0092B-C50C-407E-A947-70E740481C1C}">
                <a14:useLocalDpi xmlns:a14="http://schemas.microsoft.com/office/drawing/2010/main" val="0"/>
              </a:ext>
            </a:extLst>
          </a:blip>
          <a:srcRect l="4553" t="15301" r="3759" b="50000"/>
          <a:stretch>
            <a:fillRect/>
          </a:stretch>
        </p:blipFill>
        <p:spPr>
          <a:xfrm>
            <a:off x="332371" y="1693568"/>
            <a:ext cx="5961568" cy="2919733"/>
          </a:xfrm>
          <a:prstGeom prst="rect">
            <a:avLst/>
          </a:prstGeom>
        </p:spPr>
      </p:pic>
      <p:sp>
        <p:nvSpPr>
          <p:cNvPr id="9" name="TextBox 8">
            <a:extLst>
              <a:ext uri="{FF2B5EF4-FFF2-40B4-BE49-F238E27FC236}">
                <a16:creationId xmlns:a16="http://schemas.microsoft.com/office/drawing/2014/main" id="{10D30FE3-D023-CC3D-49ED-2B2281A6F216}"/>
              </a:ext>
            </a:extLst>
          </p:cNvPr>
          <p:cNvSpPr txBox="1"/>
          <p:nvPr/>
        </p:nvSpPr>
        <p:spPr>
          <a:xfrm>
            <a:off x="6497348" y="429611"/>
            <a:ext cx="5284382" cy="5447645"/>
          </a:xfrm>
          <a:prstGeom prst="rect">
            <a:avLst/>
          </a:prstGeom>
          <a:noFill/>
          <a:ln w="28575">
            <a:solidFill>
              <a:schemeClr val="bg1">
                <a:lumMod val="75000"/>
              </a:schemeClr>
            </a:solidFill>
            <a:prstDash val="dash"/>
          </a:ln>
        </p:spPr>
        <p:txBody>
          <a:bodyPr wrap="square" lIns="182880" tIns="91440" rIns="91440" bIns="91440" rtlCol="0">
            <a:spAutoFit/>
          </a:bodyPr>
          <a:lstStyle/>
          <a:p>
            <a:r>
              <a:rPr lang="en-US" dirty="0">
                <a:latin typeface="Verdana" panose="020B0604030504040204" pitchFamily="34" charset="0"/>
                <a:ea typeface="Verdana" panose="020B0604030504040204" pitchFamily="34" charset="0"/>
              </a:rPr>
              <a:t>Graph the line represented by the equation </a:t>
            </a:r>
            <a:r>
              <a:rPr lang="en-US">
                <a:latin typeface="Verdana" panose="020B0604030504040204" pitchFamily="34" charset="0"/>
                <a:ea typeface="Verdana" panose="020B0604030504040204" pitchFamily="34" charset="0"/>
              </a:rPr>
              <a:t>3</a:t>
            </a:r>
            <a:r>
              <a:rPr lang="en-US" i="1">
                <a:latin typeface="Verdana" panose="020B0604030504040204" pitchFamily="34" charset="0"/>
                <a:ea typeface="Verdana" panose="020B0604030504040204" pitchFamily="34" charset="0"/>
              </a:rPr>
              <a:t>x</a:t>
            </a:r>
            <a:r>
              <a:rPr lang="en-US" dirty="0">
                <a:latin typeface="Verdana" panose="020B0604030504040204" pitchFamily="34" charset="0"/>
                <a:ea typeface="Verdana" panose="020B0604030504040204" pitchFamily="34" charset="0"/>
              </a:rPr>
              <a:t> – </a:t>
            </a:r>
            <a:r>
              <a:rPr lang="en-US">
                <a:latin typeface="Verdana" panose="020B0604030504040204" pitchFamily="34" charset="0"/>
                <a:ea typeface="Verdana" panose="020B0604030504040204" pitchFamily="34" charset="0"/>
              </a:rPr>
              <a:t>2</a:t>
            </a:r>
            <a:r>
              <a:rPr lang="en-US" i="1">
                <a:latin typeface="Verdana" panose="020B0604030504040204" pitchFamily="34" charset="0"/>
                <a:ea typeface="Verdana" panose="020B0604030504040204" pitchFamily="34" charset="0"/>
              </a:rPr>
              <a:t>y</a:t>
            </a:r>
            <a:r>
              <a:rPr lang="en-US" dirty="0">
                <a:latin typeface="Verdana" panose="020B0604030504040204" pitchFamily="34" charset="0"/>
                <a:ea typeface="Verdana" panose="020B0604030504040204" pitchFamily="34" charset="0"/>
              </a:rPr>
              <a:t> = 4.</a:t>
            </a:r>
          </a:p>
          <a:p>
            <a:endParaRPr lang="en-US" dirty="0">
              <a:latin typeface="Verdana" panose="020B0604030504040204" pitchFamily="34" charset="0"/>
              <a:ea typeface="Verdana" panose="020B0604030504040204" pitchFamily="34" charset="0"/>
            </a:endParaRPr>
          </a:p>
          <a:p>
            <a:r>
              <a:rPr lang="en-US" dirty="0">
                <a:latin typeface="Verdana" panose="020B0604030504040204" pitchFamily="34" charset="0"/>
                <a:ea typeface="Verdana" panose="020B0604030504040204" pitchFamily="34" charset="0"/>
              </a:rPr>
              <a:t>Select two points on the coordinate grid. Draw a line to connect the points.</a:t>
            </a: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p:txBody>
      </p:sp>
      <p:pic>
        <p:nvPicPr>
          <p:cNvPr id="11" name="Picture 10" descr="A graph of x and y axis&#10;&#10;AI-generated content may be incorrect.">
            <a:extLst>
              <a:ext uri="{FF2B5EF4-FFF2-40B4-BE49-F238E27FC236}">
                <a16:creationId xmlns:a16="http://schemas.microsoft.com/office/drawing/2014/main" id="{1DE17B10-BEE7-223A-30C0-4ADAD2AF3E2E}"/>
              </a:ext>
            </a:extLst>
          </p:cNvPr>
          <p:cNvPicPr>
            <a:picLocks noChangeAspect="1"/>
          </p:cNvPicPr>
          <p:nvPr/>
        </p:nvPicPr>
        <p:blipFill>
          <a:blip r:embed="rId4"/>
          <a:stretch>
            <a:fillRect/>
          </a:stretch>
        </p:blipFill>
        <p:spPr>
          <a:xfrm>
            <a:off x="7350197" y="1993996"/>
            <a:ext cx="3762191" cy="3771457"/>
          </a:xfrm>
          <a:prstGeom prst="rect">
            <a:avLst/>
          </a:prstGeom>
        </p:spPr>
      </p:pic>
    </p:spTree>
    <p:extLst>
      <p:ext uri="{BB962C8B-B14F-4D97-AF65-F5344CB8AC3E}">
        <p14:creationId xmlns:p14="http://schemas.microsoft.com/office/powerpoint/2010/main" val="1769775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586AEFE8-C63F-8F0C-A4DC-C9946A0FCF97}"/>
              </a:ext>
            </a:extLst>
          </p:cNvPr>
          <p:cNvSpPr>
            <a:spLocks noGrp="1"/>
          </p:cNvSpPr>
          <p:nvPr>
            <p:ph type="subTitle" idx="1"/>
          </p:nvPr>
        </p:nvSpPr>
        <p:spPr/>
        <p:txBody>
          <a:bodyPr/>
          <a:lstStyle/>
          <a:p>
            <a:r>
              <a:rPr lang="en-US" dirty="0"/>
              <a:t>make a plan</a:t>
            </a:r>
          </a:p>
        </p:txBody>
      </p:sp>
    </p:spTree>
    <p:extLst>
      <p:ext uri="{BB962C8B-B14F-4D97-AF65-F5344CB8AC3E}">
        <p14:creationId xmlns:p14="http://schemas.microsoft.com/office/powerpoint/2010/main" val="1006769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3A78DB-E496-D4E6-3FF8-5580FF22C182}"/>
            </a:ext>
          </a:extLst>
        </p:cNvPr>
        <p:cNvGrpSpPr/>
        <p:nvPr/>
      </p:nvGrpSpPr>
      <p:grpSpPr>
        <a:xfrm>
          <a:off x="0" y="0"/>
          <a:ext cx="0" cy="0"/>
          <a:chOff x="0" y="0"/>
          <a:chExt cx="0" cy="0"/>
        </a:xfrm>
      </p:grpSpPr>
      <p:sp>
        <p:nvSpPr>
          <p:cNvPr id="6" name="Text Placeholder 2">
            <a:extLst>
              <a:ext uri="{FF2B5EF4-FFF2-40B4-BE49-F238E27FC236}">
                <a16:creationId xmlns:a16="http://schemas.microsoft.com/office/drawing/2014/main" id="{4E5F4723-F6C9-9EA6-9177-9777CE885264}"/>
              </a:ext>
            </a:extLst>
          </p:cNvPr>
          <p:cNvSpPr txBox="1">
            <a:spLocks/>
          </p:cNvSpPr>
          <p:nvPr/>
        </p:nvSpPr>
        <p:spPr>
          <a:xfrm>
            <a:off x="1077593" y="4260556"/>
            <a:ext cx="1794897" cy="411956"/>
          </a:xfrm>
        </p:spPr>
        <p:txBody>
          <a:bodyPr anchor="t"/>
          <a:lstStyle>
            <a:lvl1pPr marL="0" indent="0" algn="l" defTabSz="914400" rtl="0" eaLnBrk="1" latinLnBrk="0" hangingPunct="1">
              <a:lnSpc>
                <a:spcPct val="110000"/>
              </a:lnSpc>
              <a:spcBef>
                <a:spcPts val="0"/>
              </a:spcBef>
              <a:buFont typeface="Arial" panose="020B0604020202020204" pitchFamily="34" charset="0"/>
              <a:buNone/>
              <a:defRPr sz="2000" b="0" kern="1200">
                <a:solidFill>
                  <a:schemeClr val="tx1"/>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90000"/>
              </a:lnSpc>
            </a:pPr>
            <a:endParaRPr lang="en-US" sz="2400" dirty="0"/>
          </a:p>
        </p:txBody>
      </p:sp>
      <p:sp>
        <p:nvSpPr>
          <p:cNvPr id="2" name="Rounded Rectangular Callout 1">
            <a:extLst>
              <a:ext uri="{FF2B5EF4-FFF2-40B4-BE49-F238E27FC236}">
                <a16:creationId xmlns:a16="http://schemas.microsoft.com/office/drawing/2014/main" id="{C7BF952D-F38E-F7F5-F5C8-C8849847AFE0}"/>
              </a:ext>
            </a:extLst>
          </p:cNvPr>
          <p:cNvSpPr/>
          <p:nvPr/>
        </p:nvSpPr>
        <p:spPr>
          <a:xfrm>
            <a:off x="862914" y="3955704"/>
            <a:ext cx="2599764" cy="896470"/>
          </a:xfrm>
          <a:prstGeom prst="wedgeRoundRectCallout">
            <a:avLst>
              <a:gd name="adj1" fmla="val 41185"/>
              <a:gd name="adj2" fmla="val 82500"/>
              <a:gd name="adj3" fmla="val 16667"/>
            </a:avLst>
          </a:prstGeom>
          <a:solidFill>
            <a:srgbClr val="E1EDF6"/>
          </a:solid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how would you start?</a:t>
            </a:r>
          </a:p>
        </p:txBody>
      </p:sp>
      <p:sp>
        <p:nvSpPr>
          <p:cNvPr id="4" name="Rounded Rectangular Callout 3">
            <a:extLst>
              <a:ext uri="{FF2B5EF4-FFF2-40B4-BE49-F238E27FC236}">
                <a16:creationId xmlns:a16="http://schemas.microsoft.com/office/drawing/2014/main" id="{2C1B7C60-BC00-9947-5F6A-E6F9A7F4AB2B}"/>
              </a:ext>
            </a:extLst>
          </p:cNvPr>
          <p:cNvSpPr/>
          <p:nvPr/>
        </p:nvSpPr>
        <p:spPr>
          <a:xfrm>
            <a:off x="862914" y="2005827"/>
            <a:ext cx="2599764" cy="896470"/>
          </a:xfrm>
          <a:prstGeom prst="wedgeRoundRectCallout">
            <a:avLst>
              <a:gd name="adj1" fmla="val 41185"/>
              <a:gd name="adj2" fmla="val 82500"/>
              <a:gd name="adj3" fmla="val 16667"/>
            </a:avLst>
          </a:prstGeom>
          <a:solidFill>
            <a:srgbClr val="E1EDF6"/>
          </a:solid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what’s it about?</a:t>
            </a:r>
          </a:p>
        </p:txBody>
      </p:sp>
      <p:grpSp>
        <p:nvGrpSpPr>
          <p:cNvPr id="3" name="Group 2">
            <a:extLst>
              <a:ext uri="{FF2B5EF4-FFF2-40B4-BE49-F238E27FC236}">
                <a16:creationId xmlns:a16="http://schemas.microsoft.com/office/drawing/2014/main" id="{D9FC2B34-1437-E104-C045-A5CB4F9DF6D9}"/>
              </a:ext>
            </a:extLst>
          </p:cNvPr>
          <p:cNvGrpSpPr/>
          <p:nvPr/>
        </p:nvGrpSpPr>
        <p:grpSpPr>
          <a:xfrm>
            <a:off x="5830025" y="1494254"/>
            <a:ext cx="5284382" cy="4570482"/>
            <a:chOff x="6575247" y="449221"/>
            <a:chExt cx="5284382" cy="4570482"/>
          </a:xfrm>
        </p:grpSpPr>
        <p:sp>
          <p:nvSpPr>
            <p:cNvPr id="5" name="TextBox 4">
              <a:extLst>
                <a:ext uri="{FF2B5EF4-FFF2-40B4-BE49-F238E27FC236}">
                  <a16:creationId xmlns:a16="http://schemas.microsoft.com/office/drawing/2014/main" id="{8BA239CC-6EBC-566E-25CF-E7026B28C5BB}"/>
                </a:ext>
              </a:extLst>
            </p:cNvPr>
            <p:cNvSpPr txBox="1"/>
            <p:nvPr/>
          </p:nvSpPr>
          <p:spPr>
            <a:xfrm>
              <a:off x="6575247" y="449221"/>
              <a:ext cx="5284382" cy="4570482"/>
            </a:xfrm>
            <a:prstGeom prst="rect">
              <a:avLst/>
            </a:prstGeom>
            <a:noFill/>
            <a:ln w="28575">
              <a:solidFill>
                <a:schemeClr val="bg1">
                  <a:lumMod val="75000"/>
                </a:schemeClr>
              </a:solidFill>
              <a:prstDash val="dash"/>
            </a:ln>
          </p:spPr>
          <p:txBody>
            <a:bodyPr wrap="square" lIns="182880" tIns="91440" rtlCol="0">
              <a:spAutoFit/>
            </a:bodyPr>
            <a:lstStyle/>
            <a:p>
              <a:r>
                <a:rPr lang="en-US" dirty="0">
                  <a:latin typeface="Verdana" panose="020B0604030504040204" pitchFamily="34" charset="0"/>
                  <a:ea typeface="Verdana" panose="020B0604030504040204" pitchFamily="34" charset="0"/>
                </a:rPr>
                <a:t>Graph the line represented by the equation 3</a:t>
              </a:r>
              <a:r>
                <a:rPr lang="en-US" i="1" dirty="0">
                  <a:latin typeface="Verdana" panose="020B0604030504040204" pitchFamily="34" charset="0"/>
                  <a:ea typeface="Verdana" panose="020B0604030504040204" pitchFamily="34" charset="0"/>
                </a:rPr>
                <a:t>x</a:t>
              </a:r>
              <a:r>
                <a:rPr lang="en-US" dirty="0">
                  <a:latin typeface="Verdana" panose="020B0604030504040204" pitchFamily="34" charset="0"/>
                  <a:ea typeface="Verdana" panose="020B0604030504040204" pitchFamily="34" charset="0"/>
                </a:rPr>
                <a:t> – 2</a:t>
              </a:r>
              <a:r>
                <a:rPr lang="en-US" i="1" dirty="0">
                  <a:latin typeface="Verdana" panose="020B0604030504040204" pitchFamily="34" charset="0"/>
                  <a:ea typeface="Verdana" panose="020B0604030504040204" pitchFamily="34" charset="0"/>
                </a:rPr>
                <a:t>y</a:t>
              </a:r>
              <a:r>
                <a:rPr lang="en-US" dirty="0">
                  <a:latin typeface="Verdana" panose="020B0604030504040204" pitchFamily="34" charset="0"/>
                  <a:ea typeface="Verdana" panose="020B0604030504040204" pitchFamily="34" charset="0"/>
                </a:rPr>
                <a:t> = 4.</a:t>
              </a: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p:txBody>
        </p:sp>
        <p:pic>
          <p:nvPicPr>
            <p:cNvPr id="7" name="Picture 6">
              <a:extLst>
                <a:ext uri="{FF2B5EF4-FFF2-40B4-BE49-F238E27FC236}">
                  <a16:creationId xmlns:a16="http://schemas.microsoft.com/office/drawing/2014/main" id="{D2A85D9D-9F24-7462-80F6-3CA882716B68}"/>
                </a:ext>
              </a:extLst>
            </p:cNvPr>
            <p:cNvPicPr>
              <a:picLocks noChangeAspect="1"/>
            </p:cNvPicPr>
            <p:nvPr/>
          </p:nvPicPr>
          <p:blipFill>
            <a:blip r:embed="rId3"/>
            <a:stretch>
              <a:fillRect/>
            </a:stretch>
          </p:blipFill>
          <p:spPr>
            <a:xfrm>
              <a:off x="7389370" y="1100154"/>
              <a:ext cx="3867690" cy="3877216"/>
            </a:xfrm>
            <a:prstGeom prst="rect">
              <a:avLst/>
            </a:prstGeom>
          </p:spPr>
        </p:pic>
      </p:grpSp>
    </p:spTree>
    <p:extLst>
      <p:ext uri="{BB962C8B-B14F-4D97-AF65-F5344CB8AC3E}">
        <p14:creationId xmlns:p14="http://schemas.microsoft.com/office/powerpoint/2010/main" val="1168537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BCEF63B2-1B6D-D36B-C1C2-66CDBCEEDB51}"/>
              </a:ext>
            </a:extLst>
          </p:cNvPr>
          <p:cNvSpPr>
            <a:spLocks noGrp="1"/>
          </p:cNvSpPr>
          <p:nvPr>
            <p:ph type="subTitle" idx="1"/>
          </p:nvPr>
        </p:nvSpPr>
        <p:spPr/>
        <p:txBody>
          <a:bodyPr/>
          <a:lstStyle/>
          <a:p>
            <a:r>
              <a:rPr lang="en-US" dirty="0"/>
              <a:t>show what you know</a:t>
            </a:r>
          </a:p>
        </p:txBody>
      </p:sp>
    </p:spTree>
    <p:extLst>
      <p:ext uri="{BB962C8B-B14F-4D97-AF65-F5344CB8AC3E}">
        <p14:creationId xmlns:p14="http://schemas.microsoft.com/office/powerpoint/2010/main" val="39908738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CDF429-CAF8-14DF-7194-28B8BA76A92F}"/>
            </a:ext>
          </a:extLst>
        </p:cNvPr>
        <p:cNvGrpSpPr/>
        <p:nvPr/>
      </p:nvGrpSpPr>
      <p:grpSpPr>
        <a:xfrm>
          <a:off x="0" y="0"/>
          <a:ext cx="0" cy="0"/>
          <a:chOff x="0" y="0"/>
          <a:chExt cx="0" cy="0"/>
        </a:xfrm>
      </p:grpSpPr>
      <p:sp>
        <p:nvSpPr>
          <p:cNvPr id="4" name="Text Placeholder 2">
            <a:extLst>
              <a:ext uri="{FF2B5EF4-FFF2-40B4-BE49-F238E27FC236}">
                <a16:creationId xmlns:a16="http://schemas.microsoft.com/office/drawing/2014/main" id="{195F10D5-0016-6525-516D-E3A07A70C6C7}"/>
              </a:ext>
            </a:extLst>
          </p:cNvPr>
          <p:cNvSpPr txBox="1">
            <a:spLocks/>
          </p:cNvSpPr>
          <p:nvPr/>
        </p:nvSpPr>
        <p:spPr>
          <a:xfrm>
            <a:off x="862913" y="1728468"/>
            <a:ext cx="2224256" cy="411956"/>
          </a:xfrm>
        </p:spPr>
        <p:txBody>
          <a:bodyPr anchor="t"/>
          <a:lstStyle>
            <a:lvl1pPr marL="0" indent="0" algn="ctr" defTabSz="914400" rtl="0" eaLnBrk="1" latinLnBrk="0" hangingPunct="1">
              <a:lnSpc>
                <a:spcPct val="90000"/>
              </a:lnSpc>
              <a:spcBef>
                <a:spcPts val="0"/>
              </a:spcBef>
              <a:buFont typeface="Arial" panose="020B0604020202020204" pitchFamily="34" charset="0"/>
              <a:buNone/>
              <a:defRPr sz="2400" b="0" kern="1200">
                <a:solidFill>
                  <a:schemeClr val="tx1"/>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endParaRPr lang="en-US" dirty="0"/>
          </a:p>
        </p:txBody>
      </p:sp>
      <p:sp>
        <p:nvSpPr>
          <p:cNvPr id="6" name="Text Placeholder 2">
            <a:extLst>
              <a:ext uri="{FF2B5EF4-FFF2-40B4-BE49-F238E27FC236}">
                <a16:creationId xmlns:a16="http://schemas.microsoft.com/office/drawing/2014/main" id="{74A596EE-B42F-0F7B-227A-78C7F98C9E5B}"/>
              </a:ext>
            </a:extLst>
          </p:cNvPr>
          <p:cNvSpPr txBox="1">
            <a:spLocks/>
          </p:cNvSpPr>
          <p:nvPr/>
        </p:nvSpPr>
        <p:spPr>
          <a:xfrm>
            <a:off x="753135" y="4291918"/>
            <a:ext cx="2443812" cy="411956"/>
          </a:xfrm>
        </p:spPr>
        <p:txBody>
          <a:bodyPr anchor="t"/>
          <a:lstStyle>
            <a:lvl1pPr marL="0" indent="0" algn="l" defTabSz="914400" rtl="0" eaLnBrk="1" latinLnBrk="0" hangingPunct="1">
              <a:lnSpc>
                <a:spcPct val="110000"/>
              </a:lnSpc>
              <a:spcBef>
                <a:spcPts val="0"/>
              </a:spcBef>
              <a:buFont typeface="Arial" panose="020B0604020202020204" pitchFamily="34" charset="0"/>
              <a:buNone/>
              <a:defRPr sz="2000" b="0" kern="1200">
                <a:solidFill>
                  <a:schemeClr val="tx1"/>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90000"/>
              </a:lnSpc>
            </a:pPr>
            <a:endParaRPr lang="en-US" sz="2400" dirty="0"/>
          </a:p>
        </p:txBody>
      </p:sp>
      <p:sp>
        <p:nvSpPr>
          <p:cNvPr id="2" name="Rounded Rectangular Callout 1">
            <a:extLst>
              <a:ext uri="{FF2B5EF4-FFF2-40B4-BE49-F238E27FC236}">
                <a16:creationId xmlns:a16="http://schemas.microsoft.com/office/drawing/2014/main" id="{6D972703-D900-9FDF-6F12-34E3B4BB7C4D}"/>
              </a:ext>
            </a:extLst>
          </p:cNvPr>
          <p:cNvSpPr/>
          <p:nvPr/>
        </p:nvSpPr>
        <p:spPr>
          <a:xfrm>
            <a:off x="862914" y="4049661"/>
            <a:ext cx="2599764" cy="896470"/>
          </a:xfrm>
          <a:prstGeom prst="wedgeRoundRectCallout">
            <a:avLst>
              <a:gd name="adj1" fmla="val 41185"/>
              <a:gd name="adj2" fmla="val 82500"/>
              <a:gd name="adj3" fmla="val 16667"/>
            </a:avLst>
          </a:prstGeom>
          <a:solidFill>
            <a:srgbClr val="E8F4DB"/>
          </a:solidFill>
          <a:ln>
            <a:solidFill>
              <a:srgbClr val="86C4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what information is important?</a:t>
            </a:r>
          </a:p>
        </p:txBody>
      </p:sp>
      <p:sp>
        <p:nvSpPr>
          <p:cNvPr id="3" name="Rounded Rectangular Callout 2">
            <a:extLst>
              <a:ext uri="{FF2B5EF4-FFF2-40B4-BE49-F238E27FC236}">
                <a16:creationId xmlns:a16="http://schemas.microsoft.com/office/drawing/2014/main" id="{F8F87D30-2386-D7FA-9E35-272A414EECB7}"/>
              </a:ext>
            </a:extLst>
          </p:cNvPr>
          <p:cNvSpPr/>
          <p:nvPr/>
        </p:nvSpPr>
        <p:spPr>
          <a:xfrm>
            <a:off x="862914" y="2005827"/>
            <a:ext cx="2599764" cy="896470"/>
          </a:xfrm>
          <a:prstGeom prst="wedgeRoundRectCallout">
            <a:avLst>
              <a:gd name="adj1" fmla="val 41185"/>
              <a:gd name="adj2" fmla="val 82500"/>
              <a:gd name="adj3" fmla="val 16667"/>
            </a:avLst>
          </a:prstGeom>
          <a:solidFill>
            <a:srgbClr val="E8F4DB"/>
          </a:solidFill>
          <a:ln>
            <a:solidFill>
              <a:srgbClr val="86C4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what do you know about the content?</a:t>
            </a:r>
          </a:p>
        </p:txBody>
      </p:sp>
      <p:grpSp>
        <p:nvGrpSpPr>
          <p:cNvPr id="5" name="Group 4">
            <a:extLst>
              <a:ext uri="{FF2B5EF4-FFF2-40B4-BE49-F238E27FC236}">
                <a16:creationId xmlns:a16="http://schemas.microsoft.com/office/drawing/2014/main" id="{D16424D9-06CA-4455-8F4D-291119A9F6BE}"/>
              </a:ext>
            </a:extLst>
          </p:cNvPr>
          <p:cNvGrpSpPr/>
          <p:nvPr/>
        </p:nvGrpSpPr>
        <p:grpSpPr>
          <a:xfrm>
            <a:off x="5830025" y="1494254"/>
            <a:ext cx="5284382" cy="4616648"/>
            <a:chOff x="6575247" y="449221"/>
            <a:chExt cx="5284382" cy="4616648"/>
          </a:xfrm>
        </p:grpSpPr>
        <p:sp>
          <p:nvSpPr>
            <p:cNvPr id="7" name="TextBox 6">
              <a:extLst>
                <a:ext uri="{FF2B5EF4-FFF2-40B4-BE49-F238E27FC236}">
                  <a16:creationId xmlns:a16="http://schemas.microsoft.com/office/drawing/2014/main" id="{D3E9250E-45F1-868E-4631-8C319DE35E96}"/>
                </a:ext>
              </a:extLst>
            </p:cNvPr>
            <p:cNvSpPr txBox="1"/>
            <p:nvPr/>
          </p:nvSpPr>
          <p:spPr>
            <a:xfrm>
              <a:off x="6575247" y="449221"/>
              <a:ext cx="5284382" cy="4616648"/>
            </a:xfrm>
            <a:prstGeom prst="rect">
              <a:avLst/>
            </a:prstGeom>
            <a:noFill/>
            <a:ln w="28575">
              <a:solidFill>
                <a:schemeClr val="bg1">
                  <a:lumMod val="75000"/>
                </a:schemeClr>
              </a:solidFill>
              <a:prstDash val="dash"/>
            </a:ln>
          </p:spPr>
          <p:txBody>
            <a:bodyPr wrap="square" lIns="182880" tIns="91440" bIns="91440" rtlCol="0">
              <a:spAutoFit/>
            </a:bodyPr>
            <a:lstStyle/>
            <a:p>
              <a:r>
                <a:rPr lang="en-US" dirty="0">
                  <a:latin typeface="Verdana" panose="020B0604030504040204" pitchFamily="34" charset="0"/>
                  <a:ea typeface="Verdana" panose="020B0604030504040204" pitchFamily="34" charset="0"/>
                </a:rPr>
                <a:t>Graph the line represented by the equation 3</a:t>
              </a:r>
              <a:r>
                <a:rPr lang="en-US" i="1" dirty="0">
                  <a:latin typeface="Verdana" panose="020B0604030504040204" pitchFamily="34" charset="0"/>
                  <a:ea typeface="Verdana" panose="020B0604030504040204" pitchFamily="34" charset="0"/>
                </a:rPr>
                <a:t>x</a:t>
              </a:r>
              <a:r>
                <a:rPr lang="en-US" dirty="0">
                  <a:latin typeface="Verdana" panose="020B0604030504040204" pitchFamily="34" charset="0"/>
                  <a:ea typeface="Verdana" panose="020B0604030504040204" pitchFamily="34" charset="0"/>
                </a:rPr>
                <a:t> – 2</a:t>
              </a:r>
              <a:r>
                <a:rPr lang="en-US" i="1" dirty="0">
                  <a:latin typeface="Verdana" panose="020B0604030504040204" pitchFamily="34" charset="0"/>
                  <a:ea typeface="Verdana" panose="020B0604030504040204" pitchFamily="34" charset="0"/>
                </a:rPr>
                <a:t>y</a:t>
              </a:r>
              <a:r>
                <a:rPr lang="en-US" dirty="0">
                  <a:latin typeface="Verdana" panose="020B0604030504040204" pitchFamily="34" charset="0"/>
                  <a:ea typeface="Verdana" panose="020B0604030504040204" pitchFamily="34" charset="0"/>
                </a:rPr>
                <a:t> = 4.</a:t>
              </a: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p:txBody>
        </p:sp>
        <p:pic>
          <p:nvPicPr>
            <p:cNvPr id="9" name="Picture 8">
              <a:extLst>
                <a:ext uri="{FF2B5EF4-FFF2-40B4-BE49-F238E27FC236}">
                  <a16:creationId xmlns:a16="http://schemas.microsoft.com/office/drawing/2014/main" id="{B2150216-22A0-C91A-45BA-240BCCA8AD73}"/>
                </a:ext>
              </a:extLst>
            </p:cNvPr>
            <p:cNvPicPr>
              <a:picLocks noChangeAspect="1"/>
            </p:cNvPicPr>
            <p:nvPr/>
          </p:nvPicPr>
          <p:blipFill>
            <a:blip r:embed="rId3"/>
            <a:stretch>
              <a:fillRect/>
            </a:stretch>
          </p:blipFill>
          <p:spPr>
            <a:xfrm>
              <a:off x="7398995" y="1109779"/>
              <a:ext cx="3867690" cy="3877216"/>
            </a:xfrm>
            <a:prstGeom prst="rect">
              <a:avLst/>
            </a:prstGeom>
          </p:spPr>
        </p:pic>
      </p:grpSp>
    </p:spTree>
    <p:extLst>
      <p:ext uri="{BB962C8B-B14F-4D97-AF65-F5344CB8AC3E}">
        <p14:creationId xmlns:p14="http://schemas.microsoft.com/office/powerpoint/2010/main" val="38941049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915300-F55A-6B41-8B37-5E7F7BD3AA79}"/>
              </a:ext>
            </a:extLst>
          </p:cNvPr>
          <p:cNvPicPr>
            <a:picLocks noChangeAspect="1"/>
          </p:cNvPicPr>
          <p:nvPr/>
        </p:nvPicPr>
        <p:blipFill rotWithShape="1">
          <a:blip r:embed="rId3"/>
          <a:srcRect l="22861" t="18538" r="63464" b="1635"/>
          <a:stretch>
            <a:fillRect/>
          </a:stretch>
        </p:blipFill>
        <p:spPr>
          <a:xfrm>
            <a:off x="7370246" y="3483848"/>
            <a:ext cx="1508760" cy="3374152"/>
          </a:xfrm>
          <a:prstGeom prst="rect">
            <a:avLst/>
          </a:prstGeom>
        </p:spPr>
      </p:pic>
      <p:pic>
        <p:nvPicPr>
          <p:cNvPr id="5" name="Picture 4">
            <a:extLst>
              <a:ext uri="{FF2B5EF4-FFF2-40B4-BE49-F238E27FC236}">
                <a16:creationId xmlns:a16="http://schemas.microsoft.com/office/drawing/2014/main" id="{AE3D89AB-84C8-2D86-12B1-58E9F566FB5B}"/>
              </a:ext>
            </a:extLst>
          </p:cNvPr>
          <p:cNvPicPr>
            <a:picLocks noChangeAspect="1"/>
          </p:cNvPicPr>
          <p:nvPr/>
        </p:nvPicPr>
        <p:blipFill rotWithShape="1">
          <a:blip r:embed="rId4"/>
          <a:srcRect l="7286" t="18537" r="80978" b="1634"/>
          <a:stretch>
            <a:fillRect/>
          </a:stretch>
        </p:blipFill>
        <p:spPr>
          <a:xfrm>
            <a:off x="3315477" y="3522016"/>
            <a:ext cx="1280160" cy="3335984"/>
          </a:xfrm>
          <a:prstGeom prst="rect">
            <a:avLst/>
          </a:prstGeom>
        </p:spPr>
      </p:pic>
      <p:grpSp>
        <p:nvGrpSpPr>
          <p:cNvPr id="6" name="Group 5">
            <a:extLst>
              <a:ext uri="{FF2B5EF4-FFF2-40B4-BE49-F238E27FC236}">
                <a16:creationId xmlns:a16="http://schemas.microsoft.com/office/drawing/2014/main" id="{1A659BD0-1F53-C41B-E0EF-88D95DB2D025}"/>
              </a:ext>
            </a:extLst>
          </p:cNvPr>
          <p:cNvGrpSpPr>
            <a:grpSpLocks noChangeAspect="1"/>
          </p:cNvGrpSpPr>
          <p:nvPr/>
        </p:nvGrpSpPr>
        <p:grpSpPr>
          <a:xfrm>
            <a:off x="3132619" y="1364041"/>
            <a:ext cx="1920240" cy="1889940"/>
            <a:chOff x="1349399" y="608521"/>
            <a:chExt cx="2146058" cy="2205481"/>
          </a:xfrm>
          <a:solidFill>
            <a:srgbClr val="CAED9D"/>
          </a:solidFill>
        </p:grpSpPr>
        <p:pic>
          <p:nvPicPr>
            <p:cNvPr id="7" name="Picture 6">
              <a:extLst>
                <a:ext uri="{FF2B5EF4-FFF2-40B4-BE49-F238E27FC236}">
                  <a16:creationId xmlns:a16="http://schemas.microsoft.com/office/drawing/2014/main" id="{E2261624-1FF5-ACE6-EF50-E525BBE4C9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9399" y="608521"/>
              <a:ext cx="2146058" cy="2205481"/>
            </a:xfrm>
            <a:prstGeom prst="rect">
              <a:avLst/>
            </a:prstGeom>
            <a:grpFill/>
          </p:spPr>
        </p:pic>
        <p:sp>
          <p:nvSpPr>
            <p:cNvPr id="8" name="TextBox 7">
              <a:extLst>
                <a:ext uri="{FF2B5EF4-FFF2-40B4-BE49-F238E27FC236}">
                  <a16:creationId xmlns:a16="http://schemas.microsoft.com/office/drawing/2014/main" id="{11950536-FA22-7EDA-2835-3A7C52C90059}"/>
                </a:ext>
              </a:extLst>
            </p:cNvPr>
            <p:cNvSpPr txBox="1"/>
            <p:nvPr/>
          </p:nvSpPr>
          <p:spPr>
            <a:xfrm>
              <a:off x="1370596" y="1135618"/>
              <a:ext cx="2092750" cy="923631"/>
            </a:xfrm>
            <a:prstGeom prst="rect">
              <a:avLst/>
            </a:prstGeom>
            <a:grpFill/>
          </p:spPr>
          <p:txBody>
            <a:bodyPr wrap="square" rtlCol="0">
              <a:spAutoFit/>
            </a:bodyPr>
            <a:lstStyle/>
            <a:p>
              <a:pPr algn="ctr" defTabSz="761970">
                <a:defRPr/>
              </a:pPr>
              <a:r>
                <a:rPr lang="en-US" sz="4000" b="1" dirty="0">
                  <a:solidFill>
                    <a:prstClr val="black">
                      <a:lumMod val="85000"/>
                      <a:lumOff val="15000"/>
                    </a:prstClr>
                  </a:solidFill>
                  <a:latin typeface="Century Gothic" panose="020B0502020202020204" pitchFamily="34" charset="0"/>
                </a:rPr>
                <a:t>FACT</a:t>
              </a:r>
            </a:p>
          </p:txBody>
        </p:sp>
      </p:grpSp>
      <p:grpSp>
        <p:nvGrpSpPr>
          <p:cNvPr id="9" name="Group 8">
            <a:extLst>
              <a:ext uri="{FF2B5EF4-FFF2-40B4-BE49-F238E27FC236}">
                <a16:creationId xmlns:a16="http://schemas.microsoft.com/office/drawing/2014/main" id="{27B60E4E-BE66-0C29-226F-F524D1011993}"/>
              </a:ext>
            </a:extLst>
          </p:cNvPr>
          <p:cNvGrpSpPr>
            <a:grpSpLocks noChangeAspect="1"/>
          </p:cNvGrpSpPr>
          <p:nvPr/>
        </p:nvGrpSpPr>
        <p:grpSpPr>
          <a:xfrm>
            <a:off x="7146608" y="1364044"/>
            <a:ext cx="1920240" cy="1920240"/>
            <a:chOff x="7231361" y="2441507"/>
            <a:chExt cx="2407493" cy="2260448"/>
          </a:xfrm>
        </p:grpSpPr>
        <p:pic>
          <p:nvPicPr>
            <p:cNvPr id="10" name="Picture 9">
              <a:extLst>
                <a:ext uri="{FF2B5EF4-FFF2-40B4-BE49-F238E27FC236}">
                  <a16:creationId xmlns:a16="http://schemas.microsoft.com/office/drawing/2014/main" id="{BEDC5512-A4B8-C172-D4FA-F2923264F3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31361" y="2441507"/>
              <a:ext cx="2407493" cy="2260448"/>
            </a:xfrm>
            <a:prstGeom prst="rect">
              <a:avLst/>
            </a:prstGeom>
          </p:spPr>
        </p:pic>
        <p:sp>
          <p:nvSpPr>
            <p:cNvPr id="11" name="TextBox 10">
              <a:extLst>
                <a:ext uri="{FF2B5EF4-FFF2-40B4-BE49-F238E27FC236}">
                  <a16:creationId xmlns:a16="http://schemas.microsoft.com/office/drawing/2014/main" id="{928074E2-D686-6E26-2F84-F2B31C9B856E}"/>
                </a:ext>
              </a:extLst>
            </p:cNvPr>
            <p:cNvSpPr txBox="1"/>
            <p:nvPr/>
          </p:nvSpPr>
          <p:spPr>
            <a:xfrm>
              <a:off x="7276243" y="2995906"/>
              <a:ext cx="2362609" cy="950427"/>
            </a:xfrm>
            <a:prstGeom prst="rect">
              <a:avLst/>
            </a:prstGeom>
            <a:noFill/>
          </p:spPr>
          <p:txBody>
            <a:bodyPr wrap="square" rtlCol="0">
              <a:spAutoFit/>
            </a:bodyPr>
            <a:lstStyle/>
            <a:p>
              <a:pPr algn="ctr" defTabSz="761970">
                <a:defRPr/>
              </a:pPr>
              <a:r>
                <a:rPr lang="en-US" sz="4000" b="1" dirty="0">
                  <a:solidFill>
                    <a:prstClr val="black">
                      <a:lumMod val="85000"/>
                      <a:lumOff val="15000"/>
                    </a:prstClr>
                  </a:solidFill>
                  <a:latin typeface="Century Gothic" panose="020B0502020202020204" pitchFamily="34" charset="0"/>
                </a:rPr>
                <a:t>FIB</a:t>
              </a:r>
            </a:p>
          </p:txBody>
        </p:sp>
      </p:grpSp>
    </p:spTree>
    <p:extLst>
      <p:ext uri="{BB962C8B-B14F-4D97-AF65-F5344CB8AC3E}">
        <p14:creationId xmlns:p14="http://schemas.microsoft.com/office/powerpoint/2010/main" val="38607228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3A8F62-405D-92FF-7637-B4C99738F92E}"/>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1478E7D-94B4-A64B-4F21-B890D0AEC671}"/>
              </a:ext>
            </a:extLst>
          </p:cNvPr>
          <p:cNvSpPr>
            <a:spLocks noGrp="1"/>
          </p:cNvSpPr>
          <p:nvPr>
            <p:ph sz="half" idx="1"/>
          </p:nvPr>
        </p:nvSpPr>
        <p:spPr>
          <a:xfrm>
            <a:off x="238541" y="270513"/>
            <a:ext cx="7242667" cy="662403"/>
          </a:xfrm>
        </p:spPr>
        <p:txBody>
          <a:bodyPr/>
          <a:lstStyle/>
          <a:p>
            <a:pPr algn="l"/>
            <a:r>
              <a:rPr lang="en-US" dirty="0"/>
              <a:t>The slope of the line is    . The </a:t>
            </a:r>
            <a:r>
              <a:rPr lang="en-US" i="1" dirty="0"/>
              <a:t>y-</a:t>
            </a:r>
            <a:r>
              <a:rPr lang="en-US" dirty="0"/>
              <a:t>intercept is 2.</a:t>
            </a:r>
          </a:p>
        </p:txBody>
      </p:sp>
      <p:sp>
        <p:nvSpPr>
          <p:cNvPr id="5" name="Rectangle 4">
            <a:extLst>
              <a:ext uri="{FF2B5EF4-FFF2-40B4-BE49-F238E27FC236}">
                <a16:creationId xmlns:a16="http://schemas.microsoft.com/office/drawing/2014/main" id="{D880609C-9B1C-60CA-1CB1-B2045A426643}"/>
              </a:ext>
            </a:extLst>
          </p:cNvPr>
          <p:cNvSpPr/>
          <p:nvPr/>
        </p:nvSpPr>
        <p:spPr>
          <a:xfrm>
            <a:off x="0" y="5475368"/>
            <a:ext cx="12191999" cy="6843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113" indent="-11113" algn="ctr" defTabSz="761970">
              <a:defRPr/>
            </a:pPr>
            <a:r>
              <a:rPr lang="en-US" sz="4400" b="1" dirty="0">
                <a:solidFill>
                  <a:prstClr val="white"/>
                </a:solidFill>
                <a:latin typeface="Century Gothic" panose="020B0502020202020204" pitchFamily="34" charset="0"/>
              </a:rPr>
              <a:t>1-2-3 SHOWDOWN</a:t>
            </a:r>
            <a:endParaRPr lang="en-US" sz="4800" b="1" dirty="0">
              <a:solidFill>
                <a:prstClr val="white"/>
              </a:solidFill>
              <a:latin typeface="Century Gothic" panose="020B0502020202020204" pitchFamily="34" charset="0"/>
            </a:endParaRPr>
          </a:p>
        </p:txBody>
      </p:sp>
      <p:sp>
        <p:nvSpPr>
          <p:cNvPr id="6" name="Rectangle 5">
            <a:extLst>
              <a:ext uri="{FF2B5EF4-FFF2-40B4-BE49-F238E27FC236}">
                <a16:creationId xmlns:a16="http://schemas.microsoft.com/office/drawing/2014/main" id="{B2354E66-D530-48B3-861C-4235AB357F45}"/>
              </a:ext>
            </a:extLst>
          </p:cNvPr>
          <p:cNvSpPr/>
          <p:nvPr/>
        </p:nvSpPr>
        <p:spPr>
          <a:xfrm>
            <a:off x="7682772" y="3515443"/>
            <a:ext cx="2955043" cy="1497103"/>
          </a:xfrm>
          <a:prstGeom prst="rect">
            <a:avLst/>
          </a:prstGeom>
          <a:solidFill>
            <a:srgbClr val="CAED9D"/>
          </a:solidFill>
          <a:ln>
            <a:solidFill>
              <a:srgbClr val="82C4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a:defRPr/>
            </a:pPr>
            <a:r>
              <a:rPr lang="en-US" sz="6600" b="1" dirty="0">
                <a:solidFill>
                  <a:prstClr val="black">
                    <a:lumMod val="85000"/>
                    <a:lumOff val="15000"/>
                  </a:prstClr>
                </a:solidFill>
                <a:latin typeface="Century Gothic" panose="020B0502020202020204" pitchFamily="34" charset="0"/>
              </a:rPr>
              <a:t>FIB!</a:t>
            </a:r>
          </a:p>
        </p:txBody>
      </p:sp>
      <p:sp>
        <p:nvSpPr>
          <p:cNvPr id="10" name="TextBox 9">
            <a:extLst>
              <a:ext uri="{FF2B5EF4-FFF2-40B4-BE49-F238E27FC236}">
                <a16:creationId xmlns:a16="http://schemas.microsoft.com/office/drawing/2014/main" id="{E1A7ADF4-49FD-0ACC-653E-4427B98A5846}"/>
              </a:ext>
            </a:extLst>
          </p:cNvPr>
          <p:cNvSpPr txBox="1"/>
          <p:nvPr/>
        </p:nvSpPr>
        <p:spPr>
          <a:xfrm>
            <a:off x="3384814" y="95061"/>
            <a:ext cx="653140" cy="830997"/>
          </a:xfrm>
          <a:prstGeom prst="rect">
            <a:avLst/>
          </a:prstGeom>
          <a:noFill/>
        </p:spPr>
        <p:txBody>
          <a:bodyPr wrap="square" rtlCol="0">
            <a:spAutoFit/>
          </a:bodyPr>
          <a:lstStyle/>
          <a:p>
            <a:pPr algn="ctr"/>
            <a:r>
              <a:rPr lang="en-US" sz="2400" u="sng" dirty="0">
                <a:latin typeface="Century Gothic" panose="020B0502020202020204" pitchFamily="34" charset="0"/>
              </a:rPr>
              <a:t>3</a:t>
            </a:r>
          </a:p>
          <a:p>
            <a:pPr algn="ctr"/>
            <a:r>
              <a:rPr lang="en-US" sz="2400" dirty="0">
                <a:latin typeface="Century Gothic" panose="020B0502020202020204" pitchFamily="34" charset="0"/>
              </a:rPr>
              <a:t>2</a:t>
            </a:r>
          </a:p>
        </p:txBody>
      </p:sp>
      <p:grpSp>
        <p:nvGrpSpPr>
          <p:cNvPr id="30" name="Group 29">
            <a:extLst>
              <a:ext uri="{FF2B5EF4-FFF2-40B4-BE49-F238E27FC236}">
                <a16:creationId xmlns:a16="http://schemas.microsoft.com/office/drawing/2014/main" id="{05537009-FD41-C89C-12A7-DCB1DD658C44}"/>
              </a:ext>
            </a:extLst>
          </p:cNvPr>
          <p:cNvGrpSpPr/>
          <p:nvPr/>
        </p:nvGrpSpPr>
        <p:grpSpPr>
          <a:xfrm>
            <a:off x="9278929" y="1458312"/>
            <a:ext cx="2629903" cy="1194173"/>
            <a:chOff x="9519557" y="1458312"/>
            <a:chExt cx="2629903" cy="1194173"/>
          </a:xfrm>
          <a:solidFill>
            <a:schemeClr val="bg1">
              <a:lumMod val="95000"/>
            </a:schemeClr>
          </a:solidFill>
        </p:grpSpPr>
        <p:sp>
          <p:nvSpPr>
            <p:cNvPr id="25" name="Oval 24">
              <a:extLst>
                <a:ext uri="{FF2B5EF4-FFF2-40B4-BE49-F238E27FC236}">
                  <a16:creationId xmlns:a16="http://schemas.microsoft.com/office/drawing/2014/main" id="{0861E599-8ECC-F282-6218-81FAB657D13B}"/>
                </a:ext>
              </a:extLst>
            </p:cNvPr>
            <p:cNvSpPr/>
            <p:nvPr/>
          </p:nvSpPr>
          <p:spPr>
            <a:xfrm>
              <a:off x="9519557" y="1617842"/>
              <a:ext cx="581660" cy="535468"/>
            </a:xfrm>
            <a:prstGeom prst="ellipse">
              <a:avLst/>
            </a:prstGeom>
            <a:grp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4" name="Callout: Line 13">
              <a:extLst>
                <a:ext uri="{FF2B5EF4-FFF2-40B4-BE49-F238E27FC236}">
                  <a16:creationId xmlns:a16="http://schemas.microsoft.com/office/drawing/2014/main" id="{4F8D7156-4B3B-D49A-1A09-3A3C1638016E}"/>
                </a:ext>
              </a:extLst>
            </p:cNvPr>
            <p:cNvSpPr/>
            <p:nvPr/>
          </p:nvSpPr>
          <p:spPr>
            <a:xfrm>
              <a:off x="10306512" y="1458312"/>
              <a:ext cx="1842948" cy="1194173"/>
            </a:xfrm>
            <a:prstGeom prst="borderCallout1">
              <a:avLst>
                <a:gd name="adj1" fmla="val 68259"/>
                <a:gd name="adj2" fmla="val 729"/>
                <a:gd name="adj3" fmla="val 104460"/>
                <a:gd name="adj4" fmla="val -20095"/>
              </a:avLst>
            </a:prstGeom>
            <a:grpFill/>
            <a:ln w="127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accent6"/>
                  </a:solidFill>
                  <a:latin typeface="Century Gothic" panose="020B0502020202020204" pitchFamily="34" charset="0"/>
                </a:rPr>
                <a:t>y</a:t>
              </a:r>
              <a:r>
                <a:rPr lang="en-US" dirty="0">
                  <a:solidFill>
                    <a:schemeClr val="accent6"/>
                  </a:solidFill>
                  <a:latin typeface="Century Gothic" panose="020B0502020202020204" pitchFamily="34" charset="0"/>
                </a:rPr>
                <a:t>-intercept</a:t>
              </a:r>
            </a:p>
            <a:p>
              <a:pPr algn="ctr"/>
              <a:r>
                <a:rPr lang="en-US" sz="1600" i="1" dirty="0">
                  <a:solidFill>
                    <a:schemeClr val="accent6"/>
                  </a:solidFill>
                  <a:latin typeface="Century Gothic" panose="020B0502020202020204" pitchFamily="34" charset="0"/>
                </a:rPr>
                <a:t>point where line touches </a:t>
              </a:r>
              <a:r>
                <a:rPr lang="en-US" sz="1600" i="1">
                  <a:solidFill>
                    <a:schemeClr val="accent6"/>
                  </a:solidFill>
                  <a:latin typeface="Century Gothic" panose="020B0502020202020204" pitchFamily="34" charset="0"/>
                </a:rPr>
                <a:t>the </a:t>
              </a:r>
              <a:br>
                <a:rPr lang="en-US" sz="1600" i="1">
                  <a:solidFill>
                    <a:schemeClr val="accent6"/>
                  </a:solidFill>
                  <a:latin typeface="Century Gothic" panose="020B0502020202020204" pitchFamily="34" charset="0"/>
                </a:rPr>
              </a:br>
              <a:r>
                <a:rPr lang="en-US" sz="1600" i="1">
                  <a:solidFill>
                    <a:schemeClr val="accent6"/>
                  </a:solidFill>
                  <a:latin typeface="Century Gothic" panose="020B0502020202020204" pitchFamily="34" charset="0"/>
                </a:rPr>
                <a:t>y-axis</a:t>
              </a:r>
              <a:endParaRPr lang="en-US" sz="1600" i="1" dirty="0">
                <a:solidFill>
                  <a:schemeClr val="accent6"/>
                </a:solidFill>
                <a:latin typeface="Century Gothic" panose="020B0502020202020204" pitchFamily="34" charset="0"/>
              </a:endParaRPr>
            </a:p>
          </p:txBody>
        </p:sp>
        <p:cxnSp>
          <p:nvCxnSpPr>
            <p:cNvPr id="23" name="Straight Connector 22">
              <a:extLst>
                <a:ext uri="{FF2B5EF4-FFF2-40B4-BE49-F238E27FC236}">
                  <a16:creationId xmlns:a16="http://schemas.microsoft.com/office/drawing/2014/main" id="{F10B33C3-68A6-79C3-13C3-BF7CD2252214}"/>
                </a:ext>
              </a:extLst>
            </p:cNvPr>
            <p:cNvCxnSpPr>
              <a:cxnSpLocks/>
            </p:cNvCxnSpPr>
            <p:nvPr/>
          </p:nvCxnSpPr>
          <p:spPr>
            <a:xfrm flipH="1" flipV="1">
              <a:off x="10101217" y="1942531"/>
              <a:ext cx="205295" cy="346778"/>
            </a:xfrm>
            <a:prstGeom prst="line">
              <a:avLst/>
            </a:prstGeom>
            <a:grpFill/>
            <a:ln>
              <a:solidFill>
                <a:schemeClr val="accent6"/>
              </a:solidFill>
            </a:ln>
          </p:spPr>
          <p:style>
            <a:lnRef idx="2">
              <a:schemeClr val="accent1"/>
            </a:lnRef>
            <a:fillRef idx="0">
              <a:schemeClr val="accent1"/>
            </a:fillRef>
            <a:effectRef idx="1">
              <a:schemeClr val="accent1"/>
            </a:effectRef>
            <a:fontRef idx="minor">
              <a:schemeClr val="tx1"/>
            </a:fontRef>
          </p:style>
        </p:cxnSp>
      </p:grpSp>
      <p:grpSp>
        <p:nvGrpSpPr>
          <p:cNvPr id="29" name="Group 28">
            <a:extLst>
              <a:ext uri="{FF2B5EF4-FFF2-40B4-BE49-F238E27FC236}">
                <a16:creationId xmlns:a16="http://schemas.microsoft.com/office/drawing/2014/main" id="{005D4470-0D30-A81F-505F-343126E4194B}"/>
              </a:ext>
            </a:extLst>
          </p:cNvPr>
          <p:cNvGrpSpPr/>
          <p:nvPr/>
        </p:nvGrpSpPr>
        <p:grpSpPr>
          <a:xfrm>
            <a:off x="6373076" y="1555834"/>
            <a:ext cx="2758401" cy="1662446"/>
            <a:chOff x="6613704" y="1555834"/>
            <a:chExt cx="2758401" cy="1662446"/>
          </a:xfrm>
          <a:solidFill>
            <a:schemeClr val="bg1">
              <a:lumMod val="95000"/>
            </a:schemeClr>
          </a:solidFill>
        </p:grpSpPr>
        <p:sp>
          <p:nvSpPr>
            <p:cNvPr id="26" name="Oval 25">
              <a:extLst>
                <a:ext uri="{FF2B5EF4-FFF2-40B4-BE49-F238E27FC236}">
                  <a16:creationId xmlns:a16="http://schemas.microsoft.com/office/drawing/2014/main" id="{9F7ACE0E-A51B-82CF-05B5-25C1ED768863}"/>
                </a:ext>
              </a:extLst>
            </p:cNvPr>
            <p:cNvSpPr/>
            <p:nvPr/>
          </p:nvSpPr>
          <p:spPr>
            <a:xfrm>
              <a:off x="9022725" y="1555834"/>
              <a:ext cx="349380" cy="813877"/>
            </a:xfrm>
            <a:prstGeom prst="ellipse">
              <a:avLst/>
            </a:prstGeom>
            <a:grp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5" name="TextBox 14">
              <a:extLst>
                <a:ext uri="{FF2B5EF4-FFF2-40B4-BE49-F238E27FC236}">
                  <a16:creationId xmlns:a16="http://schemas.microsoft.com/office/drawing/2014/main" id="{CF99EAD7-40DB-57BD-6465-D2A1161D8B88}"/>
                </a:ext>
              </a:extLst>
            </p:cNvPr>
            <p:cNvSpPr txBox="1"/>
            <p:nvPr/>
          </p:nvSpPr>
          <p:spPr>
            <a:xfrm>
              <a:off x="6613704" y="1617842"/>
              <a:ext cx="1609725" cy="1600438"/>
            </a:xfrm>
            <a:prstGeom prst="rect">
              <a:avLst/>
            </a:prstGeom>
            <a:grpFill/>
            <a:ln>
              <a:solidFill>
                <a:schemeClr val="accent4"/>
              </a:solidFill>
            </a:ln>
          </p:spPr>
          <p:txBody>
            <a:bodyPr wrap="square" rtlCol="0">
              <a:spAutoFit/>
            </a:bodyPr>
            <a:lstStyle/>
            <a:p>
              <a:pPr algn="ctr"/>
              <a:r>
                <a:rPr lang="en-US" dirty="0">
                  <a:solidFill>
                    <a:schemeClr val="accent4"/>
                  </a:solidFill>
                  <a:latin typeface="Century Gothic" panose="020B0502020202020204" pitchFamily="34" charset="0"/>
                </a:rPr>
                <a:t>slope</a:t>
              </a:r>
            </a:p>
            <a:p>
              <a:pPr algn="ctr"/>
              <a:r>
                <a:rPr lang="en-US" sz="1600" i="1" dirty="0">
                  <a:solidFill>
                    <a:schemeClr val="accent4"/>
                  </a:solidFill>
                  <a:latin typeface="Century Gothic" panose="020B0502020202020204" pitchFamily="34" charset="0"/>
                </a:rPr>
                <a:t>ratio of difference in y’s to difference in x’s</a:t>
              </a:r>
            </a:p>
          </p:txBody>
        </p:sp>
        <p:cxnSp>
          <p:nvCxnSpPr>
            <p:cNvPr id="16" name="Straight Connector 15">
              <a:extLst>
                <a:ext uri="{FF2B5EF4-FFF2-40B4-BE49-F238E27FC236}">
                  <a16:creationId xmlns:a16="http://schemas.microsoft.com/office/drawing/2014/main" id="{8E0182F2-0548-2D70-560E-13EC0C5415A0}"/>
                </a:ext>
              </a:extLst>
            </p:cNvPr>
            <p:cNvCxnSpPr>
              <a:cxnSpLocks/>
            </p:cNvCxnSpPr>
            <p:nvPr/>
          </p:nvCxnSpPr>
          <p:spPr>
            <a:xfrm flipV="1">
              <a:off x="8223429" y="1919019"/>
              <a:ext cx="786955" cy="413010"/>
            </a:xfrm>
            <a:prstGeom prst="line">
              <a:avLst/>
            </a:prstGeom>
            <a:grpFill/>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AE07FE35-CB39-0330-158F-60616D05E5D9}"/>
                </a:ext>
              </a:extLst>
            </p:cNvPr>
            <p:cNvCxnSpPr>
              <a:cxnSpLocks/>
            </p:cNvCxnSpPr>
            <p:nvPr/>
          </p:nvCxnSpPr>
          <p:spPr>
            <a:xfrm>
              <a:off x="8223429" y="2358174"/>
              <a:ext cx="963878" cy="294311"/>
            </a:xfrm>
            <a:prstGeom prst="line">
              <a:avLst/>
            </a:prstGeom>
            <a:grpFill/>
            <a:ln>
              <a:solidFill>
                <a:schemeClr val="accent4"/>
              </a:solidFill>
            </a:ln>
          </p:spPr>
          <p:style>
            <a:lnRef idx="2">
              <a:schemeClr val="accent1"/>
            </a:lnRef>
            <a:fillRef idx="0">
              <a:schemeClr val="accent1"/>
            </a:fillRef>
            <a:effectRef idx="1">
              <a:schemeClr val="accent1"/>
            </a:effectRef>
            <a:fontRef idx="minor">
              <a:schemeClr val="tx1"/>
            </a:fontRef>
          </p:style>
        </p:cxnSp>
      </p:grpSp>
      <p:pic>
        <p:nvPicPr>
          <p:cNvPr id="7" name="Picture 6">
            <a:extLst>
              <a:ext uri="{FF2B5EF4-FFF2-40B4-BE49-F238E27FC236}">
                <a16:creationId xmlns:a16="http://schemas.microsoft.com/office/drawing/2014/main" id="{38AD9946-8DC2-F9BD-0A00-3CA5FC177692}"/>
              </a:ext>
            </a:extLst>
          </p:cNvPr>
          <p:cNvPicPr>
            <a:picLocks noChangeAspect="1"/>
          </p:cNvPicPr>
          <p:nvPr/>
        </p:nvPicPr>
        <p:blipFill>
          <a:blip r:embed="rId3"/>
          <a:stretch>
            <a:fillRect/>
          </a:stretch>
        </p:blipFill>
        <p:spPr>
          <a:xfrm>
            <a:off x="327822" y="902481"/>
            <a:ext cx="5053660" cy="4341476"/>
          </a:xfrm>
          <a:prstGeom prst="rect">
            <a:avLst/>
          </a:prstGeom>
        </p:spPr>
      </p:pic>
      <p:grpSp>
        <p:nvGrpSpPr>
          <p:cNvPr id="28" name="Group 27">
            <a:extLst>
              <a:ext uri="{FF2B5EF4-FFF2-40B4-BE49-F238E27FC236}">
                <a16:creationId xmlns:a16="http://schemas.microsoft.com/office/drawing/2014/main" id="{D7842A90-ED25-DC00-1176-3618F686D5B1}"/>
              </a:ext>
            </a:extLst>
          </p:cNvPr>
          <p:cNvGrpSpPr/>
          <p:nvPr/>
        </p:nvGrpSpPr>
        <p:grpSpPr>
          <a:xfrm>
            <a:off x="5702976" y="546014"/>
            <a:ext cx="6694715" cy="3632309"/>
            <a:chOff x="5943604" y="546014"/>
            <a:chExt cx="6694715" cy="3632309"/>
          </a:xfrm>
        </p:grpSpPr>
        <p:sp>
          <p:nvSpPr>
            <p:cNvPr id="12" name="TextBox 11">
              <a:extLst>
                <a:ext uri="{FF2B5EF4-FFF2-40B4-BE49-F238E27FC236}">
                  <a16:creationId xmlns:a16="http://schemas.microsoft.com/office/drawing/2014/main" id="{4623565C-285D-6122-6B76-B0EEAA3D5A15}"/>
                </a:ext>
              </a:extLst>
            </p:cNvPr>
            <p:cNvSpPr txBox="1"/>
            <p:nvPr/>
          </p:nvSpPr>
          <p:spPr>
            <a:xfrm>
              <a:off x="8866417" y="1539957"/>
              <a:ext cx="653140" cy="830997"/>
            </a:xfrm>
            <a:prstGeom prst="rect">
              <a:avLst/>
            </a:prstGeom>
            <a:noFill/>
          </p:spPr>
          <p:txBody>
            <a:bodyPr wrap="square" rtlCol="0">
              <a:spAutoFit/>
            </a:bodyPr>
            <a:lstStyle/>
            <a:p>
              <a:pPr algn="ctr"/>
              <a:r>
                <a:rPr lang="en-US" sz="2400" u="sng" dirty="0">
                  <a:latin typeface="Century Gothic" panose="020B0502020202020204" pitchFamily="34" charset="0"/>
                </a:rPr>
                <a:t>3</a:t>
              </a:r>
            </a:p>
            <a:p>
              <a:pPr algn="ctr"/>
              <a:r>
                <a:rPr lang="en-US" sz="2400" dirty="0">
                  <a:latin typeface="Century Gothic" panose="020B0502020202020204" pitchFamily="34" charset="0"/>
                </a:rPr>
                <a:t>2</a:t>
              </a:r>
            </a:p>
          </p:txBody>
        </p:sp>
        <p:sp>
          <p:nvSpPr>
            <p:cNvPr id="13" name="Content Placeholder 1">
              <a:extLst>
                <a:ext uri="{FF2B5EF4-FFF2-40B4-BE49-F238E27FC236}">
                  <a16:creationId xmlns:a16="http://schemas.microsoft.com/office/drawing/2014/main" id="{A09F698A-BC14-DB17-3087-7ADE874A9267}"/>
                </a:ext>
              </a:extLst>
            </p:cNvPr>
            <p:cNvSpPr txBox="1">
              <a:spLocks/>
            </p:cNvSpPr>
            <p:nvPr/>
          </p:nvSpPr>
          <p:spPr>
            <a:xfrm>
              <a:off x="6686006" y="2571027"/>
              <a:ext cx="5212080" cy="1607296"/>
            </a:xfrm>
            <a:prstGeom prst="rect">
              <a:avLst/>
            </a:prstGeom>
          </p:spPr>
          <p:txBody>
            <a:bodyPr vert="horz" lIns="91440" tIns="45720" rIns="91440" bIns="45720" rtlCol="0">
              <a:normAutofit/>
            </a:bodyPr>
            <a:lstStyle>
              <a:lvl1pPr marL="0" indent="0" algn="ctr" defTabSz="914400" rtl="0" eaLnBrk="1" latinLnBrk="0" hangingPunct="1">
                <a:lnSpc>
                  <a:spcPct val="110000"/>
                </a:lnSpc>
                <a:spcBef>
                  <a:spcPts val="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i="1" dirty="0"/>
                <a:t>y</a:t>
              </a:r>
              <a:r>
                <a:rPr lang="en-US" dirty="0"/>
                <a:t> = </a:t>
              </a:r>
              <a:r>
                <a:rPr lang="en-US" dirty="0">
                  <a:solidFill>
                    <a:schemeClr val="accent4"/>
                  </a:solidFill>
                </a:rPr>
                <a:t>m</a:t>
              </a:r>
              <a:r>
                <a:rPr lang="en-US" i="1" dirty="0"/>
                <a:t>x </a:t>
              </a:r>
              <a:r>
                <a:rPr lang="en-US" dirty="0"/>
                <a:t>+ </a:t>
              </a:r>
              <a:r>
                <a:rPr lang="en-US" dirty="0">
                  <a:solidFill>
                    <a:schemeClr val="accent6"/>
                  </a:solidFill>
                </a:rPr>
                <a:t>b</a:t>
              </a:r>
            </a:p>
            <a:p>
              <a:endParaRPr lang="en-US" i="1" dirty="0"/>
            </a:p>
            <a:p>
              <a:endParaRPr lang="en-US" i="1" dirty="0"/>
            </a:p>
          </p:txBody>
        </p:sp>
        <p:sp>
          <p:nvSpPr>
            <p:cNvPr id="11" name="Content Placeholder 1">
              <a:extLst>
                <a:ext uri="{FF2B5EF4-FFF2-40B4-BE49-F238E27FC236}">
                  <a16:creationId xmlns:a16="http://schemas.microsoft.com/office/drawing/2014/main" id="{8A5FB8B2-C556-ED34-10F8-DE9963FB283D}"/>
                </a:ext>
              </a:extLst>
            </p:cNvPr>
            <p:cNvSpPr txBox="1">
              <a:spLocks/>
            </p:cNvSpPr>
            <p:nvPr/>
          </p:nvSpPr>
          <p:spPr>
            <a:xfrm>
              <a:off x="5943604" y="546014"/>
              <a:ext cx="6694715" cy="1607296"/>
            </a:xfrm>
            <a:prstGeom prst="rect">
              <a:avLst/>
            </a:prstGeom>
          </p:spPr>
          <p:txBody>
            <a:bodyPr vert="horz" lIns="91440" tIns="45720" rIns="91440" bIns="45720" rtlCol="0">
              <a:normAutofit lnSpcReduction="10000"/>
            </a:bodyPr>
            <a:lstStyle>
              <a:lvl1pPr marL="0" indent="0" algn="ctr" defTabSz="914400" rtl="0" eaLnBrk="1" latinLnBrk="0" hangingPunct="1">
                <a:lnSpc>
                  <a:spcPct val="110000"/>
                </a:lnSpc>
                <a:spcBef>
                  <a:spcPts val="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dirty="0"/>
                <a:t>3</a:t>
              </a:r>
              <a:r>
                <a:rPr lang="en-US" i="1" dirty="0"/>
                <a:t>x</a:t>
              </a:r>
              <a:r>
                <a:rPr lang="en-US" dirty="0"/>
                <a:t> – 2</a:t>
              </a:r>
              <a:r>
                <a:rPr lang="en-US" i="1" dirty="0"/>
                <a:t>y</a:t>
              </a:r>
              <a:r>
                <a:rPr lang="en-US" dirty="0"/>
                <a:t> = 4</a:t>
              </a:r>
            </a:p>
            <a:p>
              <a:pPr>
                <a:lnSpc>
                  <a:spcPct val="150000"/>
                </a:lnSpc>
              </a:pPr>
              <a:r>
                <a:rPr lang="en-US" dirty="0"/>
                <a:t>–2</a:t>
              </a:r>
              <a:r>
                <a:rPr lang="en-US" i="1" dirty="0"/>
                <a:t>y </a:t>
              </a:r>
              <a:r>
                <a:rPr lang="en-US" dirty="0"/>
                <a:t>= –3</a:t>
              </a:r>
              <a:r>
                <a:rPr lang="en-US" i="1" dirty="0"/>
                <a:t>x </a:t>
              </a:r>
              <a:r>
                <a:rPr lang="en-US" dirty="0"/>
                <a:t>+ 4</a:t>
              </a:r>
            </a:p>
            <a:p>
              <a:pPr>
                <a:lnSpc>
                  <a:spcPct val="150000"/>
                </a:lnSpc>
              </a:pPr>
              <a:r>
                <a:rPr lang="en-US" i="1" dirty="0"/>
                <a:t>y =    x</a:t>
              </a:r>
              <a:r>
                <a:rPr lang="en-US" dirty="0"/>
                <a:t> – 2</a:t>
              </a:r>
              <a:endParaRPr lang="en-US" i="1" dirty="0"/>
            </a:p>
          </p:txBody>
        </p:sp>
      </p:grpSp>
    </p:spTree>
    <p:extLst>
      <p:ext uri="{BB962C8B-B14F-4D97-AF65-F5344CB8AC3E}">
        <p14:creationId xmlns:p14="http://schemas.microsoft.com/office/powerpoint/2010/main" val="3126126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90"/>
                                          </p:val>
                                        </p:tav>
                                        <p:tav tm="100000">
                                          <p:val>
                                            <p:fltVal val="0"/>
                                          </p:val>
                                        </p:tav>
                                      </p:tavLst>
                                    </p:anim>
                                    <p:animEffect transition="in" filter="fade">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9"/>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2A80BE-AFD7-8AB6-5DED-4FAE5CE64F97}"/>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5F28022-6717-07F3-8D25-C1A8F42E0D66}"/>
              </a:ext>
            </a:extLst>
          </p:cNvPr>
          <p:cNvSpPr>
            <a:spLocks noGrp="1"/>
          </p:cNvSpPr>
          <p:nvPr>
            <p:ph sz="half" idx="1"/>
          </p:nvPr>
        </p:nvSpPr>
        <p:spPr>
          <a:xfrm>
            <a:off x="600417" y="175430"/>
            <a:ext cx="4972610" cy="1607296"/>
          </a:xfrm>
        </p:spPr>
        <p:txBody>
          <a:bodyPr/>
          <a:lstStyle/>
          <a:p>
            <a:r>
              <a:rPr lang="en-US" dirty="0"/>
              <a:t>The points </a:t>
            </a:r>
            <a:r>
              <a:rPr lang="en-US" dirty="0">
                <a:solidFill>
                  <a:schemeClr val="accent5"/>
                </a:solidFill>
              </a:rPr>
              <a:t>(</a:t>
            </a:r>
            <a:r>
              <a:rPr lang="en-US" dirty="0">
                <a:solidFill>
                  <a:schemeClr val="accent5"/>
                </a:solidFill>
                <a:ea typeface="Verdana" panose="020B0604030504040204" pitchFamily="34" charset="0"/>
              </a:rPr>
              <a:t>–2, –5) </a:t>
            </a:r>
            <a:r>
              <a:rPr lang="en-US" dirty="0">
                <a:ea typeface="Verdana" panose="020B0604030504040204" pitchFamily="34" charset="0"/>
              </a:rPr>
              <a:t>and </a:t>
            </a:r>
            <a:r>
              <a:rPr lang="en-US" dirty="0">
                <a:solidFill>
                  <a:schemeClr val="accent2"/>
                </a:solidFill>
                <a:ea typeface="Verdana" panose="020B0604030504040204" pitchFamily="34" charset="0"/>
              </a:rPr>
              <a:t>(4,4) </a:t>
            </a:r>
            <a:r>
              <a:rPr lang="en-US" dirty="0">
                <a:ea typeface="Verdana" panose="020B0604030504040204" pitchFamily="34" charset="0"/>
              </a:rPr>
              <a:t>may be used to graph the line.</a:t>
            </a:r>
            <a:endParaRPr lang="en-US" dirty="0"/>
          </a:p>
        </p:txBody>
      </p:sp>
      <p:sp>
        <p:nvSpPr>
          <p:cNvPr id="5" name="Rectangle 4">
            <a:extLst>
              <a:ext uri="{FF2B5EF4-FFF2-40B4-BE49-F238E27FC236}">
                <a16:creationId xmlns:a16="http://schemas.microsoft.com/office/drawing/2014/main" id="{E4141E5E-7469-DA5E-BFDE-F92FCC11598E}"/>
              </a:ext>
            </a:extLst>
          </p:cNvPr>
          <p:cNvSpPr/>
          <p:nvPr/>
        </p:nvSpPr>
        <p:spPr>
          <a:xfrm>
            <a:off x="0" y="5475368"/>
            <a:ext cx="12191999" cy="6843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113" indent="-11113" algn="ctr" defTabSz="761970">
              <a:defRPr/>
            </a:pPr>
            <a:r>
              <a:rPr lang="en-US" sz="4400" b="1" dirty="0">
                <a:solidFill>
                  <a:prstClr val="white"/>
                </a:solidFill>
                <a:latin typeface="Century Gothic" panose="020B0502020202020204" pitchFamily="34" charset="0"/>
              </a:rPr>
              <a:t>1-2-3 SHOWDOWN</a:t>
            </a:r>
            <a:endParaRPr lang="en-US" sz="4800" b="1" dirty="0">
              <a:solidFill>
                <a:prstClr val="white"/>
              </a:solidFill>
              <a:latin typeface="Century Gothic" panose="020B0502020202020204" pitchFamily="34" charset="0"/>
            </a:endParaRPr>
          </a:p>
        </p:txBody>
      </p:sp>
      <p:sp>
        <p:nvSpPr>
          <p:cNvPr id="7" name="Rectangle 6">
            <a:extLst>
              <a:ext uri="{FF2B5EF4-FFF2-40B4-BE49-F238E27FC236}">
                <a16:creationId xmlns:a16="http://schemas.microsoft.com/office/drawing/2014/main" id="{C234868C-0B0A-9030-8640-49122ED7BD81}"/>
              </a:ext>
            </a:extLst>
          </p:cNvPr>
          <p:cNvSpPr/>
          <p:nvPr/>
        </p:nvSpPr>
        <p:spPr>
          <a:xfrm>
            <a:off x="7666443" y="726543"/>
            <a:ext cx="2955043" cy="1497103"/>
          </a:xfrm>
          <a:prstGeom prst="rect">
            <a:avLst/>
          </a:prstGeom>
          <a:solidFill>
            <a:srgbClr val="CAED9D"/>
          </a:solidFill>
          <a:ln>
            <a:solidFill>
              <a:srgbClr val="82C4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a:defRPr/>
            </a:pPr>
            <a:r>
              <a:rPr lang="en-US" sz="6600" b="1" dirty="0">
                <a:solidFill>
                  <a:prstClr val="black">
                    <a:lumMod val="85000"/>
                    <a:lumOff val="15000"/>
                  </a:prstClr>
                </a:solidFill>
                <a:latin typeface="Century Gothic" panose="020B0502020202020204" pitchFamily="34" charset="0"/>
              </a:rPr>
              <a:t>FACT!</a:t>
            </a:r>
          </a:p>
        </p:txBody>
      </p:sp>
      <p:sp>
        <p:nvSpPr>
          <p:cNvPr id="10" name="Content Placeholder 1">
            <a:extLst>
              <a:ext uri="{FF2B5EF4-FFF2-40B4-BE49-F238E27FC236}">
                <a16:creationId xmlns:a16="http://schemas.microsoft.com/office/drawing/2014/main" id="{BE7109C3-A002-0FB4-3A40-7AF2C33401D0}"/>
              </a:ext>
            </a:extLst>
          </p:cNvPr>
          <p:cNvSpPr txBox="1">
            <a:spLocks/>
          </p:cNvSpPr>
          <p:nvPr/>
        </p:nvSpPr>
        <p:spPr>
          <a:xfrm>
            <a:off x="6537924" y="2713157"/>
            <a:ext cx="2496894" cy="1607296"/>
          </a:xfrm>
          <a:prstGeom prst="rect">
            <a:avLst/>
          </a:prstGeom>
        </p:spPr>
        <p:txBody>
          <a:bodyPr vert="horz" lIns="91440" tIns="45720" rIns="91440" bIns="45720" rtlCol="0">
            <a:normAutofit/>
          </a:bodyPr>
          <a:lstStyle>
            <a:lvl1pPr marL="0" indent="0" algn="ctr" defTabSz="914400" rtl="0" eaLnBrk="1" latinLnBrk="0" hangingPunct="1">
              <a:lnSpc>
                <a:spcPct val="110000"/>
              </a:lnSpc>
              <a:spcBef>
                <a:spcPts val="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3(</a:t>
            </a:r>
            <a:r>
              <a:rPr lang="en-US" dirty="0">
                <a:solidFill>
                  <a:schemeClr val="accent5"/>
                </a:solidFill>
                <a:ea typeface="Verdana" panose="020B0604030504040204" pitchFamily="34" charset="0"/>
              </a:rPr>
              <a:t>–2</a:t>
            </a:r>
            <a:r>
              <a:rPr lang="en-US" dirty="0">
                <a:ea typeface="Verdana" panose="020B0604030504040204" pitchFamily="34" charset="0"/>
              </a:rPr>
              <a:t>) – 2(</a:t>
            </a:r>
            <a:r>
              <a:rPr lang="en-US" dirty="0">
                <a:solidFill>
                  <a:schemeClr val="accent5"/>
                </a:solidFill>
                <a:ea typeface="Verdana" panose="020B0604030504040204" pitchFamily="34" charset="0"/>
              </a:rPr>
              <a:t>–5</a:t>
            </a:r>
            <a:r>
              <a:rPr lang="en-US" dirty="0">
                <a:ea typeface="Verdana" panose="020B0604030504040204" pitchFamily="34" charset="0"/>
              </a:rPr>
              <a:t>) = 4 </a:t>
            </a:r>
          </a:p>
          <a:p>
            <a:r>
              <a:rPr lang="en-US" dirty="0">
                <a:ea typeface="Verdana" panose="020B0604030504040204" pitchFamily="34" charset="0"/>
              </a:rPr>
              <a:t>–6 + 10 = 4</a:t>
            </a:r>
          </a:p>
          <a:p>
            <a:r>
              <a:rPr lang="en-US" dirty="0">
                <a:ea typeface="Verdana" panose="020B0604030504040204" pitchFamily="34" charset="0"/>
              </a:rPr>
              <a:t>4 = 4</a:t>
            </a:r>
            <a:endParaRPr lang="en-US" dirty="0"/>
          </a:p>
        </p:txBody>
      </p:sp>
      <p:sp>
        <p:nvSpPr>
          <p:cNvPr id="12" name="Content Placeholder 1">
            <a:extLst>
              <a:ext uri="{FF2B5EF4-FFF2-40B4-BE49-F238E27FC236}">
                <a16:creationId xmlns:a16="http://schemas.microsoft.com/office/drawing/2014/main" id="{0EB22E63-6176-72E7-C561-4E1F55395BB6}"/>
              </a:ext>
            </a:extLst>
          </p:cNvPr>
          <p:cNvSpPr txBox="1">
            <a:spLocks/>
          </p:cNvSpPr>
          <p:nvPr/>
        </p:nvSpPr>
        <p:spPr>
          <a:xfrm>
            <a:off x="9279313" y="2713157"/>
            <a:ext cx="2496894" cy="1607296"/>
          </a:xfrm>
          <a:prstGeom prst="rect">
            <a:avLst/>
          </a:prstGeom>
        </p:spPr>
        <p:txBody>
          <a:bodyPr vert="horz" lIns="91440" tIns="45720" rIns="91440" bIns="45720" rtlCol="0">
            <a:normAutofit/>
          </a:bodyPr>
          <a:lstStyle>
            <a:lvl1pPr marL="0" indent="0" algn="ctr" defTabSz="914400" rtl="0" eaLnBrk="1" latinLnBrk="0" hangingPunct="1">
              <a:lnSpc>
                <a:spcPct val="110000"/>
              </a:lnSpc>
              <a:spcBef>
                <a:spcPts val="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3(</a:t>
            </a:r>
            <a:r>
              <a:rPr lang="en-US" dirty="0">
                <a:solidFill>
                  <a:schemeClr val="accent2"/>
                </a:solidFill>
                <a:ea typeface="Verdana" panose="020B0604030504040204" pitchFamily="34" charset="0"/>
              </a:rPr>
              <a:t>4</a:t>
            </a:r>
            <a:r>
              <a:rPr lang="en-US" dirty="0">
                <a:ea typeface="Verdana" panose="020B0604030504040204" pitchFamily="34" charset="0"/>
              </a:rPr>
              <a:t>) – 2(</a:t>
            </a:r>
            <a:r>
              <a:rPr lang="en-US" dirty="0">
                <a:solidFill>
                  <a:schemeClr val="accent2"/>
                </a:solidFill>
                <a:ea typeface="Verdana" panose="020B0604030504040204" pitchFamily="34" charset="0"/>
              </a:rPr>
              <a:t>4</a:t>
            </a:r>
            <a:r>
              <a:rPr lang="en-US" dirty="0">
                <a:ea typeface="Verdana" panose="020B0604030504040204" pitchFamily="34" charset="0"/>
              </a:rPr>
              <a:t>) = 4 </a:t>
            </a:r>
          </a:p>
          <a:p>
            <a:r>
              <a:rPr lang="en-US" dirty="0">
                <a:ea typeface="Verdana" panose="020B0604030504040204" pitchFamily="34" charset="0"/>
              </a:rPr>
              <a:t>12 – 8 = 4</a:t>
            </a:r>
          </a:p>
          <a:p>
            <a:r>
              <a:rPr lang="en-US" dirty="0">
                <a:ea typeface="Verdana" panose="020B0604030504040204" pitchFamily="34" charset="0"/>
              </a:rPr>
              <a:t>4 = 4</a:t>
            </a:r>
            <a:endParaRPr lang="en-US" dirty="0"/>
          </a:p>
        </p:txBody>
      </p:sp>
      <p:pic>
        <p:nvPicPr>
          <p:cNvPr id="15" name="Graphic 14" descr="Checkmark with solid fill">
            <a:extLst>
              <a:ext uri="{FF2B5EF4-FFF2-40B4-BE49-F238E27FC236}">
                <a16:creationId xmlns:a16="http://schemas.microsoft.com/office/drawing/2014/main" id="{B7F4FEF6-F7F7-F1DC-F835-81501744F66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00844" y="3588240"/>
            <a:ext cx="914400" cy="914400"/>
          </a:xfrm>
          <a:prstGeom prst="rect">
            <a:avLst/>
          </a:prstGeom>
        </p:spPr>
      </p:pic>
      <p:pic>
        <p:nvPicPr>
          <p:cNvPr id="16" name="Graphic 15" descr="Checkmark with solid fill">
            <a:extLst>
              <a:ext uri="{FF2B5EF4-FFF2-40B4-BE49-F238E27FC236}">
                <a16:creationId xmlns:a16="http://schemas.microsoft.com/office/drawing/2014/main" id="{4DF67BC8-668A-F51A-F3AE-AE5274703AF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65983" y="3526311"/>
            <a:ext cx="914400" cy="914400"/>
          </a:xfrm>
          <a:prstGeom prst="rect">
            <a:avLst/>
          </a:prstGeom>
        </p:spPr>
      </p:pic>
      <p:pic>
        <p:nvPicPr>
          <p:cNvPr id="4" name="Picture 3">
            <a:extLst>
              <a:ext uri="{FF2B5EF4-FFF2-40B4-BE49-F238E27FC236}">
                <a16:creationId xmlns:a16="http://schemas.microsoft.com/office/drawing/2014/main" id="{E443371F-3B79-FF86-7BE2-3DB43A9D90A6}"/>
              </a:ext>
            </a:extLst>
          </p:cNvPr>
          <p:cNvPicPr>
            <a:picLocks noChangeAspect="1"/>
          </p:cNvPicPr>
          <p:nvPr/>
        </p:nvPicPr>
        <p:blipFill>
          <a:blip r:embed="rId5"/>
          <a:stretch>
            <a:fillRect/>
          </a:stretch>
        </p:blipFill>
        <p:spPr>
          <a:xfrm>
            <a:off x="600417" y="1056485"/>
            <a:ext cx="5053660" cy="4341476"/>
          </a:xfrm>
          <a:prstGeom prst="rect">
            <a:avLst/>
          </a:prstGeom>
        </p:spPr>
      </p:pic>
    </p:spTree>
    <p:extLst>
      <p:ext uri="{BB962C8B-B14F-4D97-AF65-F5344CB8AC3E}">
        <p14:creationId xmlns:p14="http://schemas.microsoft.com/office/powerpoint/2010/main" val="217870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 calcmode="lin" valueType="num">
                                      <p:cBhvr>
                                        <p:cTn id="14" dur="1000" fill="hold"/>
                                        <p:tgtEl>
                                          <p:spTgt spid="7"/>
                                        </p:tgtEl>
                                        <p:attrNameLst>
                                          <p:attrName>style.rotation</p:attrName>
                                        </p:attrNameLst>
                                      </p:cBhvr>
                                      <p:tavLst>
                                        <p:tav tm="0">
                                          <p:val>
                                            <p:fltVal val="90"/>
                                          </p:val>
                                        </p:tav>
                                        <p:tav tm="100000">
                                          <p:val>
                                            <p:fltVal val="0"/>
                                          </p:val>
                                        </p:tav>
                                      </p:tavLst>
                                    </p:anim>
                                    <p:animEffect transition="in" filter="fade">
                                      <p:cBhvr>
                                        <p:cTn id="15" dur="1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left)">
                                      <p:cBhvr>
                                        <p:cTn id="26" dur="500"/>
                                        <p:tgtEl>
                                          <p:spTgt spid="15"/>
                                        </p:tgtEl>
                                      </p:cBhvr>
                                    </p:animEffect>
                                  </p:childTnLst>
                                </p:cTn>
                              </p:par>
                              <p:par>
                                <p:cTn id="27" presetID="22" presetClass="entr" presetSubtype="8"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left)">
                                      <p:cBhvr>
                                        <p:cTn id="2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0" grpId="0"/>
      <p:bldP spid="12" grpId="0"/>
    </p:bldLst>
  </p:timing>
</p:sld>
</file>

<file path=ppt/theme/theme1.xml><?xml version="1.0" encoding="utf-8"?>
<a:theme xmlns:a="http://schemas.openxmlformats.org/drawingml/2006/main" name="blank options">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 make a pla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 show what you know">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3 work it out">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4 think it up">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5 write about it">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title pag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18</TotalTime>
  <Words>2394</Words>
  <Application>Microsoft Office PowerPoint</Application>
  <PresentationFormat>Widescreen</PresentationFormat>
  <Paragraphs>307</Paragraphs>
  <Slides>17</Slides>
  <Notes>17</Notes>
  <HiddenSlides>2</HiddenSlides>
  <MMClips>0</MMClips>
  <ScaleCrop>false</ScaleCrop>
  <HeadingPairs>
    <vt:vector size="6" baseType="variant">
      <vt:variant>
        <vt:lpstr>Fonts Used</vt:lpstr>
      </vt:variant>
      <vt:variant>
        <vt:i4>5</vt:i4>
      </vt:variant>
      <vt:variant>
        <vt:lpstr>Theme</vt:lpstr>
      </vt:variant>
      <vt:variant>
        <vt:i4>7</vt:i4>
      </vt:variant>
      <vt:variant>
        <vt:lpstr>Slide Titles</vt:lpstr>
      </vt:variant>
      <vt:variant>
        <vt:i4>17</vt:i4>
      </vt:variant>
    </vt:vector>
  </HeadingPairs>
  <TitlesOfParts>
    <vt:vector size="29" baseType="lpstr">
      <vt:lpstr>Arial</vt:lpstr>
      <vt:lpstr>Calibri</vt:lpstr>
      <vt:lpstr>Century Gothic</vt:lpstr>
      <vt:lpstr>Tahoma</vt:lpstr>
      <vt:lpstr>Verdana</vt:lpstr>
      <vt:lpstr>blank options</vt:lpstr>
      <vt:lpstr>1 make a plan</vt:lpstr>
      <vt:lpstr>2 show what you know</vt:lpstr>
      <vt:lpstr>3 work it out</vt:lpstr>
      <vt:lpstr>4 think it up</vt:lpstr>
      <vt:lpstr>5 write about it</vt:lpstr>
      <vt:lpstr>title page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Sandy Lucero</dc:creator>
  <cp:lastModifiedBy>Sandy Lucero</cp:lastModifiedBy>
  <cp:revision>21</cp:revision>
  <dcterms:created xsi:type="dcterms:W3CDTF">2025-07-09T19:11:59Z</dcterms:created>
  <dcterms:modified xsi:type="dcterms:W3CDTF">2025-09-23T00:16:50Z</dcterms:modified>
</cp:coreProperties>
</file>