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74" r:id="rId3"/>
    <p:sldMasterId id="2147483676" r:id="rId4"/>
    <p:sldMasterId id="2147483678" r:id="rId5"/>
    <p:sldMasterId id="2147483680" r:id="rId6"/>
    <p:sldMasterId id="2147483648" r:id="rId7"/>
  </p:sldMasterIdLst>
  <p:notesMasterIdLst>
    <p:notesMasterId r:id="rId26"/>
  </p:notesMasterIdLst>
  <p:sldIdLst>
    <p:sldId id="256" r:id="rId8"/>
    <p:sldId id="265" r:id="rId9"/>
    <p:sldId id="258" r:id="rId10"/>
    <p:sldId id="279" r:id="rId11"/>
    <p:sldId id="259" r:id="rId12"/>
    <p:sldId id="280" r:id="rId13"/>
    <p:sldId id="281" r:id="rId14"/>
    <p:sldId id="260" r:id="rId15"/>
    <p:sldId id="267" r:id="rId16"/>
    <p:sldId id="272" r:id="rId17"/>
    <p:sldId id="273" r:id="rId18"/>
    <p:sldId id="276" r:id="rId19"/>
    <p:sldId id="277" r:id="rId20"/>
    <p:sldId id="261" r:id="rId21"/>
    <p:sldId id="268" r:id="rId22"/>
    <p:sldId id="283" r:id="rId23"/>
    <p:sldId id="262"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C440"/>
    <a:srgbClr val="025E9F"/>
    <a:srgbClr val="FF660E"/>
    <a:srgbClr val="AEDEFC"/>
    <a:srgbClr val="047AD2"/>
    <a:srgbClr val="089AF1"/>
    <a:srgbClr val="E8F4DB"/>
    <a:srgbClr val="005EA0"/>
    <a:srgbClr val="035EA0"/>
    <a:srgbClr val="E1ED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C13E8-96DF-4A2C-8194-9C756AF9D39A}" v="11" dt="2025-09-12T17:17:28.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9" autoAdjust="0"/>
    <p:restoredTop sz="78897" autoAdjust="0"/>
  </p:normalViewPr>
  <p:slideViewPr>
    <p:cSldViewPr snapToGrid="0">
      <p:cViewPr varScale="1">
        <p:scale>
          <a:sx n="84" d="100"/>
          <a:sy n="84" d="100"/>
        </p:scale>
        <p:origin x="12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autier" userId="9f03ed452849cfae" providerId="LiveId" clId="{B328BD82-DFD0-46ED-AA42-5FD6260C829B}"/>
    <pc:docChg chg="undo redo custSel delSld modSld sldOrd">
      <pc:chgData name="Carol Gautier" userId="9f03ed452849cfae" providerId="LiveId" clId="{B328BD82-DFD0-46ED-AA42-5FD6260C829B}" dt="2025-08-07T15:49:36.866" v="4183"/>
      <pc:docMkLst>
        <pc:docMk/>
      </pc:docMkLst>
      <pc:sldChg chg="addSp modSp mod">
        <pc:chgData name="Carol Gautier" userId="9f03ed452849cfae" providerId="LiveId" clId="{B328BD82-DFD0-46ED-AA42-5FD6260C829B}" dt="2025-08-06T20:02:02.887" v="259" actId="1035"/>
        <pc:sldMkLst>
          <pc:docMk/>
          <pc:sldMk cId="176977563" sldId="265"/>
        </pc:sldMkLst>
      </pc:sldChg>
      <pc:sldChg chg="addSp delSp modSp mod modNotesTx">
        <pc:chgData name="Carol Gautier" userId="9f03ed452849cfae" providerId="LiveId" clId="{B328BD82-DFD0-46ED-AA42-5FD6260C829B}" dt="2025-08-06T20:18:35.137" v="2017" actId="20577"/>
        <pc:sldMkLst>
          <pc:docMk/>
          <pc:sldMk cId="2172881330" sldId="267"/>
        </pc:sldMkLst>
      </pc:sldChg>
      <pc:sldChg chg="addSp delSp modSp mod ord">
        <pc:chgData name="Carol Gautier" userId="9f03ed452849cfae" providerId="LiveId" clId="{B328BD82-DFD0-46ED-AA42-5FD6260C829B}" dt="2025-08-07T15:49:36.866" v="4183"/>
        <pc:sldMkLst>
          <pc:docMk/>
          <pc:sldMk cId="1873386740" sldId="268"/>
        </pc:sldMkLst>
      </pc:sldChg>
      <pc:sldChg chg="del">
        <pc:chgData name="Carol Gautier" userId="9f03ed452849cfae" providerId="LiveId" clId="{B328BD82-DFD0-46ED-AA42-5FD6260C829B}" dt="2025-08-06T20:06:57.696" v="1100" actId="47"/>
        <pc:sldMkLst>
          <pc:docMk/>
          <pc:sldMk cId="3860722883" sldId="270"/>
        </pc:sldMkLst>
      </pc:sldChg>
      <pc:sldChg chg="del">
        <pc:chgData name="Carol Gautier" userId="9f03ed452849cfae" providerId="LiveId" clId="{B328BD82-DFD0-46ED-AA42-5FD6260C829B}" dt="2025-08-06T20:06:57.696" v="1100" actId="47"/>
        <pc:sldMkLst>
          <pc:docMk/>
          <pc:sldMk cId="3973114400" sldId="271"/>
        </pc:sldMkLst>
      </pc:sldChg>
      <pc:sldChg chg="addSp delSp modSp mod modAnim modNotesTx">
        <pc:chgData name="Carol Gautier" userId="9f03ed452849cfae" providerId="LiveId" clId="{B328BD82-DFD0-46ED-AA42-5FD6260C829B}" dt="2025-08-07T15:48:48.335" v="4177"/>
        <pc:sldMkLst>
          <pc:docMk/>
          <pc:sldMk cId="1227204920" sldId="273"/>
        </pc:sldMkLst>
      </pc:sldChg>
      <pc:sldChg chg="addSp delSp modSp mod modAnim modNotesTx">
        <pc:chgData name="Carol Gautier" userId="9f03ed452849cfae" providerId="LiveId" clId="{B328BD82-DFD0-46ED-AA42-5FD6260C829B}" dt="2025-08-07T15:49:12.020" v="4179"/>
        <pc:sldMkLst>
          <pc:docMk/>
          <pc:sldMk cId="2951371370" sldId="276"/>
        </pc:sldMkLst>
      </pc:sldChg>
      <pc:sldChg chg="addSp delSp modSp mod modAnim modNotesTx">
        <pc:chgData name="Carol Gautier" userId="9f03ed452849cfae" providerId="LiveId" clId="{B328BD82-DFD0-46ED-AA42-5FD6260C829B}" dt="2025-08-07T15:49:28.066" v="4181"/>
        <pc:sldMkLst>
          <pc:docMk/>
          <pc:sldMk cId="1666130433" sldId="277"/>
        </pc:sldMkLst>
      </pc:sldChg>
      <pc:sldChg chg="del">
        <pc:chgData name="Carol Gautier" userId="9f03ed452849cfae" providerId="LiveId" clId="{B328BD82-DFD0-46ED-AA42-5FD6260C829B}" dt="2025-08-06T20:35:37.071" v="3470" actId="47"/>
        <pc:sldMkLst>
          <pc:docMk/>
          <pc:sldMk cId="2936408850" sldId="278"/>
        </pc:sldMkLst>
      </pc:sldChg>
      <pc:sldChg chg="addSp delSp modSp mod modNotesTx">
        <pc:chgData name="Carol Gautier" userId="9f03ed452849cfae" providerId="LiveId" clId="{B328BD82-DFD0-46ED-AA42-5FD6260C829B}" dt="2025-08-06T20:03:33.247" v="616" actId="20577"/>
        <pc:sldMkLst>
          <pc:docMk/>
          <pc:sldMk cId="116853761" sldId="279"/>
        </pc:sldMkLst>
      </pc:sldChg>
      <pc:sldChg chg="addSp delSp modSp mod modNotesTx">
        <pc:chgData name="Carol Gautier" userId="9f03ed452849cfae" providerId="LiveId" clId="{B328BD82-DFD0-46ED-AA42-5FD6260C829B}" dt="2025-08-06T20:43:13.841" v="4089" actId="20577"/>
        <pc:sldMkLst>
          <pc:docMk/>
          <pc:sldMk cId="3894104992" sldId="280"/>
        </pc:sldMkLst>
      </pc:sldChg>
      <pc:sldChg chg="addSp delSp modSp mod modNotesTx">
        <pc:chgData name="Carol Gautier" userId="9f03ed452849cfae" providerId="LiveId" clId="{B328BD82-DFD0-46ED-AA42-5FD6260C829B}" dt="2025-08-06T20:43:43.264" v="4138" actId="20577"/>
        <pc:sldMkLst>
          <pc:docMk/>
          <pc:sldMk cId="663612293" sldId="281"/>
        </pc:sldMkLst>
      </pc:sldChg>
      <pc:sldChg chg="del">
        <pc:chgData name="Carol Gautier" userId="9f03ed452849cfae" providerId="LiveId" clId="{B328BD82-DFD0-46ED-AA42-5FD6260C829B}" dt="2025-08-06T20:32:28.300" v="3205" actId="47"/>
        <pc:sldMkLst>
          <pc:docMk/>
          <pc:sldMk cId="874935960" sldId="282"/>
        </pc:sldMkLst>
      </pc:sldChg>
      <pc:sldChg chg="addSp delSp modSp mod modNotesTx">
        <pc:chgData name="Carol Gautier" userId="9f03ed452849cfae" providerId="LiveId" clId="{B328BD82-DFD0-46ED-AA42-5FD6260C829B}" dt="2025-08-06T20:41:15.202" v="3850" actId="20577"/>
        <pc:sldMkLst>
          <pc:docMk/>
          <pc:sldMk cId="3471312857" sldId="283"/>
        </pc:sldMkLst>
      </pc:sldChg>
      <pc:sldChg chg="addSp delSp modSp mod">
        <pc:chgData name="Carol Gautier" userId="9f03ed452849cfae" providerId="LiveId" clId="{B328BD82-DFD0-46ED-AA42-5FD6260C829B}" dt="2025-08-06T20:42:39.996" v="4004" actId="14100"/>
        <pc:sldMkLst>
          <pc:docMk/>
          <pc:sldMk cId="252226454" sldId="288"/>
        </pc:sldMkLst>
      </pc:sldChg>
    </pc:docChg>
  </pc:docChgLst>
  <pc:docChgLst>
    <pc:chgData name="Kimberly O'Neal" userId="C7XtvxS4g0cBb4xk4cfY09vszhBAkawk5/Khzw2ihEQ=" providerId="None" clId="Web-{BE29002D-1478-4527-BD6B-6E512BB4B2A1}"/>
    <pc:docChg chg="modSld">
      <pc:chgData name="Kimberly O'Neal" userId="C7XtvxS4g0cBb4xk4cfY09vszhBAkawk5/Khzw2ihEQ=" providerId="None" clId="Web-{BE29002D-1478-4527-BD6B-6E512BB4B2A1}" dt="2025-09-03T18:25:28.215" v="12" actId="1076"/>
      <pc:docMkLst>
        <pc:docMk/>
      </pc:docMkLst>
      <pc:sldChg chg="addSp delSp modSp">
        <pc:chgData name="Kimberly O'Neal" userId="C7XtvxS4g0cBb4xk4cfY09vszhBAkawk5/Khzw2ihEQ=" providerId="None" clId="Web-{BE29002D-1478-4527-BD6B-6E512BB4B2A1}" dt="2025-09-03T18:25:28.215" v="12" actId="1076"/>
        <pc:sldMkLst>
          <pc:docMk/>
          <pc:sldMk cId="176977563" sldId="265"/>
        </pc:sldMkLst>
        <pc:spChg chg="mod">
          <ac:chgData name="Kimberly O'Neal" userId="C7XtvxS4g0cBb4xk4cfY09vszhBAkawk5/Khzw2ihEQ=" providerId="None" clId="Web-{BE29002D-1478-4527-BD6B-6E512BB4B2A1}" dt="2025-09-03T18:25:28.215" v="12" actId="1076"/>
          <ac:spMkLst>
            <pc:docMk/>
            <pc:sldMk cId="176977563" sldId="265"/>
            <ac:spMk id="2" creationId="{15FB5AB6-056B-19A4-7829-DE3316DB68E7}"/>
          </ac:spMkLst>
        </pc:spChg>
        <pc:spChg chg="mod">
          <ac:chgData name="Kimberly O'Neal" userId="C7XtvxS4g0cBb4xk4cfY09vszhBAkawk5/Khzw2ihEQ=" providerId="None" clId="Web-{BE29002D-1478-4527-BD6B-6E512BB4B2A1}" dt="2025-09-03T18:24:48.869" v="2" actId="1076"/>
          <ac:spMkLst>
            <pc:docMk/>
            <pc:sldMk cId="176977563" sldId="265"/>
            <ac:spMk id="3" creationId="{2FE8A83F-1796-E29F-539E-95C377E5AA8E}"/>
          </ac:spMkLst>
        </pc:spChg>
        <pc:grpChg chg="add mod">
          <ac:chgData name="Kimberly O'Neal" userId="C7XtvxS4g0cBb4xk4cfY09vszhBAkawk5/Khzw2ihEQ=" providerId="None" clId="Web-{BE29002D-1478-4527-BD6B-6E512BB4B2A1}" dt="2025-09-03T18:25:22.824" v="10" actId="1076"/>
          <ac:grpSpMkLst>
            <pc:docMk/>
            <pc:sldMk cId="176977563" sldId="265"/>
            <ac:grpSpMk id="13" creationId="{DB428FDF-9C5C-06B8-FB01-48210EA4E7F9}"/>
          </ac:grpSpMkLst>
        </pc:grpChg>
        <pc:picChg chg="mod">
          <ac:chgData name="Kimberly O'Neal" userId="C7XtvxS4g0cBb4xk4cfY09vszhBAkawk5/Khzw2ihEQ=" providerId="None" clId="Web-{BE29002D-1478-4527-BD6B-6E512BB4B2A1}" dt="2025-09-03T18:25:24.543" v="11" actId="1076"/>
          <ac:picMkLst>
            <pc:docMk/>
            <pc:sldMk cId="176977563" sldId="265"/>
            <ac:picMk id="6" creationId="{6B452C15-FA63-D048-2BA3-50DD5C39A824}"/>
          </ac:picMkLst>
        </pc:picChg>
      </pc:sldChg>
    </pc:docChg>
  </pc:docChgLst>
  <pc:docChgLst>
    <pc:chgData name="Kimberly O'Neal" userId="C7XtvxS4g0cBb4xk4cfY09vszhBAkawk5/Khzw2ihEQ=" providerId="None" clId="Web-{FABF6A9E-0029-4BBD-A3D9-CF31A03DD8B7}"/>
    <pc:docChg chg="modSld">
      <pc:chgData name="Kimberly O'Neal" userId="C7XtvxS4g0cBb4xk4cfY09vszhBAkawk5/Khzw2ihEQ=" providerId="None" clId="Web-{FABF6A9E-0029-4BBD-A3D9-CF31A03DD8B7}" dt="2025-09-05T19:27:36.936" v="98" actId="20577"/>
      <pc:docMkLst>
        <pc:docMk/>
      </pc:docMkLst>
      <pc:sldChg chg="modSp">
        <pc:chgData name="Kimberly O'Neal" userId="C7XtvxS4g0cBb4xk4cfY09vszhBAkawk5/Khzw2ihEQ=" providerId="None" clId="Web-{FABF6A9E-0029-4BBD-A3D9-CF31A03DD8B7}" dt="2025-09-05T19:24:38.591" v="1" actId="1076"/>
        <pc:sldMkLst>
          <pc:docMk/>
          <pc:sldMk cId="176977563" sldId="265"/>
        </pc:sldMkLst>
        <pc:grpChg chg="mod">
          <ac:chgData name="Kimberly O'Neal" userId="C7XtvxS4g0cBb4xk4cfY09vszhBAkawk5/Khzw2ihEQ=" providerId="None" clId="Web-{FABF6A9E-0029-4BBD-A3D9-CF31A03DD8B7}" dt="2025-09-05T19:24:34.840" v="0" actId="1076"/>
          <ac:grpSpMkLst>
            <pc:docMk/>
            <pc:sldMk cId="176977563" sldId="265"/>
            <ac:grpSpMk id="13" creationId="{DB428FDF-9C5C-06B8-FB01-48210EA4E7F9}"/>
          </ac:grpSpMkLst>
        </pc:grpChg>
        <pc:picChg chg="mod">
          <ac:chgData name="Kimberly O'Neal" userId="C7XtvxS4g0cBb4xk4cfY09vszhBAkawk5/Khzw2ihEQ=" providerId="None" clId="Web-{FABF6A9E-0029-4BBD-A3D9-CF31A03DD8B7}" dt="2025-09-05T19:24:38.591" v="1" actId="1076"/>
          <ac:picMkLst>
            <pc:docMk/>
            <pc:sldMk cId="176977563" sldId="265"/>
            <ac:picMk id="12" creationId="{F0FA8386-E4E6-7509-E6E7-670C354831A7}"/>
          </ac:picMkLst>
        </pc:picChg>
      </pc:sldChg>
      <pc:sldChg chg="modSp delAnim">
        <pc:chgData name="Kimberly O'Neal" userId="C7XtvxS4g0cBb4xk4cfY09vszhBAkawk5/Khzw2ihEQ=" providerId="None" clId="Web-{FABF6A9E-0029-4BBD-A3D9-CF31A03DD8B7}" dt="2025-09-05T19:25:10.013" v="9" actId="1076"/>
        <pc:sldMkLst>
          <pc:docMk/>
          <pc:sldMk cId="2172881330" sldId="267"/>
        </pc:sldMkLst>
        <pc:grpChg chg="mod">
          <ac:chgData name="Kimberly O'Neal" userId="C7XtvxS4g0cBb4xk4cfY09vszhBAkawk5/Khzw2ihEQ=" providerId="None" clId="Web-{FABF6A9E-0029-4BBD-A3D9-CF31A03DD8B7}" dt="2025-09-05T19:25:08.653" v="8" actId="1076"/>
          <ac:grpSpMkLst>
            <pc:docMk/>
            <pc:sldMk cId="2172881330" sldId="267"/>
            <ac:grpSpMk id="4" creationId="{F1A04647-EBB0-9667-1722-755F6EDBB730}"/>
          </ac:grpSpMkLst>
        </pc:grpChg>
        <pc:picChg chg="mod">
          <ac:chgData name="Kimberly O'Neal" userId="C7XtvxS4g0cBb4xk4cfY09vszhBAkawk5/Khzw2ihEQ=" providerId="None" clId="Web-{FABF6A9E-0029-4BBD-A3D9-CF31A03DD8B7}" dt="2025-09-05T19:25:10.013" v="9" actId="1076"/>
          <ac:picMkLst>
            <pc:docMk/>
            <pc:sldMk cId="2172881330" sldId="267"/>
            <ac:picMk id="6" creationId="{CE2E13E9-9F4B-60AA-E76E-51590C100128}"/>
          </ac:picMkLst>
        </pc:picChg>
      </pc:sldChg>
      <pc:sldChg chg="addSp delSp modSp delAnim">
        <pc:chgData name="Kimberly O'Neal" userId="C7XtvxS4g0cBb4xk4cfY09vszhBAkawk5/Khzw2ihEQ=" providerId="None" clId="Web-{FABF6A9E-0029-4BBD-A3D9-CF31A03DD8B7}" dt="2025-09-05T19:26:49.139" v="71" actId="1076"/>
        <pc:sldMkLst>
          <pc:docMk/>
          <pc:sldMk cId="1873386740" sldId="268"/>
        </pc:sldMkLst>
        <pc:spChg chg="mod">
          <ac:chgData name="Kimberly O'Neal" userId="C7XtvxS4g0cBb4xk4cfY09vszhBAkawk5/Khzw2ihEQ=" providerId="None" clId="Web-{FABF6A9E-0029-4BBD-A3D9-CF31A03DD8B7}" dt="2025-09-05T19:26:49.139" v="71" actId="1076"/>
          <ac:spMkLst>
            <pc:docMk/>
            <pc:sldMk cId="1873386740" sldId="268"/>
            <ac:spMk id="2" creationId="{50DE24A2-923E-C6A0-8E00-97623BDC1844}"/>
          </ac:spMkLst>
        </pc:spChg>
        <pc:spChg chg="mod">
          <ac:chgData name="Kimberly O'Neal" userId="C7XtvxS4g0cBb4xk4cfY09vszhBAkawk5/Khzw2ihEQ=" providerId="None" clId="Web-{FABF6A9E-0029-4BBD-A3D9-CF31A03DD8B7}" dt="2025-09-05T19:26:01.216" v="52" actId="1076"/>
          <ac:spMkLst>
            <pc:docMk/>
            <pc:sldMk cId="1873386740" sldId="268"/>
            <ac:spMk id="3" creationId="{0D0B2114-043D-2DEF-8B73-2F305D133F8D}"/>
          </ac:spMkLst>
        </pc:spChg>
        <pc:spChg chg="mod">
          <ac:chgData name="Kimberly O'Neal" userId="C7XtvxS4g0cBb4xk4cfY09vszhBAkawk5/Khzw2ihEQ=" providerId="None" clId="Web-{FABF6A9E-0029-4BBD-A3D9-CF31A03DD8B7}" dt="2025-09-05T19:25:27.325" v="13" actId="14100"/>
          <ac:spMkLst>
            <pc:docMk/>
            <pc:sldMk cId="1873386740" sldId="268"/>
            <ac:spMk id="4" creationId="{56C6781F-6F94-C1B0-75BE-F81CF3566D2D}"/>
          </ac:spMkLst>
        </pc:spChg>
        <pc:spChg chg="add mod">
          <ac:chgData name="Kimberly O'Neal" userId="C7XtvxS4g0cBb4xk4cfY09vszhBAkawk5/Khzw2ihEQ=" providerId="None" clId="Web-{FABF6A9E-0029-4BBD-A3D9-CF31A03DD8B7}" dt="2025-09-05T19:25:45.810" v="21" actId="14100"/>
          <ac:spMkLst>
            <pc:docMk/>
            <pc:sldMk cId="1873386740" sldId="268"/>
            <ac:spMk id="6" creationId="{42D80E4A-029C-4238-AD51-BEC5F04EA701}"/>
          </ac:spMkLst>
        </pc:spChg>
      </pc:sldChg>
      <pc:sldChg chg="delAnim">
        <pc:chgData name="Kimberly O'Neal" userId="C7XtvxS4g0cBb4xk4cfY09vszhBAkawk5/Khzw2ihEQ=" providerId="None" clId="Web-{FABF6A9E-0029-4BBD-A3D9-CF31A03DD8B7}" dt="2025-09-05T19:24:45.028" v="3"/>
        <pc:sldMkLst>
          <pc:docMk/>
          <pc:sldMk cId="116853761" sldId="279"/>
        </pc:sldMkLst>
      </pc:sldChg>
      <pc:sldChg chg="delAnim">
        <pc:chgData name="Kimberly O'Neal" userId="C7XtvxS4g0cBb4xk4cfY09vszhBAkawk5/Khzw2ihEQ=" providerId="None" clId="Web-{FABF6A9E-0029-4BBD-A3D9-CF31A03DD8B7}" dt="2025-09-05T19:24:50.559" v="5"/>
        <pc:sldMkLst>
          <pc:docMk/>
          <pc:sldMk cId="3894104992" sldId="280"/>
        </pc:sldMkLst>
      </pc:sldChg>
      <pc:sldChg chg="addSp modSp delAnim">
        <pc:chgData name="Kimberly O'Neal" userId="C7XtvxS4g0cBb4xk4cfY09vszhBAkawk5/Khzw2ihEQ=" providerId="None" clId="Web-{FABF6A9E-0029-4BBD-A3D9-CF31A03DD8B7}" dt="2025-09-05T19:27:36.936" v="98" actId="20577"/>
        <pc:sldMkLst>
          <pc:docMk/>
          <pc:sldMk cId="252226454" sldId="288"/>
        </pc:sldMkLst>
        <pc:spChg chg="mod">
          <ac:chgData name="Kimberly O'Neal" userId="C7XtvxS4g0cBb4xk4cfY09vszhBAkawk5/Khzw2ihEQ=" providerId="None" clId="Web-{FABF6A9E-0029-4BBD-A3D9-CF31A03DD8B7}" dt="2025-09-05T19:27:36.936" v="98" actId="20577"/>
          <ac:spMkLst>
            <pc:docMk/>
            <pc:sldMk cId="252226454" sldId="288"/>
            <ac:spMk id="2" creationId="{5A9248D1-F337-0503-8E67-372386FA81E5}"/>
          </ac:spMkLst>
        </pc:spChg>
        <pc:spChg chg="mod">
          <ac:chgData name="Kimberly O'Neal" userId="C7XtvxS4g0cBb4xk4cfY09vszhBAkawk5/Khzw2ihEQ=" providerId="None" clId="Web-{FABF6A9E-0029-4BBD-A3D9-CF31A03DD8B7}" dt="2025-09-05T19:27:13.951" v="80" actId="14100"/>
          <ac:spMkLst>
            <pc:docMk/>
            <pc:sldMk cId="252226454" sldId="288"/>
            <ac:spMk id="3" creationId="{B6C2D999-4995-8556-5050-E584229293A2}"/>
          </ac:spMkLst>
        </pc:spChg>
        <pc:spChg chg="add mod">
          <ac:chgData name="Kimberly O'Neal" userId="C7XtvxS4g0cBb4xk4cfY09vszhBAkawk5/Khzw2ihEQ=" providerId="None" clId="Web-{FABF6A9E-0029-4BBD-A3D9-CF31A03DD8B7}" dt="2025-09-05T19:27:15.733" v="81" actId="1076"/>
          <ac:spMkLst>
            <pc:docMk/>
            <pc:sldMk cId="252226454" sldId="288"/>
            <ac:spMk id="6" creationId="{4467BE77-2F18-6891-1388-FC8CE79D5349}"/>
          </ac:spMkLst>
        </pc:spChg>
        <pc:spChg chg="add mod">
          <ac:chgData name="Kimberly O'Neal" userId="C7XtvxS4g0cBb4xk4cfY09vszhBAkawk5/Khzw2ihEQ=" providerId="None" clId="Web-{FABF6A9E-0029-4BBD-A3D9-CF31A03DD8B7}" dt="2025-09-05T19:27:29.436" v="88" actId="14100"/>
          <ac:spMkLst>
            <pc:docMk/>
            <pc:sldMk cId="252226454" sldId="288"/>
            <ac:spMk id="7" creationId="{0B7A5F55-2F5B-C643-6ED3-139520267DAE}"/>
          </ac:spMkLst>
        </pc:spChg>
      </pc:sldChg>
    </pc:docChg>
  </pc:docChgLst>
  <pc:docChgLst>
    <pc:chgData name="Kimberly O'Neal" userId="C7XtvxS4g0cBb4xk4cfY09vszhBAkawk5/Khzw2ihEQ=" providerId="None" clId="Web-{6A9C13E8-96DF-4A2C-8194-9C756AF9D39A}"/>
    <pc:docChg chg="modSld">
      <pc:chgData name="Kimberly O'Neal" userId="C7XtvxS4g0cBb4xk4cfY09vszhBAkawk5/Khzw2ihEQ=" providerId="None" clId="Web-{6A9C13E8-96DF-4A2C-8194-9C756AF9D39A}" dt="2025-09-12T17:17:28.500" v="44" actId="1076"/>
      <pc:docMkLst>
        <pc:docMk/>
      </pc:docMkLst>
      <pc:sldChg chg="modNotes">
        <pc:chgData name="Kimberly O'Neal" userId="C7XtvxS4g0cBb4xk4cfY09vszhBAkawk5/Khzw2ihEQ=" providerId="None" clId="Web-{6A9C13E8-96DF-4A2C-8194-9C756AF9D39A}" dt="2025-09-12T17:16:26.843" v="19"/>
        <pc:sldMkLst>
          <pc:docMk/>
          <pc:sldMk cId="1227204920" sldId="273"/>
        </pc:sldMkLst>
      </pc:sldChg>
      <pc:sldChg chg="modNotes">
        <pc:chgData name="Kimberly O'Neal" userId="C7XtvxS4g0cBb4xk4cfY09vszhBAkawk5/Khzw2ihEQ=" providerId="None" clId="Web-{6A9C13E8-96DF-4A2C-8194-9C756AF9D39A}" dt="2025-09-12T17:16:32.155" v="24"/>
        <pc:sldMkLst>
          <pc:docMk/>
          <pc:sldMk cId="2951371370" sldId="276"/>
        </pc:sldMkLst>
      </pc:sldChg>
      <pc:sldChg chg="modNotes">
        <pc:chgData name="Kimberly O'Neal" userId="C7XtvxS4g0cBb4xk4cfY09vszhBAkawk5/Khzw2ihEQ=" providerId="None" clId="Web-{6A9C13E8-96DF-4A2C-8194-9C756AF9D39A}" dt="2025-09-12T17:16:39.874" v="38"/>
        <pc:sldMkLst>
          <pc:docMk/>
          <pc:sldMk cId="1666130433" sldId="277"/>
        </pc:sldMkLst>
      </pc:sldChg>
      <pc:sldChg chg="modNotes">
        <pc:chgData name="Kimberly O'Neal" userId="C7XtvxS4g0cBb4xk4cfY09vszhBAkawk5/Khzw2ihEQ=" providerId="None" clId="Web-{6A9C13E8-96DF-4A2C-8194-9C756AF9D39A}" dt="2025-09-12T17:16:05.124" v="5"/>
        <pc:sldMkLst>
          <pc:docMk/>
          <pc:sldMk cId="116853761" sldId="279"/>
        </pc:sldMkLst>
      </pc:sldChg>
      <pc:sldChg chg="addSp modSp">
        <pc:chgData name="Kimberly O'Neal" userId="C7XtvxS4g0cBb4xk4cfY09vszhBAkawk5/Khzw2ihEQ=" providerId="None" clId="Web-{6A9C13E8-96DF-4A2C-8194-9C756AF9D39A}" dt="2025-09-12T17:17:28.500" v="44" actId="1076"/>
        <pc:sldMkLst>
          <pc:docMk/>
          <pc:sldMk cId="252226454" sldId="288"/>
        </pc:sldMkLst>
        <pc:spChg chg="add mod ord">
          <ac:chgData name="Kimberly O'Neal" userId="C7XtvxS4g0cBb4xk4cfY09vszhBAkawk5/Khzw2ihEQ=" providerId="None" clId="Web-{6A9C13E8-96DF-4A2C-8194-9C756AF9D39A}" dt="2025-09-12T17:17:28.500" v="44" actId="1076"/>
          <ac:spMkLst>
            <pc:docMk/>
            <pc:sldMk cId="252226454" sldId="288"/>
            <ac:spMk id="8" creationId="{2316DB21-6195-90DD-4F57-5D94FD11BE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0F71367-10D3-4BF6-93A2-69F3847EC846}"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A6298F2-3F1F-4041-A8E1-C335B761E25A}" type="slidenum">
              <a:rPr lang="en-US" smtClean="0"/>
              <a:pPr/>
              <a:t>‹#›</a:t>
            </a:fld>
            <a:endParaRPr lang="en-US" dirty="0"/>
          </a:p>
        </p:txBody>
      </p:sp>
    </p:spTree>
    <p:extLst>
      <p:ext uri="{BB962C8B-B14F-4D97-AF65-F5344CB8AC3E}">
        <p14:creationId xmlns:p14="http://schemas.microsoft.com/office/powerpoint/2010/main" val="408468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0C63"/>
                </a:solidFill>
                <a:ea typeface="Tahoma" pitchFamily="34" charset="0"/>
                <a:cs typeface="Calibri" panose="020F0502020204030204" pitchFamily="34" charset="0"/>
              </a:rPr>
              <a:t>The </a:t>
            </a:r>
            <a:r>
              <a:rPr lang="en-US" sz="1200" b="1" kern="1200" dirty="0">
                <a:solidFill>
                  <a:schemeClr val="tx1"/>
                </a:solidFill>
                <a:effectLst/>
                <a:ea typeface="+mn-ea"/>
                <a:cs typeface="Calibri" panose="020F0502020204030204" pitchFamily="34" charset="0"/>
              </a:rPr>
              <a:t>thinkalong toolkit </a:t>
            </a:r>
            <a:r>
              <a:rPr lang="en-US" sz="1200" kern="1200" dirty="0">
                <a:solidFill>
                  <a:schemeClr val="tx1"/>
                </a:solidFill>
                <a:effectLst/>
                <a:ea typeface="+mn-ea"/>
                <a:cs typeface="Calibri" panose="020F0502020204030204" pitchFamily="34" charset="0"/>
              </a:rPr>
              <a:t>includes </a:t>
            </a:r>
            <a:r>
              <a:rPr lang="en-US" sz="1200" b="1" kern="1200" dirty="0">
                <a:solidFill>
                  <a:schemeClr val="tx1"/>
                </a:solidFill>
                <a:effectLst/>
                <a:ea typeface="+mn-ea"/>
                <a:cs typeface="Calibri" panose="020F0502020204030204" pitchFamily="34" charset="0"/>
              </a:rPr>
              <a:t>assessment-style items </a:t>
            </a:r>
            <a:r>
              <a:rPr lang="en-US" sz="1200" kern="1200" dirty="0">
                <a:solidFill>
                  <a:schemeClr val="tx1"/>
                </a:solidFill>
                <a:effectLst/>
                <a:ea typeface="+mn-ea"/>
                <a:cs typeface="Calibri" panose="020F0502020204030204" pitchFamily="34" charset="0"/>
              </a:rPr>
              <a:t>with </a:t>
            </a:r>
            <a:r>
              <a:rPr lang="en-US" sz="1200" b="1" kern="1200" dirty="0">
                <a:solidFill>
                  <a:schemeClr val="tx1"/>
                </a:solidFill>
                <a:effectLst/>
                <a:ea typeface="+mn-ea"/>
                <a:cs typeface="Calibri" panose="020F0502020204030204" pitchFamily="34" charset="0"/>
              </a:rPr>
              <a:t>answer keys</a:t>
            </a:r>
            <a:r>
              <a:rPr lang="en-US" sz="1200" kern="1200" dirty="0">
                <a:solidFill>
                  <a:schemeClr val="tx1"/>
                </a:solidFill>
                <a:effectLst/>
                <a:ea typeface="+mn-ea"/>
                <a:cs typeface="Calibri" panose="020F0502020204030204" pitchFamily="34" charset="0"/>
              </a:rPr>
              <a:t>. A</a:t>
            </a:r>
            <a:r>
              <a:rPr lang="en-US" sz="1200" dirty="0">
                <a:solidFill>
                  <a:srgbClr val="5E0C63"/>
                </a:solidFill>
                <a:ea typeface="Tahoma" pitchFamily="34" charset="0"/>
                <a:cs typeface="Calibri" panose="020F0502020204030204" pitchFamily="34" charset="0"/>
              </a:rPr>
              <a:t> digital version (poster) of the </a:t>
            </a:r>
            <a:r>
              <a:rPr lang="en-US" sz="1200" kern="1200" dirty="0">
                <a:solidFill>
                  <a:schemeClr val="tx1"/>
                </a:solidFill>
                <a:effectLst/>
                <a:ea typeface="+mn-ea"/>
                <a:cs typeface="Calibri" panose="020F0502020204030204" pitchFamily="34" charset="0"/>
              </a:rPr>
              <a:t>thinkalong routine and daily questions for teacher and students’ reference is also included.</a:t>
            </a:r>
            <a:endParaRPr lang="en-US" sz="12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a:t>
            </a:fld>
            <a:endParaRPr lang="en-US" dirty="0"/>
          </a:p>
        </p:txBody>
      </p:sp>
    </p:spTree>
    <p:extLst>
      <p:ext uri="{BB962C8B-B14F-4D97-AF65-F5344CB8AC3E}">
        <p14:creationId xmlns:p14="http://schemas.microsoft.com/office/powerpoint/2010/main" val="410235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rPr>
              <a:t>work it out - option 2: IQ slap down (learning from mistakes instructional strategy) </a:t>
            </a:r>
          </a:p>
          <a:p>
            <a:endParaRPr lang="en-US" b="1" i="0" dirty="0">
              <a:solidFill>
                <a:srgbClr val="1D1C1D"/>
              </a:solidFill>
              <a:effectLst/>
            </a:endParaRPr>
          </a:p>
          <a:p>
            <a:r>
              <a:rPr lang="en-US" b="1" i="0" dirty="0">
                <a:solidFill>
                  <a:srgbClr val="1D1C1D"/>
                </a:solidFill>
                <a:effectLst/>
              </a:rPr>
              <a:t>p</a:t>
            </a:r>
            <a:r>
              <a:rPr lang="en-US" sz="1200" b="1" i="0" kern="1200" dirty="0">
                <a:solidFill>
                  <a:schemeClr val="tx1"/>
                </a:solidFill>
                <a:effectLst/>
                <a:ea typeface="+mn-ea"/>
                <a:cs typeface="+mn-cs"/>
              </a:rPr>
              <a:t>urpose</a:t>
            </a:r>
          </a:p>
          <a:p>
            <a:r>
              <a:rPr lang="en-US" sz="1200" b="0" i="0" kern="1200" dirty="0">
                <a:solidFill>
                  <a:schemeClr val="tx1"/>
                </a:solidFill>
                <a:effectLst/>
                <a:ea typeface="+mn-ea"/>
                <a:cs typeface="+mn-cs"/>
              </a:rPr>
              <a:t>Students analyze or practice assessment questions by determining the worst answer, the distractor, and the correct answer through a slap-down game.</a:t>
            </a:r>
          </a:p>
          <a:p>
            <a:endParaRPr lang="en-US" b="1" i="0" dirty="0">
              <a:solidFill>
                <a:srgbClr val="1D1C1D"/>
              </a:solidFill>
              <a:effectLst/>
            </a:endParaRPr>
          </a:p>
          <a:p>
            <a:r>
              <a:rPr lang="en-US" b="1" i="0" dirty="0">
                <a:solidFill>
                  <a:srgbClr val="1D1C1D"/>
                </a:solidFill>
                <a:effectLst/>
              </a:rPr>
              <a:t>instructions</a:t>
            </a:r>
            <a:endParaRPr lang="en-US" sz="1200" b="1" i="0" kern="1200" dirty="0">
              <a:solidFill>
                <a:schemeClr val="tx1"/>
              </a:solidFill>
              <a:effectLst/>
              <a:ea typeface="+mn-ea"/>
              <a:cs typeface="+mn-cs"/>
            </a:endParaRPr>
          </a:p>
          <a:p>
            <a:pPr marL="228600" indent="-228600">
              <a:buFont typeface="+mj-lt"/>
              <a:buAutoNum type="arabicPeriod"/>
            </a:pPr>
            <a:r>
              <a:rPr lang="en-US" sz="1200" b="0" i="0" kern="1200" dirty="0">
                <a:solidFill>
                  <a:schemeClr val="tx1"/>
                </a:solidFill>
                <a:effectLst/>
                <a:ea typeface="+mn-ea"/>
                <a:cs typeface="+mn-cs"/>
              </a:rPr>
              <a:t>Students create a set of A-B-C-D cards using sticky notes, index cards, or scratch paper.</a:t>
            </a:r>
          </a:p>
          <a:p>
            <a:pPr marL="228600" indent="-228600">
              <a:buFont typeface="+mj-lt"/>
              <a:buAutoNum type="arabicPeriod"/>
            </a:pPr>
            <a:r>
              <a:rPr lang="en-US" sz="1200" b="0" i="0" kern="1200" dirty="0">
                <a:solidFill>
                  <a:schemeClr val="tx1"/>
                </a:solidFill>
                <a:effectLst/>
                <a:ea typeface="+mn-ea"/>
                <a:cs typeface="+mn-cs"/>
              </a:rPr>
              <a:t>Organize students into thinking partners or small groups.</a:t>
            </a:r>
          </a:p>
          <a:p>
            <a:pPr marL="228600" indent="-228600">
              <a:buFont typeface="+mj-lt"/>
              <a:buAutoNum type="arabicPeriod"/>
            </a:pPr>
            <a:r>
              <a:rPr lang="en-US" sz="1200" b="0" i="0" kern="1200" dirty="0">
                <a:solidFill>
                  <a:schemeClr val="tx1"/>
                </a:solidFill>
                <a:effectLst/>
                <a:ea typeface="+mn-ea"/>
                <a:cs typeface="+mn-cs"/>
              </a:rPr>
              <a:t>Facilitate 3 rounds of IQ Slap Down with the selected weekly assessment item:</a:t>
            </a:r>
          </a:p>
          <a:p>
            <a:pPr marL="628650" lvl="1" indent="-171450">
              <a:buFont typeface="Arial" panose="020B0604020202020204" pitchFamily="34" charset="0"/>
              <a:buChar char="•"/>
            </a:pPr>
            <a:r>
              <a:rPr lang="en-US" sz="1200" b="0" i="0" kern="1200" dirty="0">
                <a:solidFill>
                  <a:schemeClr val="tx1"/>
                </a:solidFill>
                <a:effectLst/>
                <a:ea typeface="+mn-ea"/>
                <a:cs typeface="+mn-cs"/>
              </a:rPr>
              <a:t>Round 1: At teacher’s signal, students slap down the WORST answer, justify with their partner, and pick up their cards. Teacher clarifies.</a:t>
            </a:r>
          </a:p>
          <a:p>
            <a:pPr marL="628650" lvl="1" indent="-171450">
              <a:buFont typeface="Arial" panose="020B0604020202020204" pitchFamily="34" charset="0"/>
              <a:buChar char="•"/>
            </a:pPr>
            <a:r>
              <a:rPr lang="en-US" sz="1200" b="0" i="0" kern="1200" dirty="0">
                <a:solidFill>
                  <a:schemeClr val="tx1"/>
                </a:solidFill>
                <a:effectLst/>
                <a:ea typeface="+mn-ea"/>
                <a:cs typeface="+mn-cs"/>
              </a:rPr>
              <a:t>Round 2: At teacher’s signal, students slap down the DISTRACTOR answer, justify with their partner, and pick up their cards. Teacher clarifies.</a:t>
            </a:r>
          </a:p>
          <a:p>
            <a:pPr marL="628650" lvl="1" indent="-171450">
              <a:buFont typeface="Arial" panose="020B0604020202020204" pitchFamily="34" charset="0"/>
              <a:buChar char="•"/>
            </a:pPr>
            <a:r>
              <a:rPr lang="en-US" sz="1200" b="0" i="0" kern="1200" dirty="0">
                <a:solidFill>
                  <a:schemeClr val="tx1"/>
                </a:solidFill>
                <a:effectLst/>
                <a:ea typeface="+mn-ea"/>
                <a:cs typeface="+mn-cs"/>
              </a:rPr>
              <a:t>Round 3: At teacher’s signal, students slap down the CORRECT answer, justify with their partner, and pick up their cards. Teacher clarifies.</a:t>
            </a:r>
          </a:p>
          <a:p>
            <a:pPr marL="228600" indent="-228600">
              <a:buFont typeface="+mj-lt"/>
              <a:buAutoNum type="arabicPeriod"/>
            </a:pPr>
            <a:r>
              <a:rPr lang="en-US" sz="1200" b="0" i="0" kern="1200" dirty="0">
                <a:solidFill>
                  <a:schemeClr val="tx1"/>
                </a:solidFill>
                <a:effectLst/>
                <a:ea typeface="+mn-ea"/>
                <a:cs typeface="+mn-cs"/>
              </a:rPr>
              <a:t>Observe students’ thinking and clarify/verify as appropriate.</a:t>
            </a:r>
          </a:p>
          <a:p>
            <a:pPr marL="228600" indent="-228600">
              <a:buFont typeface="+mj-lt"/>
              <a:buAutoNum type="arabicPeriod"/>
            </a:pPr>
            <a:r>
              <a:rPr lang="en-US" sz="1200" b="0" i="0" kern="1200" dirty="0">
                <a:solidFill>
                  <a:schemeClr val="tx1"/>
                </a:solidFill>
                <a:effectLst/>
                <a:ea typeface="+mn-ea"/>
                <a:cs typeface="+mn-cs"/>
              </a:rPr>
              <a:t>Answer “work it out questions” from think along routine.</a:t>
            </a:r>
            <a:endParaRPr lang="en-US" dirty="0"/>
          </a:p>
          <a:p>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10</a:t>
            </a:fld>
            <a:endParaRPr lang="en-US" dirty="0"/>
          </a:p>
        </p:txBody>
      </p:sp>
    </p:spTree>
    <p:extLst>
      <p:ext uri="{BB962C8B-B14F-4D97-AF65-F5344CB8AC3E}">
        <p14:creationId xmlns:p14="http://schemas.microsoft.com/office/powerpoint/2010/main" val="147683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1D1C1D"/>
                </a:solidFill>
              </a:rPr>
              <a:t>work it out - option 2: round 1 rationale</a:t>
            </a:r>
            <a:endParaRPr lang="en-US" dirty="0"/>
          </a:p>
          <a:p>
            <a:endParaRPr lang="en-US" dirty="0"/>
          </a:p>
          <a:p>
            <a:r>
              <a:rPr lang="en-US" b="1" dirty="0"/>
              <a:t>A is the worst answer </a:t>
            </a:r>
            <a:r>
              <a:rPr lang="en-US" dirty="0"/>
              <a:t>because:</a:t>
            </a:r>
          </a:p>
          <a:p>
            <a:endParaRPr lang="en-US" dirty="0"/>
          </a:p>
          <a:p>
            <a:r>
              <a:rPr lang="en-US" dirty="0"/>
              <a:t>[Click] The </a:t>
            </a:r>
            <a:r>
              <a:rPr lang="en-US" i="1" dirty="0"/>
              <a:t>x</a:t>
            </a:r>
            <a:r>
              <a:rPr lang="en-US" i="0" dirty="0"/>
              <a:t>-intercept is incorrect, and the reason is incorrect.</a:t>
            </a:r>
          </a:p>
          <a:p>
            <a:r>
              <a:rPr lang="en-US" i="0" dirty="0"/>
              <a:t>[Click] Notice that the label on the axis, which relates to the reason given in answer choice A, and the point are related to the </a:t>
            </a:r>
            <a:r>
              <a:rPr lang="en-US" i="1" dirty="0"/>
              <a:t>y</a:t>
            </a:r>
            <a:r>
              <a:rPr lang="en-US" i="0" dirty="0"/>
              <a:t>-axis, not the </a:t>
            </a:r>
            <a:r>
              <a:rPr lang="en-US" i="1" dirty="0"/>
              <a:t>x</a:t>
            </a:r>
            <a:r>
              <a:rPr lang="en-US" i="0" dirty="0"/>
              <a:t>-axis.</a:t>
            </a:r>
          </a:p>
          <a:p>
            <a:r>
              <a:rPr lang="en-US" i="0" dirty="0"/>
              <a:t>The word </a:t>
            </a:r>
            <a:r>
              <a:rPr lang="en-US" i="1" dirty="0"/>
              <a:t>initial</a:t>
            </a:r>
            <a:r>
              <a:rPr lang="en-US" i="0" dirty="0"/>
              <a:t> means </a:t>
            </a:r>
            <a:r>
              <a:rPr lang="en-US" i="1" dirty="0"/>
              <a:t>beginning.</a:t>
            </a:r>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11</a:t>
            </a:fld>
            <a:endParaRPr lang="en-US" dirty="0"/>
          </a:p>
        </p:txBody>
      </p:sp>
    </p:spTree>
    <p:extLst>
      <p:ext uri="{BB962C8B-B14F-4D97-AF65-F5344CB8AC3E}">
        <p14:creationId xmlns:p14="http://schemas.microsoft.com/office/powerpoint/2010/main" val="30808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1D1C1D"/>
                </a:solidFill>
              </a:rPr>
              <a:t>work it out - option 2: round 2 rationale</a:t>
            </a:r>
            <a:endParaRPr lang="en-US" dirty="0"/>
          </a:p>
          <a:p>
            <a:pPr>
              <a:defRPr/>
            </a:pPr>
            <a:endParaRPr lang="en-US" dirty="0"/>
          </a:p>
          <a:p>
            <a:pPr>
              <a:defRPr/>
            </a:pPr>
            <a:r>
              <a:rPr lang="en-US" b="1" dirty="0"/>
              <a:t>B is the best distractor </a:t>
            </a:r>
            <a:r>
              <a:rPr lang="en-US" dirty="0"/>
              <a:t>because the </a:t>
            </a:r>
            <a:r>
              <a:rPr lang="en-US" i="1" dirty="0"/>
              <a:t>x</a:t>
            </a:r>
            <a:r>
              <a:rPr lang="en-US" i="0" dirty="0"/>
              <a:t>-intercept is correct but the reason is wrong. Notice that the label is on the </a:t>
            </a:r>
            <a:r>
              <a:rPr lang="en-US" i="1" dirty="0"/>
              <a:t>y</a:t>
            </a:r>
            <a:r>
              <a:rPr lang="en-US" i="0" dirty="0"/>
              <a:t>-axis, which is the reason used in answer choice B, while the point is on the </a:t>
            </a:r>
            <a:r>
              <a:rPr lang="en-US" i="1" dirty="0"/>
              <a:t>x</a:t>
            </a:r>
            <a:r>
              <a:rPr lang="en-US" i="0" dirty="0"/>
              <a:t>-axis. </a:t>
            </a:r>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12</a:t>
            </a:fld>
            <a:endParaRPr lang="en-US" dirty="0"/>
          </a:p>
        </p:txBody>
      </p:sp>
    </p:spTree>
    <p:extLst>
      <p:ext uri="{BB962C8B-B14F-4D97-AF65-F5344CB8AC3E}">
        <p14:creationId xmlns:p14="http://schemas.microsoft.com/office/powerpoint/2010/main" val="385943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1D1C1D"/>
                </a:solidFill>
              </a:rPr>
              <a:t>work it out - option 2: round 3 rationale</a:t>
            </a:r>
            <a:endParaRPr lang="en-US" dirty="0">
              <a:solidFill>
                <a:srgbClr val="000000"/>
              </a:solidFill>
            </a:endParaRPr>
          </a:p>
          <a:p>
            <a:pPr>
              <a:defRPr/>
            </a:pPr>
            <a:endParaRPr lang="en-US" dirty="0">
              <a:solidFill>
                <a:srgbClr val="1D1C1D"/>
              </a:solidFill>
            </a:endParaRPr>
          </a:p>
          <a:p>
            <a:pPr>
              <a:defRPr/>
            </a:pPr>
            <a:r>
              <a:rPr lang="en-US" sz="1200" b="1" i="0" kern="1200" dirty="0">
                <a:solidFill>
                  <a:srgbClr val="1D1C1D"/>
                </a:solidFill>
                <a:effectLst/>
                <a:ea typeface="+mn-ea"/>
                <a:cs typeface="+mn-cs"/>
              </a:rPr>
              <a:t>D is the correct answer. </a:t>
            </a:r>
            <a:r>
              <a:rPr lang="en-US" sz="1200" b="0" i="0" kern="1200" dirty="0">
                <a:solidFill>
                  <a:srgbClr val="1D1C1D"/>
                </a:solidFill>
                <a:effectLst/>
                <a:ea typeface="+mn-ea"/>
                <a:cs typeface="+mn-cs"/>
              </a:rPr>
              <a:t>8 hours is when the mower runs out of gas, and you’d have to push the mower home or call someone to bring you gas. Notice that the reason given in D is related to the </a:t>
            </a:r>
            <a:r>
              <a:rPr lang="en-US" sz="1200" b="0" i="1" kern="1200" dirty="0">
                <a:solidFill>
                  <a:srgbClr val="1D1C1D"/>
                </a:solidFill>
                <a:effectLst/>
                <a:ea typeface="+mn-ea"/>
                <a:cs typeface="+mn-cs"/>
              </a:rPr>
              <a:t>x</a:t>
            </a:r>
            <a:r>
              <a:rPr lang="en-US" sz="1200" b="0" i="0" kern="1200" dirty="0">
                <a:solidFill>
                  <a:srgbClr val="1D1C1D"/>
                </a:solidFill>
                <a:effectLst/>
                <a:ea typeface="+mn-ea"/>
                <a:cs typeface="+mn-cs"/>
              </a:rPr>
              <a:t>-axis and the point is on the </a:t>
            </a:r>
            <a:r>
              <a:rPr lang="en-US" sz="1200" b="0" i="1" kern="1200" dirty="0">
                <a:solidFill>
                  <a:srgbClr val="1D1C1D"/>
                </a:solidFill>
                <a:effectLst/>
                <a:ea typeface="+mn-ea"/>
                <a:cs typeface="+mn-cs"/>
              </a:rPr>
              <a:t>x</a:t>
            </a:r>
            <a:r>
              <a:rPr lang="en-US" sz="1200" b="0" i="0" kern="1200" dirty="0">
                <a:solidFill>
                  <a:srgbClr val="1D1C1D"/>
                </a:solidFill>
                <a:effectLst/>
                <a:ea typeface="+mn-ea"/>
                <a:cs typeface="+mn-cs"/>
              </a:rPr>
              <a:t>-axis.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1D1C1D"/>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1D1C1D"/>
                </a:solidFill>
                <a:effectLst/>
                <a:ea typeface="+mn-ea"/>
                <a:cs typeface="+mn-cs"/>
              </a:rPr>
              <a:t>After IQ slap down, a</a:t>
            </a:r>
            <a:r>
              <a:rPr lang="en-US" sz="1200" b="0" i="0" kern="1200" dirty="0">
                <a:solidFill>
                  <a:schemeClr val="tx1"/>
                </a:solidFill>
                <a:effectLst/>
                <a:ea typeface="+mn-ea"/>
                <a:cs typeface="+mn-cs"/>
              </a:rPr>
              <a:t>nswer the “work it out” questions from the thinkalong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ea typeface="+mn-ea"/>
                <a:cs typeface="+mn-cs"/>
              </a:rPr>
              <a:t>explain your answer in more than one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ea typeface="+mn-ea"/>
                <a:cs typeface="+mn-cs"/>
              </a:rPr>
              <a:t>what mistakes do you need to avoid?</a:t>
            </a:r>
          </a:p>
          <a:p>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13</a:t>
            </a:fld>
            <a:endParaRPr lang="en-US" dirty="0"/>
          </a:p>
        </p:txBody>
      </p:sp>
    </p:spTree>
    <p:extLst>
      <p:ext uri="{BB962C8B-B14F-4D97-AF65-F5344CB8AC3E}">
        <p14:creationId xmlns:p14="http://schemas.microsoft.com/office/powerpoint/2010/main" val="171457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fourth 10 minutes of the routine is for us to change things up so students can practice with novelty and transfer. </a:t>
            </a:r>
          </a:p>
        </p:txBody>
      </p:sp>
      <p:sp>
        <p:nvSpPr>
          <p:cNvPr id="4" name="Slide Number Placeholder 3"/>
          <p:cNvSpPr>
            <a:spLocks noGrp="1"/>
          </p:cNvSpPr>
          <p:nvPr>
            <p:ph type="sldNum" sz="quarter" idx="5"/>
          </p:nvPr>
        </p:nvSpPr>
        <p:spPr/>
        <p:txBody>
          <a:bodyPr/>
          <a:lstStyle/>
          <a:p>
            <a:fld id="{DA6298F2-3F1F-4041-A8E1-C335B761E25A}" type="slidenum">
              <a:rPr lang="en-US" smtClean="0"/>
              <a:t>14</a:t>
            </a:fld>
            <a:endParaRPr lang="en-US" dirty="0"/>
          </a:p>
        </p:txBody>
      </p:sp>
    </p:spTree>
    <p:extLst>
      <p:ext uri="{BB962C8B-B14F-4D97-AF65-F5344CB8AC3E}">
        <p14:creationId xmlns:p14="http://schemas.microsoft.com/office/powerpoint/2010/main" val="66020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 - option 1: </a:t>
            </a:r>
            <a:r>
              <a:rPr lang="en-US" b="0" i="0" dirty="0">
                <a:solidFill>
                  <a:srgbClr val="1D1C1D"/>
                </a:solidFill>
                <a:effectLst/>
              </a:rPr>
              <a:t>Use the guiding questions on the routine to drive the thinking and discussion with students as they reflect </a:t>
            </a:r>
            <a:r>
              <a:rPr lang="en-US" dirty="0"/>
              <a:t>on the work of the routine so far -- the thinking around the content and the problem, text or visual. Then, have students analyze how all of that can help them as they work on or think through other content or solving future problems.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15</a:t>
            </a:fld>
            <a:endParaRPr lang="en-US" dirty="0"/>
          </a:p>
        </p:txBody>
      </p:sp>
    </p:spTree>
    <p:extLst>
      <p:ext uri="{BB962C8B-B14F-4D97-AF65-F5344CB8AC3E}">
        <p14:creationId xmlns:p14="http://schemas.microsoft.com/office/powerpoint/2010/main" val="542248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BAE7-F82A-4B44-B796-8A4A337DA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9E8AD-6099-C32D-7312-B8CF6F2E1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BDACE-7D2E-9897-0450-E6E142A8F7A0}"/>
              </a:ext>
            </a:extLst>
          </p:cNvPr>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think it up - option 2:</a:t>
            </a:r>
            <a:r>
              <a:rPr lang="en-US" sz="1200" b="0" i="0" dirty="0">
                <a:solidFill>
                  <a:srgbClr val="5E0C63"/>
                </a:solidFill>
                <a:effectLst/>
                <a:latin typeface="Arial" panose="020B0604020202020204" pitchFamily="34" charset="0"/>
                <a:ea typeface="Tahoma" pitchFamily="34" charset="0"/>
                <a:cs typeface="Arial" panose="020B0604020202020204" pitchFamily="34" charset="0"/>
              </a:rPr>
              <a:t> </a:t>
            </a:r>
            <a:r>
              <a:rPr lang="en-US" b="1" i="0" dirty="0">
                <a:solidFill>
                  <a:srgbClr val="1D1C1D"/>
                </a:solidFill>
                <a:effectLst/>
                <a:latin typeface="Arial" panose="020B0604020202020204" pitchFamily="34" charset="0"/>
                <a:cs typeface="Arial" panose="020B0604020202020204" pitchFamily="34" charset="0"/>
              </a:rPr>
              <a:t>compare/contrast model (extending thinking instructional strategy)</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b="1" i="0" dirty="0">
              <a:solidFill>
                <a:srgbClr val="1D1C1D"/>
              </a:solidFill>
              <a:effectLst/>
              <a:latin typeface="Arial" panose="020B0604020202020204" pitchFamily="34" charset="0"/>
              <a:cs typeface="Arial" panose="020B0604020202020204" pitchFamily="34" charset="0"/>
            </a:endParaRP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purpose</a:t>
            </a: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0" i="0" dirty="0">
                <a:solidFill>
                  <a:srgbClr val="1D1C1D"/>
                </a:solidFill>
                <a:effectLst/>
                <a:latin typeface="Arial" panose="020B0604020202020204" pitchFamily="34" charset="0"/>
                <a:cs typeface="Arial" panose="020B0604020202020204" pitchFamily="34" charset="0"/>
              </a:rPr>
              <a:t>This is an effective </a:t>
            </a:r>
            <a:r>
              <a:rPr lang="en-US" dirty="0">
                <a:latin typeface="Arial" panose="020B0604020202020204" pitchFamily="34" charset="0"/>
                <a:cs typeface="Arial" panose="020B0604020202020204" pitchFamily="34" charset="0"/>
              </a:rPr>
              <a:t>strategy to facilitate a structured, supported, and engaging way for kids to answer the “think it up” questions and analyze 2 similar yet different items or visuals aligned to the same standard. </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dirty="0">
              <a:latin typeface="Arial" panose="020B0604020202020204" pitchFamily="34" charset="0"/>
              <a:cs typeface="Arial" panose="020B0604020202020204" pitchFamily="34" charset="0"/>
            </a:endParaRPr>
          </a:p>
          <a:p>
            <a:pPr marL="0" indent="0" defTabSz="996094">
              <a:buFont typeface="+mj-lt"/>
              <a:buNone/>
              <a:defRPr/>
            </a:pPr>
            <a:r>
              <a:rPr lang="en-US" b="1" i="0" dirty="0">
                <a:solidFill>
                  <a:srgbClr val="1D1C1D"/>
                </a:solidFill>
                <a:effectLst/>
                <a:latin typeface="Arial" panose="020B0604020202020204" pitchFamily="34" charset="0"/>
                <a:cs typeface="Arial" panose="020B0604020202020204" pitchFamily="34" charset="0"/>
              </a:rPr>
              <a:t>instructions</a:t>
            </a:r>
            <a:endParaRPr lang="en-US" dirty="0">
              <a:solidFill>
                <a:prstClr val="black"/>
              </a:solidFill>
              <a:latin typeface="Arial" panose="020B0604020202020204" pitchFamily="34" charset="0"/>
              <a:cs typeface="Arial" panose="020B0604020202020204" pitchFamily="34" charset="0"/>
            </a:endParaRP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Divide students into groups of 3. </a:t>
            </a:r>
          </a:p>
          <a:p>
            <a:pPr marL="228600" marR="0" lvl="0" indent="-228600" algn="l" defTabSz="996094"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Arial" panose="020B0604020202020204" pitchFamily="34" charset="0"/>
                <a:cs typeface="Arial" panose="020B0604020202020204" pitchFamily="34" charset="0"/>
              </a:rPr>
              <a:t>In each group, students CONTRAST the items by discussing/writing 2-3 attributes of each item.</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In each group, students COMPARE the items by discussing/writing 2-3 attributes both items share.</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Groups share out 1 of their differences and 1 of their similarities. </a:t>
            </a:r>
          </a:p>
          <a:p>
            <a:pPr marL="228600" indent="-228600">
              <a:buFont typeface="+mj-lt"/>
              <a:buAutoNum type="arabicPeriod"/>
            </a:pPr>
            <a:r>
              <a:rPr lang="en-US" sz="1200" b="0" i="0" kern="1200" dirty="0">
                <a:solidFill>
                  <a:schemeClr val="tx1"/>
                </a:solidFill>
                <a:effectLst/>
                <a:latin typeface="Arial" panose="020B0604020202020204" pitchFamily="34" charset="0"/>
                <a:ea typeface="+mn-ea"/>
                <a:cs typeface="Arial" panose="020B0604020202020204" pitchFamily="34" charset="0"/>
              </a:rPr>
              <a:t>Observe and listen to students’ thinking and clarify/verify as appropriate.</a:t>
            </a:r>
          </a:p>
          <a:p>
            <a:pPr marL="228600" indent="-228600">
              <a:buFont typeface="+mj-lt"/>
              <a:buAutoNum type="arabicPeriod"/>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indent="0">
              <a:buFont typeface="+mj-lt"/>
              <a:buNone/>
            </a:pPr>
            <a:r>
              <a:rPr lang="en-US" sz="1200" b="0" i="1" kern="1200" dirty="0">
                <a:solidFill>
                  <a:schemeClr val="tx1"/>
                </a:solidFill>
                <a:effectLst/>
                <a:latin typeface="Arial" panose="020B0604020202020204" pitchFamily="34" charset="0"/>
                <a:ea typeface="+mn-ea"/>
                <a:cs typeface="Arial" panose="020B0604020202020204" pitchFamily="34" charset="0"/>
              </a:rPr>
              <a:t>The original problem is on the left. The only change between the problems is to change the focus to the y-intercept.</a:t>
            </a:r>
          </a:p>
          <a:p>
            <a:pPr marL="0" indent="0" defTabSz="996094">
              <a:buFont typeface="+mj-lt"/>
              <a:buNone/>
              <a:defRP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46C2C8-F52A-00A2-C2B2-96DE99248DC0}"/>
              </a:ext>
            </a:extLst>
          </p:cNvPr>
          <p:cNvSpPr>
            <a:spLocks noGrp="1"/>
          </p:cNvSpPr>
          <p:nvPr>
            <p:ph type="sldNum" sz="quarter" idx="5"/>
          </p:nvPr>
        </p:nvSpPr>
        <p:spPr/>
        <p:txBody>
          <a:bodyPr/>
          <a:lstStyle/>
          <a:p>
            <a:fld id="{DA6298F2-3F1F-4041-A8E1-C335B761E25A}" type="slidenum">
              <a:rPr lang="en-US" smtClean="0"/>
              <a:t>16</a:t>
            </a:fld>
            <a:endParaRPr lang="en-US" dirty="0"/>
          </a:p>
        </p:txBody>
      </p:sp>
    </p:spTree>
    <p:extLst>
      <p:ext uri="{BB962C8B-B14F-4D97-AF65-F5344CB8AC3E}">
        <p14:creationId xmlns:p14="http://schemas.microsoft.com/office/powerpoint/2010/main" val="211727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last 10 minutes of the routine is for students to reflect on the routine and write about how it affected their understanding and confidence around the content and problem-solving process. </a:t>
            </a:r>
          </a:p>
        </p:txBody>
      </p:sp>
      <p:sp>
        <p:nvSpPr>
          <p:cNvPr id="4" name="Slide Number Placeholder 3"/>
          <p:cNvSpPr>
            <a:spLocks noGrp="1"/>
          </p:cNvSpPr>
          <p:nvPr>
            <p:ph type="sldNum" sz="quarter" idx="5"/>
          </p:nvPr>
        </p:nvSpPr>
        <p:spPr/>
        <p:txBody>
          <a:bodyPr/>
          <a:lstStyle/>
          <a:p>
            <a:fld id="{DA6298F2-3F1F-4041-A8E1-C335B761E25A}" type="slidenum">
              <a:rPr lang="en-US" smtClean="0"/>
              <a:t>17</a:t>
            </a:fld>
            <a:endParaRPr lang="en-US" dirty="0"/>
          </a:p>
        </p:txBody>
      </p:sp>
    </p:spTree>
    <p:extLst>
      <p:ext uri="{BB962C8B-B14F-4D97-AF65-F5344CB8AC3E}">
        <p14:creationId xmlns:p14="http://schemas.microsoft.com/office/powerpoint/2010/main" val="101814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F3BA-9AAC-E1A8-187E-6BF335983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37185-26C5-9A52-AC5C-A3D28200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E3D4A-71AD-F686-0EDF-CD92322EEF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r>
              <a:rPr lang="en-US" b="0" dirty="0"/>
              <a:t>: The goal of the last 10 minutes of the routine is to solidify learning and have students practice communicating what they know in </a:t>
            </a:r>
            <a:r>
              <a:rPr lang="en-US" b="1" dirty="0"/>
              <a:t>writing</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Ask students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think</a:t>
            </a:r>
            <a:r>
              <a:rPr lang="en-US" b="0" dirty="0"/>
              <a:t> about the activities, questions, discussions, and the selected problem, text or visual for this week’s thinkalong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talk</a:t>
            </a:r>
            <a:r>
              <a:rPr lang="en-US" b="0" dirty="0"/>
              <a:t> with a partner or in a small group about what they learned and the evidence that supports their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write</a:t>
            </a:r>
            <a:r>
              <a:rPr lang="en-US" b="0" dirty="0"/>
              <a:t> their answers on a piece of paper or in their notebooks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areas in which students may need more support.</a:t>
            </a:r>
            <a:endParaRPr lang="en-US" b="0" dirty="0"/>
          </a:p>
        </p:txBody>
      </p:sp>
      <p:sp>
        <p:nvSpPr>
          <p:cNvPr id="4" name="Slide Number Placeholder 3">
            <a:extLst>
              <a:ext uri="{FF2B5EF4-FFF2-40B4-BE49-F238E27FC236}">
                <a16:creationId xmlns:a16="http://schemas.microsoft.com/office/drawing/2014/main" id="{1277E5E3-D279-AD81-2114-2208EA228A67}"/>
              </a:ext>
            </a:extLst>
          </p:cNvPr>
          <p:cNvSpPr>
            <a:spLocks noGrp="1"/>
          </p:cNvSpPr>
          <p:nvPr>
            <p:ph type="sldNum" sz="quarter" idx="5"/>
          </p:nvPr>
        </p:nvSpPr>
        <p:spPr/>
        <p:txBody>
          <a:bodyPr/>
          <a:lstStyle/>
          <a:p>
            <a:fld id="{DA6298F2-3F1F-4041-A8E1-C335B761E25A}" type="slidenum">
              <a:rPr lang="en-US" smtClean="0"/>
              <a:t>18</a:t>
            </a:fld>
            <a:endParaRPr lang="en-US" dirty="0"/>
          </a:p>
        </p:txBody>
      </p:sp>
    </p:spTree>
    <p:extLst>
      <p:ext uri="{BB962C8B-B14F-4D97-AF65-F5344CB8AC3E}">
        <p14:creationId xmlns:p14="http://schemas.microsoft.com/office/powerpoint/2010/main" val="55011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week, use the guiding questions from the </a:t>
            </a:r>
            <a:r>
              <a:rPr lang="en-US" b="1" dirty="0"/>
              <a:t>thinkalong routine </a:t>
            </a:r>
            <a:r>
              <a:rPr lang="en-US" dirty="0"/>
              <a:t>to lead student thinking and discussion around the selected </a:t>
            </a:r>
            <a:r>
              <a:rPr lang="en-US" b="1" dirty="0"/>
              <a:t>stimulus</a:t>
            </a:r>
            <a:r>
              <a:rPr lang="en-US" b="0" dirty="0"/>
              <a:t> (</a:t>
            </a:r>
            <a:r>
              <a:rPr lang="en-US" dirty="0"/>
              <a:t>problem, text, or visual) aligned to a high-impact standard/concept.</a:t>
            </a:r>
          </a:p>
        </p:txBody>
      </p:sp>
      <p:sp>
        <p:nvSpPr>
          <p:cNvPr id="4" name="Slide Number Placeholder 3"/>
          <p:cNvSpPr>
            <a:spLocks noGrp="1"/>
          </p:cNvSpPr>
          <p:nvPr>
            <p:ph type="sldNum" sz="quarter" idx="5"/>
          </p:nvPr>
        </p:nvSpPr>
        <p:spPr/>
        <p:txBody>
          <a:bodyPr/>
          <a:lstStyle/>
          <a:p>
            <a:fld id="{DA6298F2-3F1F-4041-A8E1-C335B761E25A}" type="slidenum">
              <a:rPr lang="en-US" smtClean="0"/>
              <a:t>2</a:t>
            </a:fld>
            <a:endParaRPr lang="en-US" dirty="0"/>
          </a:p>
        </p:txBody>
      </p:sp>
    </p:spTree>
    <p:extLst>
      <p:ext uri="{BB962C8B-B14F-4D97-AF65-F5344CB8AC3E}">
        <p14:creationId xmlns:p14="http://schemas.microsoft.com/office/powerpoint/2010/main" val="253640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make a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goal of the first 5-10 minutes of the routine is just for students to </a:t>
            </a:r>
            <a:r>
              <a:rPr lang="en-US" b="1" dirty="0"/>
              <a:t>explore</a:t>
            </a:r>
            <a:r>
              <a:rPr lang="en-US" dirty="0"/>
              <a:t>. We are engaging the “tools to know” process standards and using the selected problem, text, or visual to activate memory around the designated content for the week.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you’re using a problem as the stimulus, students don’t solve the problem or even see the answer choices yet! In this part of the routine, students practice making a plan, getting started, and thinking about what they will need to answer the question based on the vocabulary and/or visuals included.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3</a:t>
            </a:fld>
            <a:endParaRPr lang="en-US" dirty="0"/>
          </a:p>
        </p:txBody>
      </p:sp>
    </p:spTree>
    <p:extLst>
      <p:ext uri="{BB962C8B-B14F-4D97-AF65-F5344CB8AC3E}">
        <p14:creationId xmlns:p14="http://schemas.microsoft.com/office/powerpoint/2010/main" val="190127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02EA-07EA-A531-6593-7BE169339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1B776-9943-89A6-6764-7C04733DD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7A462-43BF-B55B-C9ED-9D0D51C1AF4F}"/>
              </a:ext>
            </a:extLst>
          </p:cNvPr>
          <p:cNvSpPr>
            <a:spLocks noGrp="1"/>
          </p:cNvSpPr>
          <p:nvPr>
            <p:ph type="body" idx="1"/>
          </p:nvPr>
        </p:nvSpPr>
        <p:spPr/>
        <p:txBody>
          <a:bodyPr/>
          <a:lstStyle/>
          <a:p>
            <a:pPr marL="0" indent="0" algn="l">
              <a:buFont typeface="+mj-lt"/>
              <a:buNone/>
            </a:pPr>
            <a:r>
              <a:rPr lang="en-US" b="1" i="0" dirty="0">
                <a:solidFill>
                  <a:srgbClr val="1D1C1D"/>
                </a:solidFill>
                <a:effectLst/>
              </a:rPr>
              <a:t>make a plan: </a:t>
            </a:r>
            <a:r>
              <a:rPr lang="en-US" b="0" i="0" dirty="0">
                <a:solidFill>
                  <a:srgbClr val="1D1C1D"/>
                </a:solidFill>
                <a:effectLst/>
              </a:rPr>
              <a:t>Use the guiding questions on the routine to drive the thinking and discussion with students as you explore the selected stimulus.</a:t>
            </a:r>
          </a:p>
          <a:p>
            <a:pPr marL="0" indent="0" algn="l">
              <a:buFont typeface="+mj-lt"/>
              <a:buNone/>
            </a:pPr>
            <a:endParaRPr lang="en-US" b="0" i="0" dirty="0">
              <a:solidFill>
                <a:srgbClr val="1D1C1D"/>
              </a:solidFill>
              <a:effectLst/>
            </a:endParaRPr>
          </a:p>
          <a:p>
            <a:pPr marL="0" indent="0" algn="l">
              <a:buFont typeface="+mj-lt"/>
              <a:buNone/>
            </a:pPr>
            <a:r>
              <a:rPr lang="en-US" b="1" i="0" dirty="0">
                <a:solidFill>
                  <a:srgbClr val="1D1C1D"/>
                </a:solidFill>
                <a:effectLst/>
              </a:rPr>
              <a:t>This item was selected to address, loopback, or intervene identifying the key features of a graph because:</a:t>
            </a:r>
          </a:p>
          <a:p>
            <a:pPr marL="228600" indent="-228600">
              <a:buFont typeface="+mj-lt"/>
              <a:buAutoNum type="arabicPeriod"/>
            </a:pPr>
            <a:r>
              <a:rPr lang="en-US" dirty="0"/>
              <a:t>It’s a skill/concept with longevity.</a:t>
            </a:r>
          </a:p>
          <a:p>
            <a:pPr marL="228600" indent="-228600">
              <a:buFont typeface="+mj-lt"/>
              <a:buAutoNum type="arabicPeriod"/>
            </a:pPr>
            <a:r>
              <a:rPr lang="en-US" dirty="0"/>
              <a:t>Being able to read a graph is a life skill.</a:t>
            </a:r>
          </a:p>
          <a:p>
            <a:pPr marL="228600" indent="-228600">
              <a:buFont typeface="+mj-lt"/>
              <a:buAutoNum type="arabicPeriod"/>
            </a:pPr>
            <a:r>
              <a:rPr lang="en-US" dirty="0"/>
              <a:t>Graphs are useful tools in all high school and college math classes.</a:t>
            </a:r>
          </a:p>
          <a:p>
            <a:pPr marL="228600" indent="-228600">
              <a:buFont typeface="+mj-lt"/>
              <a:buAutoNum type="arabicPeriod"/>
            </a:pPr>
            <a:r>
              <a:rPr lang="en-US" dirty="0"/>
              <a:t>Graphs contain a lot of information about problem situations.</a:t>
            </a:r>
          </a:p>
        </p:txBody>
      </p:sp>
      <p:sp>
        <p:nvSpPr>
          <p:cNvPr id="4" name="Slide Number Placeholder 3">
            <a:extLst>
              <a:ext uri="{FF2B5EF4-FFF2-40B4-BE49-F238E27FC236}">
                <a16:creationId xmlns:a16="http://schemas.microsoft.com/office/drawing/2014/main" id="{4F8B941E-C4DC-C46B-4ADC-90630AC9FEB5}"/>
              </a:ext>
            </a:extLst>
          </p:cNvPr>
          <p:cNvSpPr>
            <a:spLocks noGrp="1"/>
          </p:cNvSpPr>
          <p:nvPr>
            <p:ph type="sldNum" sz="quarter" idx="5"/>
          </p:nvPr>
        </p:nvSpPr>
        <p:spPr/>
        <p:txBody>
          <a:bodyPr/>
          <a:lstStyle/>
          <a:p>
            <a:fld id="{DA6298F2-3F1F-4041-A8E1-C335B761E25A}" type="slidenum">
              <a:rPr lang="en-US" smtClean="0"/>
              <a:t>4</a:t>
            </a:fld>
            <a:endParaRPr lang="en-US" dirty="0"/>
          </a:p>
        </p:txBody>
      </p:sp>
    </p:spTree>
    <p:extLst>
      <p:ext uri="{BB962C8B-B14F-4D97-AF65-F5344CB8AC3E}">
        <p14:creationId xmlns:p14="http://schemas.microsoft.com/office/powerpoint/2010/main" val="315052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second 10 minutes in the routine is for students to </a:t>
            </a:r>
            <a:r>
              <a:rPr lang="en-US" b="1" dirty="0"/>
              <a:t>talk</a:t>
            </a:r>
            <a:r>
              <a:rPr lang="en-US" dirty="0"/>
              <a:t> using the problem, text, or visual to show what they know about this concept! This part of the routine allows students and teacher to talk about, share, and clarify the content (vocabulary, visuals, activities, common mistakes, connections, key ideas, important info/details, etc.).</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5</a:t>
            </a:fld>
            <a:endParaRPr lang="en-US" dirty="0"/>
          </a:p>
        </p:txBody>
      </p:sp>
    </p:spTree>
    <p:extLst>
      <p:ext uri="{BB962C8B-B14F-4D97-AF65-F5344CB8AC3E}">
        <p14:creationId xmlns:p14="http://schemas.microsoft.com/office/powerpoint/2010/main" val="245912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F392-22A3-E3EB-F499-DCCB4D0EA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8230C-8CB7-607D-1720-9C1348E50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D6037-1694-F66F-E031-F474E9FF6D4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1:  </a:t>
            </a:r>
            <a:r>
              <a:rPr lang="en-US" b="0" i="0" dirty="0">
                <a:solidFill>
                  <a:srgbClr val="1D1C1D"/>
                </a:solidFill>
                <a:effectLst/>
              </a:rPr>
              <a:t>Use</a:t>
            </a:r>
            <a:r>
              <a:rPr lang="en-US" dirty="0"/>
              <a:t> these questions from the routine, along with the selected stimulus, to activate memory, review content, correct learning mistakes, and clarify misconceptions. Be sure discussion includes important information related to the selected stimulus.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important information about this item:</a:t>
            </a:r>
          </a:p>
          <a:p>
            <a:pPr marL="228600" indent="-228600" algn="l">
              <a:buFont typeface="+mj-lt"/>
              <a:buAutoNum type="arabicPeriod"/>
            </a:pPr>
            <a:r>
              <a:rPr lang="en-US" b="0" i="0" dirty="0">
                <a:solidFill>
                  <a:srgbClr val="1D1C1D"/>
                </a:solidFill>
                <a:effectLst/>
              </a:rPr>
              <a:t>Clues include and require an understanding of important academic vocabulary: graph, models, linear relationship, relationship between, number of hours, amount of gas, remaining gas (gallons).</a:t>
            </a:r>
          </a:p>
          <a:p>
            <a:pPr marL="228600" indent="-228600" algn="l">
              <a:buFont typeface="+mj-lt"/>
              <a:buAutoNum type="arabicPeriod"/>
            </a:pPr>
            <a:r>
              <a:rPr lang="en-US" b="0" i="0" dirty="0">
                <a:solidFill>
                  <a:srgbClr val="1D1C1D"/>
                </a:solidFill>
                <a:effectLst/>
              </a:rPr>
              <a:t>Students must read and clarify all of the clues:</a:t>
            </a:r>
          </a:p>
          <a:p>
            <a:pPr marL="685800" lvl="1" indent="-228600" algn="l">
              <a:buFont typeface="Arial" panose="020B0604020202020204" pitchFamily="34" charset="0"/>
              <a:buChar char="•"/>
            </a:pPr>
            <a:r>
              <a:rPr lang="en-US" b="0" i="0" dirty="0">
                <a:solidFill>
                  <a:srgbClr val="1D1C1D"/>
                </a:solidFill>
                <a:effectLst/>
              </a:rPr>
              <a:t>The </a:t>
            </a:r>
            <a:r>
              <a:rPr lang="en-US" b="0" i="1" dirty="0">
                <a:solidFill>
                  <a:srgbClr val="1D1C1D"/>
                </a:solidFill>
                <a:effectLst/>
              </a:rPr>
              <a:t>x</a:t>
            </a:r>
            <a:r>
              <a:rPr lang="en-US" b="0" i="0" dirty="0">
                <a:solidFill>
                  <a:srgbClr val="1D1C1D"/>
                </a:solidFill>
                <a:effectLst/>
              </a:rPr>
              <a:t>-axis represents the number of hours of mowing. </a:t>
            </a:r>
          </a:p>
          <a:p>
            <a:pPr marL="685800" lvl="1" indent="-228600" algn="l">
              <a:buFont typeface="Arial" panose="020B0604020202020204" pitchFamily="34" charset="0"/>
              <a:buChar char="•"/>
            </a:pPr>
            <a:r>
              <a:rPr lang="en-US" b="0" i="0" dirty="0">
                <a:solidFill>
                  <a:srgbClr val="1D1C1D"/>
                </a:solidFill>
                <a:effectLst/>
              </a:rPr>
              <a:t>The </a:t>
            </a:r>
            <a:r>
              <a:rPr lang="en-US" b="0" i="1" dirty="0">
                <a:solidFill>
                  <a:srgbClr val="1D1C1D"/>
                </a:solidFill>
                <a:effectLst/>
              </a:rPr>
              <a:t>y</a:t>
            </a:r>
            <a:r>
              <a:rPr lang="en-US" b="0" i="0" dirty="0">
                <a:solidFill>
                  <a:srgbClr val="1D1C1D"/>
                </a:solidFill>
                <a:effectLst/>
              </a:rPr>
              <a:t>-axis represents the number of gallons of gas left in the gas tank.</a:t>
            </a:r>
          </a:p>
          <a:p>
            <a:pPr marL="685800" lvl="1" indent="-228600" algn="l">
              <a:buFont typeface="Arial" panose="020B0604020202020204" pitchFamily="34" charset="0"/>
              <a:buChar char="•"/>
            </a:pPr>
            <a:r>
              <a:rPr lang="en-US" b="0" i="0" dirty="0">
                <a:solidFill>
                  <a:srgbClr val="1D1C1D"/>
                </a:solidFill>
                <a:effectLst/>
              </a:rPr>
              <a:t>The line represents the amount gas in a tank based on how long a person has been mowing.</a:t>
            </a:r>
          </a:p>
          <a:p>
            <a:pPr marL="228600" indent="-228600" algn="l">
              <a:buFont typeface="+mj-lt"/>
              <a:buAutoNum type="arabicPeriod"/>
            </a:pPr>
            <a:r>
              <a:rPr lang="en-US" b="0" i="0" dirty="0">
                <a:solidFill>
                  <a:srgbClr val="1D1C1D"/>
                </a:solidFill>
                <a:effectLst/>
              </a:rPr>
              <a:t>Students would benefit from:</a:t>
            </a:r>
          </a:p>
          <a:p>
            <a:pPr marL="685800" lvl="1" indent="-228600" algn="l">
              <a:buFont typeface="Arial" panose="020B0604020202020204" pitchFamily="34" charset="0"/>
              <a:buChar char="•"/>
            </a:pPr>
            <a:r>
              <a:rPr lang="en-US" b="0" i="0" dirty="0">
                <a:solidFill>
                  <a:srgbClr val="1D1C1D"/>
                </a:solidFill>
                <a:effectLst/>
              </a:rPr>
              <a:t>Identifying points on the line and what they mean to the problem situation.</a:t>
            </a:r>
          </a:p>
          <a:p>
            <a:pPr marL="685800" lvl="1" indent="-228600" algn="l">
              <a:buFont typeface="Arial" panose="020B0604020202020204" pitchFamily="34" charset="0"/>
              <a:buChar char="•"/>
            </a:pPr>
            <a:r>
              <a:rPr lang="en-US" b="0" i="0" dirty="0">
                <a:solidFill>
                  <a:srgbClr val="1D1C1D"/>
                </a:solidFill>
                <a:effectLst/>
              </a:rPr>
              <a:t>Predicting what question will be asked about the graph.</a:t>
            </a:r>
            <a:endParaRPr lang="en-US" dirty="0"/>
          </a:p>
        </p:txBody>
      </p:sp>
      <p:sp>
        <p:nvSpPr>
          <p:cNvPr id="4" name="Slide Number Placeholder 3">
            <a:extLst>
              <a:ext uri="{FF2B5EF4-FFF2-40B4-BE49-F238E27FC236}">
                <a16:creationId xmlns:a16="http://schemas.microsoft.com/office/drawing/2014/main" id="{1E831C49-DAE2-B842-2C5A-5FEF10A8C057}"/>
              </a:ext>
            </a:extLst>
          </p:cNvPr>
          <p:cNvSpPr>
            <a:spLocks noGrp="1"/>
          </p:cNvSpPr>
          <p:nvPr>
            <p:ph type="sldNum" sz="quarter" idx="5"/>
          </p:nvPr>
        </p:nvSpPr>
        <p:spPr/>
        <p:txBody>
          <a:bodyPr/>
          <a:lstStyle/>
          <a:p>
            <a:fld id="{DA6298F2-3F1F-4041-A8E1-C335B761E25A}" type="slidenum">
              <a:rPr lang="en-US" smtClean="0"/>
              <a:t>6</a:t>
            </a:fld>
            <a:endParaRPr lang="en-US" dirty="0"/>
          </a:p>
        </p:txBody>
      </p:sp>
    </p:spTree>
    <p:extLst>
      <p:ext uri="{BB962C8B-B14F-4D97-AF65-F5344CB8AC3E}">
        <p14:creationId xmlns:p14="http://schemas.microsoft.com/office/powerpoint/2010/main" val="194739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2: just the facts (rehearsal and practice instructional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The purpose is to help student identify the most important details from a problem or visual.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ea typeface="+mn-ea"/>
                <a:cs typeface="+mn-cs"/>
              </a:rPr>
              <a:t>Students </a:t>
            </a:r>
            <a:r>
              <a:rPr lang="en-US" dirty="0"/>
              <a:t>read a text and observe an image.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They determine 3 facts (interesting, useful, most important) from the stem.</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With a thinking partner, students justify why they chose a particular fact.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 and clarify/verify as appropriate.</a:t>
            </a:r>
          </a:p>
          <a:p>
            <a:pPr marL="228600" indent="-228600">
              <a:buFont typeface="+mj-lt"/>
              <a:buAutoNum type="arabicPeriod"/>
            </a:pPr>
            <a:endParaRPr lang="en-US" dirty="0"/>
          </a:p>
          <a:p>
            <a:pPr marL="0" indent="0">
              <a:buFont typeface="+mj-lt"/>
              <a:buNone/>
            </a:pPr>
            <a:r>
              <a:rPr lang="en-US" b="0" i="1" dirty="0"/>
              <a:t>Students may observe different facts about this problem situation and/or may label them differently.</a:t>
            </a:r>
          </a:p>
          <a:p>
            <a:pPr marL="0" indent="0">
              <a:buFont typeface="+mj-lt"/>
              <a:buNone/>
            </a:pPr>
            <a:r>
              <a:rPr lang="en-US" b="1" i="0" dirty="0"/>
              <a:t>Interesting fact</a:t>
            </a:r>
            <a:r>
              <a:rPr lang="en-US" b="0" i="0" dirty="0"/>
              <a:t>: The line goes down because the amount of gas is decreasing. After 4 hours, there are 2 gallons of gas left.</a:t>
            </a:r>
          </a:p>
          <a:p>
            <a:pPr marL="0" indent="0">
              <a:buFont typeface="+mj-lt"/>
              <a:buNone/>
            </a:pPr>
            <a:r>
              <a:rPr lang="en-US" b="1" i="0" dirty="0"/>
              <a:t>Useful and/or most important fact</a:t>
            </a:r>
            <a:r>
              <a:rPr lang="en-US" b="0" i="0" dirty="0"/>
              <a:t>: The gas tank starts with 4 gallons of gas. The mower runs out of gas after 8 hours. </a:t>
            </a:r>
            <a:endParaRPr lang="en-US" b="1" i="0" dirty="0"/>
          </a:p>
        </p:txBody>
      </p:sp>
      <p:sp>
        <p:nvSpPr>
          <p:cNvPr id="4" name="Slide Number Placeholder 3"/>
          <p:cNvSpPr>
            <a:spLocks noGrp="1"/>
          </p:cNvSpPr>
          <p:nvPr>
            <p:ph type="sldNum" sz="quarter" idx="5"/>
          </p:nvPr>
        </p:nvSpPr>
        <p:spPr/>
        <p:txBody>
          <a:bodyPr/>
          <a:lstStyle/>
          <a:p>
            <a:fld id="{DA6298F2-3F1F-4041-A8E1-C335B761E25A}" type="slidenum">
              <a:rPr lang="en-US" smtClean="0"/>
              <a:t>7</a:t>
            </a:fld>
            <a:endParaRPr lang="en-US" dirty="0"/>
          </a:p>
        </p:txBody>
      </p:sp>
    </p:spTree>
    <p:extLst>
      <p:ext uri="{BB962C8B-B14F-4D97-AF65-F5344CB8AC3E}">
        <p14:creationId xmlns:p14="http://schemas.microsoft.com/office/powerpoint/2010/main" val="315701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work 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goal of the third 10 minutes of the routine is for students to </a:t>
            </a:r>
            <a:r>
              <a:rPr lang="en-US" b="1" dirty="0">
                <a:latin typeface="Arial" panose="020B0604020202020204" pitchFamily="34" charset="0"/>
                <a:cs typeface="Arial" panose="020B0604020202020204" pitchFamily="34" charset="0"/>
              </a:rPr>
              <a:t>work out</a:t>
            </a:r>
            <a:r>
              <a:rPr lang="en-US" dirty="0">
                <a:latin typeface="Arial" panose="020B0604020202020204" pitchFamily="34" charset="0"/>
                <a:cs typeface="Arial" panose="020B0604020202020204" pitchFamily="34" charset="0"/>
              </a:rPr>
              <a:t> the problem and </a:t>
            </a:r>
            <a:r>
              <a:rPr lang="en-US" b="1" dirty="0">
                <a:latin typeface="Arial" panose="020B0604020202020204" pitchFamily="34" charset="0"/>
                <a:cs typeface="Arial" panose="020B0604020202020204" pitchFamily="34" charset="0"/>
              </a:rPr>
              <a:t>defend</a:t>
            </a:r>
            <a:r>
              <a:rPr lang="en-US" dirty="0">
                <a:latin typeface="Arial" panose="020B0604020202020204" pitchFamily="34" charset="0"/>
                <a:cs typeface="Arial" panose="020B0604020202020204" pitchFamily="34" charset="0"/>
              </a:rPr>
              <a:t> their answer. We want students to prove why their chosen response is </a:t>
            </a:r>
            <a:r>
              <a:rPr lang="en-US" b="1" dirty="0">
                <a:latin typeface="Arial" panose="020B0604020202020204" pitchFamily="34" charset="0"/>
                <a:cs typeface="Arial" panose="020B0604020202020204" pitchFamily="34" charset="0"/>
              </a:rPr>
              <a:t>right</a:t>
            </a:r>
            <a:r>
              <a:rPr lang="en-US" dirty="0">
                <a:latin typeface="Arial" panose="020B0604020202020204" pitchFamily="34" charset="0"/>
                <a:cs typeface="Arial" panose="020B0604020202020204" pitchFamily="34" charset="0"/>
              </a:rPr>
              <a:t> and explain why the incorrect answers are </a:t>
            </a:r>
            <a:r>
              <a:rPr lang="en-US" b="1" dirty="0">
                <a:latin typeface="Arial" panose="020B0604020202020204" pitchFamily="34" charset="0"/>
                <a:cs typeface="Arial" panose="020B0604020202020204" pitchFamily="34" charset="0"/>
              </a:rPr>
              <a:t>wrong</a:t>
            </a:r>
            <a:r>
              <a:rPr lang="en-US" dirty="0">
                <a:latin typeface="Arial" panose="020B0604020202020204" pitchFamily="34" charset="0"/>
                <a:cs typeface="Arial" panose="020B0604020202020204" pitchFamily="34" charset="0"/>
              </a:rPr>
              <a:t>. </a:t>
            </a:r>
            <a:endParaRPr lang="en-US" sz="1200" dirty="0">
              <a:solidFill>
                <a:srgbClr val="5E0C63"/>
              </a:solidFill>
              <a:latin typeface="Arial" panose="020B0604020202020204" pitchFamily="34" charset="0"/>
              <a:ea typeface="Tahoma"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8</a:t>
            </a:fld>
            <a:endParaRPr lang="en-US" dirty="0"/>
          </a:p>
        </p:txBody>
      </p:sp>
    </p:spTree>
    <p:extLst>
      <p:ext uri="{BB962C8B-B14F-4D97-AF65-F5344CB8AC3E}">
        <p14:creationId xmlns:p14="http://schemas.microsoft.com/office/powerpoint/2010/main" val="374209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1: </a:t>
            </a:r>
            <a:r>
              <a:rPr lang="en-US" dirty="0"/>
              <a:t>Correct learning mistakes and clarify misconceptions by answering the question but be sure students not only solve but also prove why their chosen response is right and explain why the incorrect answers are wrong.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228600" indent="-228600">
              <a:buFont typeface="+mj-lt"/>
              <a:buAutoNum type="arabicPeriod"/>
            </a:pPr>
            <a:r>
              <a:rPr lang="en-US" dirty="0"/>
              <a:t>The labels on the axes and how they relate to the </a:t>
            </a:r>
            <a:r>
              <a:rPr lang="en-US"/>
              <a:t>ordered pair</a:t>
            </a:r>
            <a:endParaRPr lang="en-US" dirty="0"/>
          </a:p>
          <a:p>
            <a:pPr marL="228600" indent="-228600">
              <a:buFont typeface="+mj-lt"/>
              <a:buAutoNum type="arabicPeriod"/>
            </a:pPr>
            <a:r>
              <a:rPr lang="en-US" dirty="0"/>
              <a:t>What an </a:t>
            </a:r>
            <a:r>
              <a:rPr lang="en-US" i="1" dirty="0"/>
              <a:t>x</a:t>
            </a:r>
            <a:r>
              <a:rPr lang="en-US" i="0" dirty="0"/>
              <a:t>-intercept is vs. </a:t>
            </a:r>
            <a:r>
              <a:rPr lang="en-US" i="0"/>
              <a:t>a </a:t>
            </a:r>
            <a:r>
              <a:rPr lang="en-US" i="1"/>
              <a:t>y</a:t>
            </a:r>
            <a:r>
              <a:rPr lang="en-US" i="0"/>
              <a:t>-intercept</a:t>
            </a:r>
            <a:endParaRPr lang="en-US" i="0" dirty="0"/>
          </a:p>
          <a:p>
            <a:pPr marL="228600" indent="-228600">
              <a:buFont typeface="+mj-lt"/>
              <a:buAutoNum type="arabicPeriod"/>
            </a:pPr>
            <a:r>
              <a:rPr lang="en-US" i="0" dirty="0"/>
              <a:t>The </a:t>
            </a:r>
            <a:r>
              <a:rPr lang="en-US" i="1" dirty="0"/>
              <a:t>x</a:t>
            </a:r>
            <a:r>
              <a:rPr lang="en-US" i="0" dirty="0"/>
              <a:t>-intercept has to be correct in the answer choice as does the reason that it’s </a:t>
            </a:r>
            <a:r>
              <a:rPr lang="en-US" i="0"/>
              <a:t>the </a:t>
            </a:r>
            <a:r>
              <a:rPr lang="en-US" i="1"/>
              <a:t>x</a:t>
            </a:r>
            <a:r>
              <a:rPr lang="en-US" i="0"/>
              <a:t>-intercept</a:t>
            </a:r>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9</a:t>
            </a:fld>
            <a:endParaRPr lang="en-US" dirty="0"/>
          </a:p>
        </p:txBody>
      </p:sp>
    </p:spTree>
    <p:extLst>
      <p:ext uri="{BB962C8B-B14F-4D97-AF65-F5344CB8AC3E}">
        <p14:creationId xmlns:p14="http://schemas.microsoft.com/office/powerpoint/2010/main" val="26404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6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7106D6A-9125-7A21-96A0-83FC4D3B834D}"/>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8B5240D5-9083-6D4D-45E1-E6778328D7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5006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write about it</a:t>
            </a:r>
          </a:p>
        </p:txBody>
      </p:sp>
    </p:spTree>
    <p:extLst>
      <p:ext uri="{BB962C8B-B14F-4D97-AF65-F5344CB8AC3E}">
        <p14:creationId xmlns:p14="http://schemas.microsoft.com/office/powerpoint/2010/main" val="95494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0999051-D08A-DC7F-A10F-8B3AF89A7854}"/>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D0A4AC8E-18B0-FB50-9829-5F8FBE3EF2AB}"/>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2856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3573003"/>
            <a:ext cx="12192000" cy="1009184"/>
          </a:xfrm>
          <a:prstGeom prst="rect">
            <a:avLst/>
          </a:prstGeom>
        </p:spPr>
        <p:txBody>
          <a:bodyPr/>
          <a:lstStyle>
            <a:lvl1pPr marL="0" indent="0" algn="ctr">
              <a:lnSpc>
                <a:spcPct val="110000"/>
              </a:lnSpc>
              <a:spcBef>
                <a:spcPts val="0"/>
              </a:spcBef>
              <a:buNone/>
              <a:defRPr sz="14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change text)</a:t>
            </a:r>
          </a:p>
        </p:txBody>
      </p:sp>
    </p:spTree>
    <p:extLst>
      <p:ext uri="{BB962C8B-B14F-4D97-AF65-F5344CB8AC3E}">
        <p14:creationId xmlns:p14="http://schemas.microsoft.com/office/powerpoint/2010/main" val="124307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ption on left or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93139-DE80-8E7D-1166-B2A4684701A7}"/>
              </a:ext>
            </a:extLst>
          </p:cNvPr>
          <p:cNvSpPr>
            <a:spLocks noGrp="1"/>
          </p:cNvSpPr>
          <p:nvPr>
            <p:ph sz="half" idx="1" hasCustomPrompt="1"/>
          </p:nvPr>
        </p:nvSpPr>
        <p:spPr>
          <a:xfrm>
            <a:off x="370368"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
        <p:nvSpPr>
          <p:cNvPr id="2" name="Content Placeholder 2">
            <a:extLst>
              <a:ext uri="{FF2B5EF4-FFF2-40B4-BE49-F238E27FC236}">
                <a16:creationId xmlns:a16="http://schemas.microsoft.com/office/drawing/2014/main" id="{11039524-D1CD-5C98-4FA4-EEA3AFA4D575}"/>
              </a:ext>
            </a:extLst>
          </p:cNvPr>
          <p:cNvSpPr>
            <a:spLocks noGrp="1"/>
          </p:cNvSpPr>
          <p:nvPr>
            <p:ph sz="half" idx="10" hasCustomPrompt="1"/>
          </p:nvPr>
        </p:nvSpPr>
        <p:spPr>
          <a:xfrm>
            <a:off x="6609554"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Tree>
    <p:extLst>
      <p:ext uri="{BB962C8B-B14F-4D97-AF65-F5344CB8AC3E}">
        <p14:creationId xmlns:p14="http://schemas.microsoft.com/office/powerpoint/2010/main" val="347140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make a plan</a:t>
            </a:r>
          </a:p>
        </p:txBody>
      </p:sp>
    </p:spTree>
    <p:extLst>
      <p:ext uri="{BB962C8B-B14F-4D97-AF65-F5344CB8AC3E}">
        <p14:creationId xmlns:p14="http://schemas.microsoft.com/office/powerpoint/2010/main" val="65372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xplanati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C71B3A-4E88-ED66-DF69-C012184E1A9B}"/>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271782A-905B-830E-DD0A-3521E9E94FB4}"/>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5846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86C4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show what you know</a:t>
            </a:r>
          </a:p>
        </p:txBody>
      </p:sp>
    </p:spTree>
    <p:extLst>
      <p:ext uri="{BB962C8B-B14F-4D97-AF65-F5344CB8AC3E}">
        <p14:creationId xmlns:p14="http://schemas.microsoft.com/office/powerpoint/2010/main" val="208864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8AF5916-56D5-2C2B-6A3E-947C28DBBCE6}"/>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3F66BD66-0FE7-2512-8C7D-865A1DBE3127}"/>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3588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work it out</a:t>
            </a:r>
          </a:p>
        </p:txBody>
      </p:sp>
    </p:spTree>
    <p:extLst>
      <p:ext uri="{BB962C8B-B14F-4D97-AF65-F5344CB8AC3E}">
        <p14:creationId xmlns:p14="http://schemas.microsoft.com/office/powerpoint/2010/main" val="388300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D7D28E4-282E-DC24-26C0-FBC57797AC2A}"/>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5B3817CE-36BE-9CDE-9472-3634103FC0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2416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think it up</a:t>
            </a:r>
          </a:p>
        </p:txBody>
      </p:sp>
    </p:spTree>
    <p:extLst>
      <p:ext uri="{BB962C8B-B14F-4D97-AF65-F5344CB8AC3E}">
        <p14:creationId xmlns:p14="http://schemas.microsoft.com/office/powerpoint/2010/main" val="1451042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F5186-1D88-1B4E-83EF-2283B7FC7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C0833-2820-73A8-E79D-509D86B6D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529"/>
      </p:ext>
    </p:extLst>
  </p:cSld>
  <p:clrMap bg1="lt1" tx1="dk1" bg2="lt2" tx2="dk2" accent1="accent1" accent2="accent2" accent3="accent3" accent4="accent4" accent5="accent5" accent6="accent6" hlink="hlink" folHlink="folHlink"/>
  <p:sldLayoutIdLst>
    <p:sldLayoutId id="2147483691" r:id="rId1"/>
    <p:sldLayoutId id="2147483688" r:id="rId2"/>
  </p:sldLayoutIdLst>
  <p:txStyles>
    <p:titleStyle>
      <a:lvl1pPr algn="l" defTabSz="914400" rtl="0" eaLnBrk="1" latinLnBrk="0" hangingPunct="1">
        <a:lnSpc>
          <a:spcPct val="11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044728"/>
      </p:ext>
    </p:extLst>
  </p:cSld>
  <p:clrMap bg1="lt1" tx1="dk1" bg2="lt2" tx2="dk2" accent1="accent1" accent2="accent2" accent3="accent3" accent4="accent4" accent5="accent5" accent6="accent6" hlink="hlink" folHlink="folHlink"/>
  <p:sldLayoutIdLst>
    <p:sldLayoutId id="2147483673"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41394"/>
      </p:ext>
    </p:extLst>
  </p:cSld>
  <p:clrMap bg1="lt1" tx1="dk1" bg2="lt2" tx2="dk2" accent1="accent1" accent2="accent2" accent3="accent3" accent4="accent4" accent5="accent5" accent6="accent6" hlink="hlink" folHlink="folHlink"/>
  <p:sldLayoutIdLst>
    <p:sldLayoutId id="2147483675"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62619"/>
      </p:ext>
    </p:extLst>
  </p:cSld>
  <p:clrMap bg1="lt1" tx1="dk1" bg2="lt2" tx2="dk2" accent1="accent1" accent2="accent2" accent3="accent3" accent4="accent4" accent5="accent5" accent6="accent6" hlink="hlink" folHlink="folHlink"/>
  <p:sldLayoutIdLst>
    <p:sldLayoutId id="2147483677"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914669"/>
      </p:ext>
    </p:extLst>
  </p:cSld>
  <p:clrMap bg1="lt1" tx1="dk1" bg2="lt2" tx2="dk2" accent1="accent1" accent2="accent2" accent3="accent3" accent4="accent4" accent5="accent5" accent6="accent6" hlink="hlink" folHlink="folHlink"/>
  <p:sldLayoutIdLst>
    <p:sldLayoutId id="2147483679"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097025"/>
      </p:ext>
    </p:extLst>
  </p:cSld>
  <p:clrMap bg1="lt1" tx1="dk1" bg2="lt2" tx2="dk2" accent1="accent1" accent2="accent2" accent3="accent3" accent4="accent4" accent5="accent5" accent6="accent6" hlink="hlink" folHlink="folHlink"/>
  <p:sldLayoutIdLst>
    <p:sldLayoutId id="2147483681"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55045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slide" Target="slide14.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664A7-52CC-5ED5-DB42-749E646AAEEB}"/>
              </a:ext>
            </a:extLst>
          </p:cNvPr>
          <p:cNvSpPr>
            <a:spLocks noGrp="1"/>
          </p:cNvSpPr>
          <p:nvPr>
            <p:ph type="subTitle" idx="1"/>
          </p:nvPr>
        </p:nvSpPr>
        <p:spPr>
          <a:xfrm>
            <a:off x="0" y="3592366"/>
            <a:ext cx="12192000" cy="1009184"/>
          </a:xfrm>
        </p:spPr>
        <p:txBody>
          <a:bodyPr/>
          <a:lstStyle/>
          <a:p>
            <a:r>
              <a:rPr lang="en-US" dirty="0"/>
              <a:t>(click on a button to go directly to that step)</a:t>
            </a:r>
          </a:p>
        </p:txBody>
      </p:sp>
      <p:pic>
        <p:nvPicPr>
          <p:cNvPr id="5" name="Picture 4" descr="A close-up of a blue and white screen&#10;&#10;AI-generated content may be incorrect.">
            <a:hlinkClick r:id="rId3" action="ppaction://hlinksldjump"/>
            <a:extLst>
              <a:ext uri="{FF2B5EF4-FFF2-40B4-BE49-F238E27FC236}">
                <a16:creationId xmlns:a16="http://schemas.microsoft.com/office/drawing/2014/main" id="{D4234A10-B5DB-A9D6-8185-822A8976952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01712" y="2807103"/>
            <a:ext cx="2103120" cy="459624"/>
          </a:xfrm>
          <a:prstGeom prst="rect">
            <a:avLst/>
          </a:prstGeom>
          <a:effectLst>
            <a:outerShdw blurRad="50800" dist="50800" dir="2700000" algn="tl" rotWithShape="0">
              <a:prstClr val="black">
                <a:alpha val="30000"/>
              </a:prstClr>
            </a:outerShdw>
          </a:effectLst>
        </p:spPr>
      </p:pic>
      <p:pic>
        <p:nvPicPr>
          <p:cNvPr id="7" name="Picture 6" descr="A close-up of a computer screen&#10;&#10;AI-generated content may be incorrect.">
            <a:hlinkClick r:id="rId5" action="ppaction://hlinksldjump"/>
            <a:extLst>
              <a:ext uri="{FF2B5EF4-FFF2-40B4-BE49-F238E27FC236}">
                <a16:creationId xmlns:a16="http://schemas.microsoft.com/office/drawing/2014/main" id="{8D1CDA98-D3E1-1C65-2F5C-A99DC850D43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7298231" y="2807103"/>
            <a:ext cx="2103120" cy="459624"/>
          </a:xfrm>
          <a:prstGeom prst="rect">
            <a:avLst/>
          </a:prstGeom>
          <a:effectLst>
            <a:outerShdw blurRad="50800" dist="50800" dir="2700000" algn="tl" rotWithShape="0">
              <a:prstClr val="black">
                <a:alpha val="30000"/>
              </a:prstClr>
            </a:outerShdw>
          </a:effectLst>
        </p:spPr>
      </p:pic>
      <p:pic>
        <p:nvPicPr>
          <p:cNvPr id="9" name="Picture 8" descr="A green and white rectangular sign with black text&#10;&#10;AI-generated content may be incorrect.">
            <a:hlinkClick r:id="rId7" action="ppaction://hlinksldjump"/>
            <a:extLst>
              <a:ext uri="{FF2B5EF4-FFF2-40B4-BE49-F238E27FC236}">
                <a16:creationId xmlns:a16="http://schemas.microsoft.com/office/drawing/2014/main" id="{28A65E3D-B421-E885-CC21-825EC0B08B5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2833885" y="2807103"/>
            <a:ext cx="2103120" cy="459624"/>
          </a:xfrm>
          <a:prstGeom prst="rect">
            <a:avLst/>
          </a:prstGeom>
          <a:effectLst>
            <a:outerShdw blurRad="50800" dist="50800" dir="2700000" algn="tl" rotWithShape="0">
              <a:prstClr val="black">
                <a:alpha val="30000"/>
              </a:prstClr>
            </a:outerShdw>
          </a:effectLst>
        </p:spPr>
      </p:pic>
      <p:pic>
        <p:nvPicPr>
          <p:cNvPr id="11" name="Picture 10" descr="A blue and white screen with black letters&#10;&#10;AI-generated content may be incorrect.">
            <a:hlinkClick r:id="rId9" action="ppaction://hlinksldjump"/>
            <a:extLst>
              <a:ext uri="{FF2B5EF4-FFF2-40B4-BE49-F238E27FC236}">
                <a16:creationId xmlns:a16="http://schemas.microsoft.com/office/drawing/2014/main" id="{F08968E3-87C0-92B8-6C64-DF0E6F8AECB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9530404" y="2807103"/>
            <a:ext cx="2103120" cy="459624"/>
          </a:xfrm>
          <a:prstGeom prst="rect">
            <a:avLst/>
          </a:prstGeom>
          <a:effectLst>
            <a:outerShdw blurRad="50800" dist="50800" dir="2700000" algn="tl" rotWithShape="0">
              <a:prstClr val="black">
                <a:alpha val="30000"/>
              </a:prstClr>
            </a:outerShdw>
          </a:effectLst>
        </p:spPr>
      </p:pic>
      <p:pic>
        <p:nvPicPr>
          <p:cNvPr id="13" name="Picture 12" descr="A close-up of a sign&#10;&#10;AI-generated content may be incorrect.">
            <a:hlinkClick r:id="rId11" action="ppaction://hlinksldjump"/>
            <a:extLst>
              <a:ext uri="{FF2B5EF4-FFF2-40B4-BE49-F238E27FC236}">
                <a16:creationId xmlns:a16="http://schemas.microsoft.com/office/drawing/2014/main" id="{E433410D-C33E-8150-2CAA-3A955011589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5066058" y="2807103"/>
            <a:ext cx="2103120" cy="459624"/>
          </a:xfrm>
          <a:prstGeom prst="rect">
            <a:avLst/>
          </a:prstGeom>
          <a:effectLst>
            <a:outerShdw blurRad="50800" dist="50800" dir="2700000" algn="tl" rotWithShape="0">
              <a:prstClr val="black">
                <a:alpha val="30000"/>
              </a:prstClr>
            </a:outerShdw>
          </a:effectLst>
        </p:spPr>
      </p:pic>
    </p:spTree>
    <p:extLst>
      <p:ext uri="{BB962C8B-B14F-4D97-AF65-F5344CB8AC3E}">
        <p14:creationId xmlns:p14="http://schemas.microsoft.com/office/powerpoint/2010/main" val="194779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969D0A8-5DC7-2519-B36D-C27CAFFE8F12}"/>
              </a:ext>
            </a:extLst>
          </p:cNvPr>
          <p:cNvSpPr txBox="1">
            <a:spLocks/>
          </p:cNvSpPr>
          <p:nvPr/>
        </p:nvSpPr>
        <p:spPr>
          <a:xfrm>
            <a:off x="1570791" y="522560"/>
            <a:ext cx="2622582"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IQ slap down </a:t>
            </a:r>
          </a:p>
        </p:txBody>
      </p:sp>
      <p:grpSp>
        <p:nvGrpSpPr>
          <p:cNvPr id="3" name="Group 2">
            <a:extLst>
              <a:ext uri="{FF2B5EF4-FFF2-40B4-BE49-F238E27FC236}">
                <a16:creationId xmlns:a16="http://schemas.microsoft.com/office/drawing/2014/main" id="{DA2D0E80-94A8-707D-2E36-9E1C5FDFB643}"/>
              </a:ext>
            </a:extLst>
          </p:cNvPr>
          <p:cNvGrpSpPr/>
          <p:nvPr/>
        </p:nvGrpSpPr>
        <p:grpSpPr>
          <a:xfrm>
            <a:off x="1585781" y="1406148"/>
            <a:ext cx="866139" cy="1015663"/>
            <a:chOff x="1179415" y="2219371"/>
            <a:chExt cx="1976626" cy="2377834"/>
          </a:xfrm>
        </p:grpSpPr>
        <p:pic>
          <p:nvPicPr>
            <p:cNvPr id="4" name="Picture 3">
              <a:extLst>
                <a:ext uri="{FF2B5EF4-FFF2-40B4-BE49-F238E27FC236}">
                  <a16:creationId xmlns:a16="http://schemas.microsoft.com/office/drawing/2014/main" id="{B4007A48-207D-9DE9-CE52-C55AF1B0D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15" y="2388288"/>
              <a:ext cx="1976626" cy="2172889"/>
            </a:xfrm>
            <a:prstGeom prst="rect">
              <a:avLst/>
            </a:prstGeom>
          </p:spPr>
        </p:pic>
        <p:sp>
          <p:nvSpPr>
            <p:cNvPr id="5" name="TextBox 4">
              <a:extLst>
                <a:ext uri="{FF2B5EF4-FFF2-40B4-BE49-F238E27FC236}">
                  <a16:creationId xmlns:a16="http://schemas.microsoft.com/office/drawing/2014/main" id="{B62C4AFB-976E-50D2-ECF8-F63D4D3F28AD}"/>
                </a:ext>
              </a:extLst>
            </p:cNvPr>
            <p:cNvSpPr txBox="1"/>
            <p:nvPr/>
          </p:nvSpPr>
          <p:spPr>
            <a:xfrm>
              <a:off x="1342472" y="2219371"/>
              <a:ext cx="1545092" cy="2377834"/>
            </a:xfrm>
            <a:prstGeom prst="rect">
              <a:avLst/>
            </a:prstGeom>
            <a:noFill/>
          </p:spPr>
          <p:txBody>
            <a:bodyPr wrap="square" rtlCol="0">
              <a:spAutoFit/>
            </a:bodyPr>
            <a:lstStyle/>
            <a:p>
              <a:pPr algn="ctr" defTabSz="914327" eaLnBrk="0" fontAlgn="base" hangingPunct="0">
                <a:spcBef>
                  <a:spcPct val="0"/>
                </a:spcBef>
                <a:spcAft>
                  <a:spcPct val="0"/>
                </a:spcAft>
                <a:defRPr/>
              </a:pPr>
              <a:r>
                <a:rPr lang="en-US" sz="6000" b="1" kern="0" dirty="0">
                  <a:solidFill>
                    <a:srgbClr val="044C8E"/>
                  </a:solidFill>
                  <a:latin typeface="Century Gothic"/>
                  <a:cs typeface="Calibri Light"/>
                  <a:sym typeface="Wingdings 2" panose="05020102010507070707" pitchFamily="18" charset="2"/>
                </a:rPr>
                <a:t>A</a:t>
              </a:r>
              <a:endParaRPr lang="en-US" sz="6000" b="1" kern="0" dirty="0">
                <a:solidFill>
                  <a:srgbClr val="044C8E"/>
                </a:solidFill>
                <a:latin typeface="Century Gothic"/>
                <a:cs typeface="Calibri Light"/>
              </a:endParaRPr>
            </a:p>
          </p:txBody>
        </p:sp>
      </p:grpSp>
      <p:grpSp>
        <p:nvGrpSpPr>
          <p:cNvPr id="6" name="Group 5">
            <a:extLst>
              <a:ext uri="{FF2B5EF4-FFF2-40B4-BE49-F238E27FC236}">
                <a16:creationId xmlns:a16="http://schemas.microsoft.com/office/drawing/2014/main" id="{E9A7875B-0C7A-506F-4AA7-FA679105533B}"/>
              </a:ext>
            </a:extLst>
          </p:cNvPr>
          <p:cNvGrpSpPr/>
          <p:nvPr/>
        </p:nvGrpSpPr>
        <p:grpSpPr>
          <a:xfrm>
            <a:off x="2708846" y="1406146"/>
            <a:ext cx="866139" cy="1015663"/>
            <a:chOff x="1179415" y="2219369"/>
            <a:chExt cx="1976626" cy="2377834"/>
          </a:xfrm>
        </p:grpSpPr>
        <p:pic>
          <p:nvPicPr>
            <p:cNvPr id="7" name="Picture 6">
              <a:extLst>
                <a:ext uri="{FF2B5EF4-FFF2-40B4-BE49-F238E27FC236}">
                  <a16:creationId xmlns:a16="http://schemas.microsoft.com/office/drawing/2014/main" id="{491A96AD-C6C9-518C-D34D-86B1321E8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15" y="2388288"/>
              <a:ext cx="1976626" cy="2172889"/>
            </a:xfrm>
            <a:prstGeom prst="rect">
              <a:avLst/>
            </a:prstGeom>
          </p:spPr>
        </p:pic>
        <p:sp>
          <p:nvSpPr>
            <p:cNvPr id="8" name="TextBox 7">
              <a:extLst>
                <a:ext uri="{FF2B5EF4-FFF2-40B4-BE49-F238E27FC236}">
                  <a16:creationId xmlns:a16="http://schemas.microsoft.com/office/drawing/2014/main" id="{B193AFCB-ADBB-7160-F19A-848D3DB801B3}"/>
                </a:ext>
              </a:extLst>
            </p:cNvPr>
            <p:cNvSpPr txBox="1"/>
            <p:nvPr/>
          </p:nvSpPr>
          <p:spPr>
            <a:xfrm>
              <a:off x="1342472" y="2219369"/>
              <a:ext cx="1545092" cy="2377834"/>
            </a:xfrm>
            <a:prstGeom prst="rect">
              <a:avLst/>
            </a:prstGeom>
            <a:noFill/>
          </p:spPr>
          <p:txBody>
            <a:bodyPr wrap="square" rtlCol="0">
              <a:spAutoFit/>
            </a:bodyPr>
            <a:lstStyle/>
            <a:p>
              <a:pPr algn="ctr" defTabSz="914327" eaLnBrk="0" fontAlgn="base" hangingPunct="0">
                <a:spcBef>
                  <a:spcPct val="0"/>
                </a:spcBef>
                <a:spcAft>
                  <a:spcPct val="0"/>
                </a:spcAft>
                <a:defRPr/>
              </a:pPr>
              <a:r>
                <a:rPr lang="en-US" sz="6000" b="1" kern="0" dirty="0">
                  <a:solidFill>
                    <a:srgbClr val="044C8E"/>
                  </a:solidFill>
                  <a:latin typeface="Century Gothic"/>
                  <a:cs typeface="Calibri Light"/>
                  <a:sym typeface="Wingdings 2" panose="05020102010507070707" pitchFamily="18" charset="2"/>
                </a:rPr>
                <a:t>B</a:t>
              </a:r>
              <a:endParaRPr lang="en-US" sz="6000" b="1" kern="0" dirty="0">
                <a:solidFill>
                  <a:srgbClr val="044C8E"/>
                </a:solidFill>
                <a:latin typeface="Century Gothic"/>
                <a:cs typeface="Calibri Light"/>
              </a:endParaRPr>
            </a:p>
          </p:txBody>
        </p:sp>
      </p:grpSp>
      <p:grpSp>
        <p:nvGrpSpPr>
          <p:cNvPr id="9" name="Group 8">
            <a:extLst>
              <a:ext uri="{FF2B5EF4-FFF2-40B4-BE49-F238E27FC236}">
                <a16:creationId xmlns:a16="http://schemas.microsoft.com/office/drawing/2014/main" id="{F703FE03-CE08-5903-684C-E32D461D7FA9}"/>
              </a:ext>
            </a:extLst>
          </p:cNvPr>
          <p:cNvGrpSpPr/>
          <p:nvPr/>
        </p:nvGrpSpPr>
        <p:grpSpPr>
          <a:xfrm>
            <a:off x="3831910" y="1442223"/>
            <a:ext cx="866139" cy="1015663"/>
            <a:chOff x="1179415" y="2303828"/>
            <a:chExt cx="1976626" cy="2377835"/>
          </a:xfrm>
        </p:grpSpPr>
        <p:pic>
          <p:nvPicPr>
            <p:cNvPr id="10" name="Picture 9">
              <a:extLst>
                <a:ext uri="{FF2B5EF4-FFF2-40B4-BE49-F238E27FC236}">
                  <a16:creationId xmlns:a16="http://schemas.microsoft.com/office/drawing/2014/main" id="{301D1427-895B-6211-EA30-AF2A746D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15" y="2388288"/>
              <a:ext cx="1976626" cy="2172889"/>
            </a:xfrm>
            <a:prstGeom prst="rect">
              <a:avLst/>
            </a:prstGeom>
          </p:spPr>
        </p:pic>
        <p:sp>
          <p:nvSpPr>
            <p:cNvPr id="11" name="TextBox 10">
              <a:extLst>
                <a:ext uri="{FF2B5EF4-FFF2-40B4-BE49-F238E27FC236}">
                  <a16:creationId xmlns:a16="http://schemas.microsoft.com/office/drawing/2014/main" id="{D95F10DE-5D5E-1429-B59D-3FF73E60D04A}"/>
                </a:ext>
              </a:extLst>
            </p:cNvPr>
            <p:cNvSpPr txBox="1"/>
            <p:nvPr/>
          </p:nvSpPr>
          <p:spPr>
            <a:xfrm>
              <a:off x="1343209" y="2303828"/>
              <a:ext cx="1545092" cy="2377835"/>
            </a:xfrm>
            <a:prstGeom prst="rect">
              <a:avLst/>
            </a:prstGeom>
            <a:noFill/>
          </p:spPr>
          <p:txBody>
            <a:bodyPr wrap="square" rtlCol="0">
              <a:spAutoFit/>
            </a:bodyPr>
            <a:lstStyle/>
            <a:p>
              <a:pPr algn="ctr" defTabSz="914327" eaLnBrk="0" fontAlgn="base" hangingPunct="0">
                <a:spcBef>
                  <a:spcPct val="0"/>
                </a:spcBef>
                <a:spcAft>
                  <a:spcPct val="0"/>
                </a:spcAft>
                <a:defRPr/>
              </a:pPr>
              <a:r>
                <a:rPr lang="en-US" sz="6000" b="1" kern="0" dirty="0">
                  <a:solidFill>
                    <a:srgbClr val="044C8E"/>
                  </a:solidFill>
                  <a:latin typeface="Century Gothic"/>
                  <a:cs typeface="Calibri Light"/>
                  <a:sym typeface="Wingdings 2" panose="05020102010507070707" pitchFamily="18" charset="2"/>
                </a:rPr>
                <a:t>C</a:t>
              </a:r>
              <a:endParaRPr lang="en-US" sz="6000" b="1" kern="0" dirty="0">
                <a:solidFill>
                  <a:srgbClr val="044C8E"/>
                </a:solidFill>
                <a:latin typeface="Century Gothic"/>
                <a:cs typeface="Calibri Light"/>
              </a:endParaRPr>
            </a:p>
          </p:txBody>
        </p:sp>
      </p:grpSp>
      <p:grpSp>
        <p:nvGrpSpPr>
          <p:cNvPr id="12" name="Group 11">
            <a:extLst>
              <a:ext uri="{FF2B5EF4-FFF2-40B4-BE49-F238E27FC236}">
                <a16:creationId xmlns:a16="http://schemas.microsoft.com/office/drawing/2014/main" id="{B3CBFE6B-A163-A1CD-90B8-9E73F155CA44}"/>
              </a:ext>
            </a:extLst>
          </p:cNvPr>
          <p:cNvGrpSpPr/>
          <p:nvPr/>
        </p:nvGrpSpPr>
        <p:grpSpPr>
          <a:xfrm>
            <a:off x="4954974" y="1406145"/>
            <a:ext cx="866139" cy="1015663"/>
            <a:chOff x="1179415" y="2186943"/>
            <a:chExt cx="1976626" cy="2377835"/>
          </a:xfrm>
        </p:grpSpPr>
        <p:pic>
          <p:nvPicPr>
            <p:cNvPr id="13" name="Picture 12">
              <a:extLst>
                <a:ext uri="{FF2B5EF4-FFF2-40B4-BE49-F238E27FC236}">
                  <a16:creationId xmlns:a16="http://schemas.microsoft.com/office/drawing/2014/main" id="{E632649E-88A9-1CE2-1F75-BCF3EFACA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15" y="2388288"/>
              <a:ext cx="1976626" cy="2172889"/>
            </a:xfrm>
            <a:prstGeom prst="rect">
              <a:avLst/>
            </a:prstGeom>
          </p:spPr>
        </p:pic>
        <p:sp>
          <p:nvSpPr>
            <p:cNvPr id="14" name="TextBox 13">
              <a:extLst>
                <a:ext uri="{FF2B5EF4-FFF2-40B4-BE49-F238E27FC236}">
                  <a16:creationId xmlns:a16="http://schemas.microsoft.com/office/drawing/2014/main" id="{E8E8C4E8-0959-F4EE-DD69-1CE951816AFB}"/>
                </a:ext>
              </a:extLst>
            </p:cNvPr>
            <p:cNvSpPr txBox="1"/>
            <p:nvPr/>
          </p:nvSpPr>
          <p:spPr>
            <a:xfrm>
              <a:off x="1343209" y="2186943"/>
              <a:ext cx="1545092" cy="2377835"/>
            </a:xfrm>
            <a:prstGeom prst="rect">
              <a:avLst/>
            </a:prstGeom>
            <a:noFill/>
          </p:spPr>
          <p:txBody>
            <a:bodyPr wrap="square" rtlCol="0">
              <a:spAutoFit/>
            </a:bodyPr>
            <a:lstStyle/>
            <a:p>
              <a:pPr algn="ctr" defTabSz="914327" eaLnBrk="0" fontAlgn="base" hangingPunct="0">
                <a:spcBef>
                  <a:spcPct val="0"/>
                </a:spcBef>
                <a:spcAft>
                  <a:spcPct val="0"/>
                </a:spcAft>
                <a:defRPr/>
              </a:pPr>
              <a:r>
                <a:rPr lang="en-US" sz="6000" b="1" kern="0" dirty="0">
                  <a:solidFill>
                    <a:srgbClr val="044C8E"/>
                  </a:solidFill>
                  <a:latin typeface="Century Gothic"/>
                  <a:cs typeface="Calibri Light"/>
                  <a:sym typeface="Wingdings 2" panose="05020102010507070707" pitchFamily="18" charset="2"/>
                </a:rPr>
                <a:t>D</a:t>
              </a:r>
              <a:endParaRPr lang="en-US" sz="6000" b="1" kern="0" dirty="0">
                <a:solidFill>
                  <a:srgbClr val="044C8E"/>
                </a:solidFill>
                <a:latin typeface="Century Gothic"/>
                <a:cs typeface="Calibri Light"/>
              </a:endParaRPr>
            </a:p>
          </p:txBody>
        </p:sp>
      </p:grpSp>
      <p:sp>
        <p:nvSpPr>
          <p:cNvPr id="15" name="Rectangle 14">
            <a:extLst>
              <a:ext uri="{FF2B5EF4-FFF2-40B4-BE49-F238E27FC236}">
                <a16:creationId xmlns:a16="http://schemas.microsoft.com/office/drawing/2014/main" id="{85F98DBF-8DAB-7D78-8CEA-B4B655A6774F}"/>
              </a:ext>
            </a:extLst>
          </p:cNvPr>
          <p:cNvSpPr/>
          <p:nvPr/>
        </p:nvSpPr>
        <p:spPr>
          <a:xfrm>
            <a:off x="1603274" y="2662402"/>
            <a:ext cx="4235331" cy="822960"/>
          </a:xfrm>
          <a:prstGeom prst="rect">
            <a:avLst/>
          </a:prstGeom>
          <a:solidFill>
            <a:srgbClr val="FF660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761940">
              <a:defRPr/>
            </a:pPr>
            <a:r>
              <a:rPr lang="en-US" sz="2400" kern="0" dirty="0">
                <a:solidFill>
                  <a:prstClr val="white"/>
                </a:solidFill>
                <a:latin typeface="Century Gothic" panose="020B0502020202020204" pitchFamily="34" charset="0"/>
                <a:cs typeface="Calibri Light" panose="020F0302020204030204" pitchFamily="34" charset="0"/>
              </a:rPr>
              <a:t>Round 1 - </a:t>
            </a:r>
            <a:r>
              <a:rPr lang="en-US" sz="2400" b="1" kern="0" dirty="0">
                <a:solidFill>
                  <a:prstClr val="white"/>
                </a:solidFill>
                <a:latin typeface="Century Gothic" panose="020B0502020202020204" pitchFamily="34" charset="0"/>
                <a:cs typeface="Calibri Light" panose="020F0302020204030204" pitchFamily="34" charset="0"/>
              </a:rPr>
              <a:t>Worst Answer</a:t>
            </a:r>
          </a:p>
        </p:txBody>
      </p:sp>
      <p:sp>
        <p:nvSpPr>
          <p:cNvPr id="16" name="Rectangle 15">
            <a:extLst>
              <a:ext uri="{FF2B5EF4-FFF2-40B4-BE49-F238E27FC236}">
                <a16:creationId xmlns:a16="http://schemas.microsoft.com/office/drawing/2014/main" id="{D452B963-CD6A-0F0B-A626-FAAF48C733D4}"/>
              </a:ext>
            </a:extLst>
          </p:cNvPr>
          <p:cNvSpPr/>
          <p:nvPr/>
        </p:nvSpPr>
        <p:spPr>
          <a:xfrm>
            <a:off x="1603274" y="3802843"/>
            <a:ext cx="4235331" cy="822960"/>
          </a:xfrm>
          <a:prstGeom prst="rect">
            <a:avLst/>
          </a:prstGeom>
          <a:solidFill>
            <a:srgbClr val="035E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761940">
              <a:defRPr/>
            </a:pPr>
            <a:r>
              <a:rPr lang="en-US" sz="2400" kern="0" dirty="0">
                <a:solidFill>
                  <a:prstClr val="white"/>
                </a:solidFill>
                <a:latin typeface="Century Gothic" panose="020B0502020202020204" pitchFamily="34" charset="0"/>
                <a:cs typeface="Calibri Light" panose="020F0302020204030204" pitchFamily="34" charset="0"/>
              </a:rPr>
              <a:t>Round 2 - </a:t>
            </a:r>
            <a:r>
              <a:rPr lang="en-US" sz="2400" b="1" kern="0" dirty="0">
                <a:solidFill>
                  <a:prstClr val="white"/>
                </a:solidFill>
                <a:latin typeface="Century Gothic" panose="020B0502020202020204" pitchFamily="34" charset="0"/>
                <a:cs typeface="Calibri Light" panose="020F0302020204030204" pitchFamily="34" charset="0"/>
              </a:rPr>
              <a:t>Best Distractor</a:t>
            </a:r>
          </a:p>
        </p:txBody>
      </p:sp>
      <p:sp>
        <p:nvSpPr>
          <p:cNvPr id="17" name="Rectangle 16">
            <a:extLst>
              <a:ext uri="{FF2B5EF4-FFF2-40B4-BE49-F238E27FC236}">
                <a16:creationId xmlns:a16="http://schemas.microsoft.com/office/drawing/2014/main" id="{953212F4-888A-0239-2F61-0820E249E63F}"/>
              </a:ext>
            </a:extLst>
          </p:cNvPr>
          <p:cNvSpPr/>
          <p:nvPr/>
        </p:nvSpPr>
        <p:spPr>
          <a:xfrm>
            <a:off x="1618080" y="4926212"/>
            <a:ext cx="4235331" cy="822960"/>
          </a:xfrm>
          <a:prstGeom prst="rect">
            <a:avLst/>
          </a:prstGeom>
          <a:solidFill>
            <a:srgbClr val="86C44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761940">
              <a:defRPr/>
            </a:pPr>
            <a:r>
              <a:rPr lang="en-US" sz="2400" kern="0" dirty="0">
                <a:solidFill>
                  <a:prstClr val="white"/>
                </a:solidFill>
                <a:latin typeface="Century Gothic" panose="020B0502020202020204" pitchFamily="34" charset="0"/>
                <a:cs typeface="Calibri Light" panose="020F0302020204030204" pitchFamily="34" charset="0"/>
              </a:rPr>
              <a:t>Round 3 - </a:t>
            </a:r>
            <a:r>
              <a:rPr lang="en-US" sz="2400" b="1" kern="0" dirty="0">
                <a:solidFill>
                  <a:prstClr val="white"/>
                </a:solidFill>
                <a:latin typeface="Century Gothic" panose="020B0502020202020204" pitchFamily="34" charset="0"/>
                <a:cs typeface="Calibri Light" panose="020F0302020204030204" pitchFamily="34" charset="0"/>
              </a:rPr>
              <a:t>Correct Answer</a:t>
            </a:r>
          </a:p>
        </p:txBody>
      </p:sp>
      <p:grpSp>
        <p:nvGrpSpPr>
          <p:cNvPr id="21" name="Group 20">
            <a:extLst>
              <a:ext uri="{FF2B5EF4-FFF2-40B4-BE49-F238E27FC236}">
                <a16:creationId xmlns:a16="http://schemas.microsoft.com/office/drawing/2014/main" id="{79D7BD79-C3F0-2990-5F91-D22FC3760D7F}"/>
              </a:ext>
            </a:extLst>
          </p:cNvPr>
          <p:cNvGrpSpPr/>
          <p:nvPr/>
        </p:nvGrpSpPr>
        <p:grpSpPr>
          <a:xfrm>
            <a:off x="7243503" y="1670204"/>
            <a:ext cx="5409068" cy="4873752"/>
            <a:chOff x="7243503" y="1670204"/>
            <a:chExt cx="5409068" cy="4873752"/>
          </a:xfrm>
        </p:grpSpPr>
        <p:sp>
          <p:nvSpPr>
            <p:cNvPr id="22" name="Rectangle 21">
              <a:extLst>
                <a:ext uri="{FF2B5EF4-FFF2-40B4-BE49-F238E27FC236}">
                  <a16:creationId xmlns:a16="http://schemas.microsoft.com/office/drawing/2014/main" id="{342B1EDB-FB2A-2B70-70D9-5FF4B4B51366}"/>
                </a:ext>
              </a:extLst>
            </p:cNvPr>
            <p:cNvSpPr>
              <a:spLocks/>
            </p:cNvSpPr>
            <p:nvPr/>
          </p:nvSpPr>
          <p:spPr>
            <a:xfrm rot="19257167">
              <a:off x="8876871" y="2581643"/>
              <a:ext cx="2377440" cy="2377440"/>
            </a:xfrm>
            <a:prstGeom prst="rect">
              <a:avLst/>
            </a:prstGeom>
            <a:solidFill>
              <a:srgbClr val="86C44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3" name="Picture 22" descr="A close-up of a hand&#10;&#10;AI-generated content may be incorrect.">
              <a:extLst>
                <a:ext uri="{FF2B5EF4-FFF2-40B4-BE49-F238E27FC236}">
                  <a16:creationId xmlns:a16="http://schemas.microsoft.com/office/drawing/2014/main" id="{B63DF8C1-E9D7-EEDD-9446-96D5E956A2C7}"/>
                </a:ext>
              </a:extLst>
            </p:cNvPr>
            <p:cNvPicPr>
              <a:picLocks/>
            </p:cNvPicPr>
            <p:nvPr/>
          </p:nvPicPr>
          <p:blipFill>
            <a:blip r:embed="rId4">
              <a:extLst>
                <a:ext uri="{28A0092B-C50C-407E-A947-70E740481C1C}">
                  <a14:useLocalDpi xmlns:a14="http://schemas.microsoft.com/office/drawing/2010/main" val="0"/>
                </a:ext>
              </a:extLst>
            </a:blip>
            <a:srcRect r="21814"/>
            <a:stretch>
              <a:fillRect/>
            </a:stretch>
          </p:blipFill>
          <p:spPr>
            <a:xfrm rot="490243">
              <a:off x="7243503" y="1670204"/>
              <a:ext cx="5409068" cy="4873752"/>
            </a:xfrm>
            <a:prstGeom prst="rect">
              <a:avLst/>
            </a:prstGeom>
            <a:effectLst>
              <a:outerShdw blurRad="50800" dist="88900" dir="2700000" algn="tl" rotWithShape="0">
                <a:prstClr val="black">
                  <a:alpha val="30000"/>
                </a:prstClr>
              </a:outerShdw>
            </a:effectLst>
          </p:spPr>
        </p:pic>
      </p:grpSp>
    </p:spTree>
    <p:extLst>
      <p:ext uri="{BB962C8B-B14F-4D97-AF65-F5344CB8AC3E}">
        <p14:creationId xmlns:p14="http://schemas.microsoft.com/office/powerpoint/2010/main" val="350358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915CF0-CCE9-9968-941A-98484CCBA149}"/>
              </a:ext>
            </a:extLst>
          </p:cNvPr>
          <p:cNvSpPr/>
          <p:nvPr/>
        </p:nvSpPr>
        <p:spPr>
          <a:xfrm>
            <a:off x="2054174" y="5185390"/>
            <a:ext cx="3931920" cy="822313"/>
          </a:xfrm>
          <a:prstGeom prst="rect">
            <a:avLst/>
          </a:prstGeom>
          <a:solidFill>
            <a:srgbClr val="FF660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Round 1 Worst Answer</a:t>
            </a:r>
          </a:p>
        </p:txBody>
      </p:sp>
      <p:sp>
        <p:nvSpPr>
          <p:cNvPr id="11" name="Rectangle 10">
            <a:extLst>
              <a:ext uri="{FF2B5EF4-FFF2-40B4-BE49-F238E27FC236}">
                <a16:creationId xmlns:a16="http://schemas.microsoft.com/office/drawing/2014/main" id="{A101B32D-D8B4-DF5B-E3AF-5208252E5EAF}"/>
              </a:ext>
            </a:extLst>
          </p:cNvPr>
          <p:cNvSpPr/>
          <p:nvPr/>
        </p:nvSpPr>
        <p:spPr>
          <a:xfrm>
            <a:off x="6190513" y="5185390"/>
            <a:ext cx="3931920" cy="822313"/>
          </a:xfrm>
          <a:prstGeom prst="rect">
            <a:avLst/>
          </a:prstGeom>
          <a:solidFill>
            <a:srgbClr val="FF660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1-2-3 Slap Down</a:t>
            </a:r>
          </a:p>
        </p:txBody>
      </p:sp>
      <p:grpSp>
        <p:nvGrpSpPr>
          <p:cNvPr id="2" name="Group 1">
            <a:extLst>
              <a:ext uri="{FF2B5EF4-FFF2-40B4-BE49-F238E27FC236}">
                <a16:creationId xmlns:a16="http://schemas.microsoft.com/office/drawing/2014/main" id="{FE0E15FC-7D3B-51F2-81E6-25EA56ED8F44}"/>
              </a:ext>
            </a:extLst>
          </p:cNvPr>
          <p:cNvGrpSpPr>
            <a:grpSpLocks noChangeAspect="1"/>
          </p:cNvGrpSpPr>
          <p:nvPr/>
        </p:nvGrpSpPr>
        <p:grpSpPr>
          <a:xfrm>
            <a:off x="9983985" y="3996289"/>
            <a:ext cx="2492361" cy="2521407"/>
            <a:chOff x="7246505" y="1628176"/>
            <a:chExt cx="4817608" cy="4873752"/>
          </a:xfrm>
        </p:grpSpPr>
        <p:sp>
          <p:nvSpPr>
            <p:cNvPr id="12" name="Rectangle 11">
              <a:extLst>
                <a:ext uri="{FF2B5EF4-FFF2-40B4-BE49-F238E27FC236}">
                  <a16:creationId xmlns:a16="http://schemas.microsoft.com/office/drawing/2014/main" id="{010D2F81-47ED-8056-76E9-31B4FE44A200}"/>
                </a:ext>
              </a:extLst>
            </p:cNvPr>
            <p:cNvSpPr>
              <a:spLocks/>
            </p:cNvSpPr>
            <p:nvPr/>
          </p:nvSpPr>
          <p:spPr>
            <a:xfrm rot="19257167">
              <a:off x="8577300" y="2581644"/>
              <a:ext cx="2377441" cy="2377441"/>
            </a:xfrm>
            <a:prstGeom prst="rect">
              <a:avLst/>
            </a:prstGeom>
            <a:solidFill>
              <a:srgbClr val="86C44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3" name="Picture 12" descr="A close-up of a hand&#10;&#10;AI-generated content may be incorrect.">
              <a:extLst>
                <a:ext uri="{FF2B5EF4-FFF2-40B4-BE49-F238E27FC236}">
                  <a16:creationId xmlns:a16="http://schemas.microsoft.com/office/drawing/2014/main" id="{89CD7203-5D6B-24B2-41A0-1E55DE60D5D0}"/>
                </a:ext>
              </a:extLst>
            </p:cNvPr>
            <p:cNvPicPr>
              <a:picLocks/>
            </p:cNvPicPr>
            <p:nvPr/>
          </p:nvPicPr>
          <p:blipFill>
            <a:blip r:embed="rId3">
              <a:extLst>
                <a:ext uri="{28A0092B-C50C-407E-A947-70E740481C1C}">
                  <a14:useLocalDpi xmlns:a14="http://schemas.microsoft.com/office/drawing/2010/main" val="0"/>
                </a:ext>
              </a:extLst>
            </a:blip>
            <a:srcRect r="30363"/>
            <a:stretch>
              <a:fillRect/>
            </a:stretch>
          </p:blipFill>
          <p:spPr>
            <a:xfrm rot="490243">
              <a:off x="7246505" y="1628176"/>
              <a:ext cx="4817608" cy="4873752"/>
            </a:xfrm>
            <a:prstGeom prst="rect">
              <a:avLst/>
            </a:prstGeom>
            <a:effectLst>
              <a:outerShdw blurRad="50800" dist="88900" dir="2700000" algn="tl" rotWithShape="0">
                <a:prstClr val="black">
                  <a:alpha val="30000"/>
                </a:prstClr>
              </a:outerShdw>
            </a:effectLst>
          </p:spPr>
        </p:pic>
      </p:grpSp>
      <p:grpSp>
        <p:nvGrpSpPr>
          <p:cNvPr id="5" name="Group 4">
            <a:extLst>
              <a:ext uri="{FF2B5EF4-FFF2-40B4-BE49-F238E27FC236}">
                <a16:creationId xmlns:a16="http://schemas.microsoft.com/office/drawing/2014/main" id="{73634374-FAE5-2D4A-A85A-59633B8284CE}"/>
              </a:ext>
            </a:extLst>
          </p:cNvPr>
          <p:cNvGrpSpPr/>
          <p:nvPr/>
        </p:nvGrpSpPr>
        <p:grpSpPr>
          <a:xfrm>
            <a:off x="1670634" y="440964"/>
            <a:ext cx="9039757" cy="4355038"/>
            <a:chOff x="4919417" y="638694"/>
            <a:chExt cx="9039757" cy="4355038"/>
          </a:xfrm>
        </p:grpSpPr>
        <p:sp>
          <p:nvSpPr>
            <p:cNvPr id="6" name="TextBox 5">
              <a:extLst>
                <a:ext uri="{FF2B5EF4-FFF2-40B4-BE49-F238E27FC236}">
                  <a16:creationId xmlns:a16="http://schemas.microsoft.com/office/drawing/2014/main" id="{F923E589-C0BE-E3CA-58A0-211007D235B9}"/>
                </a:ext>
              </a:extLst>
            </p:cNvPr>
            <p:cNvSpPr txBox="1"/>
            <p:nvPr/>
          </p:nvSpPr>
          <p:spPr>
            <a:xfrm>
              <a:off x="4919417" y="638694"/>
              <a:ext cx="9039757" cy="4355038"/>
            </a:xfrm>
            <a:prstGeom prst="rect">
              <a:avLst/>
            </a:prstGeom>
            <a:noFill/>
            <a:ln w="28575">
              <a:solidFill>
                <a:schemeClr val="bg1">
                  <a:lumMod val="75000"/>
                </a:schemeClr>
              </a:solidFill>
              <a:prstDash val="dash"/>
            </a:ln>
          </p:spPr>
          <p:txBody>
            <a:bodyPr wrap="square" rtlCol="0">
              <a:spAutoFit/>
            </a:bodyPr>
            <a:lstStyle/>
            <a:p>
              <a:r>
                <a:rPr lang="en-US" dirty="0">
                  <a:latin typeface="Verdana" panose="020B0604030504040204" pitchFamily="34" charset="0"/>
                  <a:ea typeface="Verdana" panose="020B0604030504040204" pitchFamily="34" charset="0"/>
                </a:rPr>
                <a:t>The graph models the linear relationship between the number of hours mowed and the amount of gas remaining in the gas tank.</a:t>
              </a:r>
            </a:p>
            <a:p>
              <a:pPr marL="3429000"/>
              <a:endParaRPr lang="en-US" dirty="0">
                <a:latin typeface="Verdana" panose="020B0604030504040204" pitchFamily="34" charset="0"/>
                <a:ea typeface="Verdana" panose="020B0604030504040204" pitchFamily="34" charset="0"/>
              </a:endParaRPr>
            </a:p>
            <a:p>
              <a:pPr marL="3722688">
                <a:spcAft>
                  <a:spcPts val="600"/>
                </a:spcAft>
              </a:pPr>
              <a:r>
                <a:rPr lang="en-US" dirty="0">
                  <a:latin typeface="Verdana" panose="020B0604030504040204" pitchFamily="34" charset="0"/>
                  <a:ea typeface="Verdana" panose="020B0604030504040204" pitchFamily="34" charset="0"/>
                </a:rPr>
                <a:t>Which statement describes 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of the graph? </a:t>
              </a:r>
            </a:p>
            <a:p>
              <a:pPr marL="3722688">
                <a:spcAft>
                  <a:spcPts val="600"/>
                </a:spcAft>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is 4, which represents the initial amount of gas in the tank.</a:t>
              </a:r>
            </a:p>
            <a:p>
              <a:pPr marL="3722688">
                <a:spcAft>
                  <a:spcPts val="600"/>
                </a:spcAft>
              </a:pPr>
              <a:r>
                <a:rPr lang="en-US" b="1" dirty="0">
                  <a:latin typeface="Verdana" panose="020B0604030504040204" pitchFamily="34" charset="0"/>
                  <a:ea typeface="Verdana" panose="020B0604030504040204" pitchFamily="34" charset="0"/>
                </a:rPr>
                <a:t>B </a:t>
              </a:r>
              <a:r>
                <a:rPr lang="en-US" dirty="0">
                  <a:latin typeface="Verdana" panose="020B0604030504040204" pitchFamily="34" charset="0"/>
                  <a:ea typeface="Verdana" panose="020B0604030504040204" pitchFamily="34" charset="0"/>
                </a:rPr>
                <a:t>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is 8, which represents the initial amount of gas in the tank.</a:t>
              </a:r>
              <a:endParaRPr lang="en-US" dirty="0">
                <a:latin typeface="Century Gothic" panose="020B0502020202020204" pitchFamily="34" charset="0"/>
              </a:endParaRPr>
            </a:p>
            <a:p>
              <a:pPr marL="3722688">
                <a:spcAft>
                  <a:spcPts val="600"/>
                </a:spcAft>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is 4, which represents the number of hours until the tank is empty.</a:t>
              </a:r>
            </a:p>
            <a:p>
              <a:pPr marL="3722688">
                <a:spcAft>
                  <a:spcPts val="600"/>
                </a:spcAft>
              </a:pPr>
              <a:r>
                <a:rPr lang="en-US" b="1" dirty="0">
                  <a:latin typeface="Verdana" panose="020B0604030504040204" pitchFamily="34" charset="0"/>
                  <a:ea typeface="Verdana" panose="020B0604030504040204" pitchFamily="34" charset="0"/>
                </a:rPr>
                <a:t>D </a:t>
              </a:r>
              <a:r>
                <a:rPr lang="en-US" dirty="0">
                  <a:latin typeface="Verdana" panose="020B0604030504040204" pitchFamily="34" charset="0"/>
                  <a:ea typeface="Verdana" panose="020B0604030504040204" pitchFamily="34" charset="0"/>
                </a:rPr>
                <a:t>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is 8, which represents the number of hours until the tank is empty.</a:t>
              </a:r>
              <a:endParaRPr lang="en-US" dirty="0">
                <a:latin typeface="Century Gothic" panose="020B0502020202020204" pitchFamily="34" charset="0"/>
              </a:endParaRPr>
            </a:p>
            <a:p>
              <a:pPr marL="3429000" algn="ctr"/>
              <a:endParaRPr lang="en-US" dirty="0">
                <a:latin typeface="Century Gothic" panose="020B0502020202020204" pitchFamily="34" charset="0"/>
              </a:endParaRPr>
            </a:p>
          </p:txBody>
        </p:sp>
        <p:pic>
          <p:nvPicPr>
            <p:cNvPr id="7" name="Picture 6">
              <a:extLst>
                <a:ext uri="{FF2B5EF4-FFF2-40B4-BE49-F238E27FC236}">
                  <a16:creationId xmlns:a16="http://schemas.microsoft.com/office/drawing/2014/main" id="{B82CD5C6-E931-A888-15C2-DDF4E9477325}"/>
                </a:ext>
              </a:extLst>
            </p:cNvPr>
            <p:cNvPicPr>
              <a:picLocks noChangeAspect="1"/>
            </p:cNvPicPr>
            <p:nvPr/>
          </p:nvPicPr>
          <p:blipFill>
            <a:blip r:embed="rId4"/>
            <a:stretch>
              <a:fillRect/>
            </a:stretch>
          </p:blipFill>
          <p:spPr>
            <a:xfrm>
              <a:off x="4919418" y="1322110"/>
              <a:ext cx="3715268" cy="3639058"/>
            </a:xfrm>
            <a:prstGeom prst="rect">
              <a:avLst/>
            </a:prstGeom>
          </p:spPr>
        </p:pic>
      </p:grpSp>
      <p:sp>
        <p:nvSpPr>
          <p:cNvPr id="8" name="Rectangle 7">
            <a:extLst>
              <a:ext uri="{FF2B5EF4-FFF2-40B4-BE49-F238E27FC236}">
                <a16:creationId xmlns:a16="http://schemas.microsoft.com/office/drawing/2014/main" id="{A8B31A8F-7292-1A7A-346A-547B7A7CA84F}"/>
              </a:ext>
            </a:extLst>
          </p:cNvPr>
          <p:cNvSpPr/>
          <p:nvPr/>
        </p:nvSpPr>
        <p:spPr>
          <a:xfrm>
            <a:off x="5391134" y="1892069"/>
            <a:ext cx="5220972" cy="645391"/>
          </a:xfrm>
          <a:prstGeom prst="rect">
            <a:avLst/>
          </a:prstGeom>
          <a:noFill/>
          <a:ln w="57150">
            <a:solidFill>
              <a:srgbClr val="FF66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Oval 8">
            <a:extLst>
              <a:ext uri="{FF2B5EF4-FFF2-40B4-BE49-F238E27FC236}">
                <a16:creationId xmlns:a16="http://schemas.microsoft.com/office/drawing/2014/main" id="{42924291-60FB-12D7-FA37-7AE91AB8F062}"/>
              </a:ext>
            </a:extLst>
          </p:cNvPr>
          <p:cNvSpPr/>
          <p:nvPr/>
        </p:nvSpPr>
        <p:spPr>
          <a:xfrm>
            <a:off x="1918591" y="2991526"/>
            <a:ext cx="385039" cy="385039"/>
          </a:xfrm>
          <a:prstGeom prst="ellipse">
            <a:avLst/>
          </a:prstGeom>
          <a:noFill/>
          <a:ln w="38100">
            <a:solidFill>
              <a:srgbClr val="FF66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Oval 13">
            <a:extLst>
              <a:ext uri="{FF2B5EF4-FFF2-40B4-BE49-F238E27FC236}">
                <a16:creationId xmlns:a16="http://schemas.microsoft.com/office/drawing/2014/main" id="{B87087BD-803A-E92F-36EB-B326F7659FE5}"/>
              </a:ext>
            </a:extLst>
          </p:cNvPr>
          <p:cNvSpPr/>
          <p:nvPr/>
        </p:nvSpPr>
        <p:spPr>
          <a:xfrm>
            <a:off x="1579894" y="1777772"/>
            <a:ext cx="385039" cy="2409243"/>
          </a:xfrm>
          <a:prstGeom prst="ellipse">
            <a:avLst/>
          </a:prstGeom>
          <a:noFill/>
          <a:ln w="38100">
            <a:solidFill>
              <a:srgbClr val="FF66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Arial" panose="020B0604020202020204" pitchFamily="34" charset="0"/>
            </a:endParaRPr>
          </a:p>
        </p:txBody>
      </p:sp>
      <p:sp>
        <p:nvSpPr>
          <p:cNvPr id="15" name="Oval 14">
            <a:extLst>
              <a:ext uri="{FF2B5EF4-FFF2-40B4-BE49-F238E27FC236}">
                <a16:creationId xmlns:a16="http://schemas.microsoft.com/office/drawing/2014/main" id="{55AD7E28-50CD-62E5-84D8-58A96B77DDF9}"/>
              </a:ext>
            </a:extLst>
          </p:cNvPr>
          <p:cNvSpPr/>
          <p:nvPr/>
        </p:nvSpPr>
        <p:spPr>
          <a:xfrm>
            <a:off x="1885932" y="1058250"/>
            <a:ext cx="385039" cy="385039"/>
          </a:xfrm>
          <a:prstGeom prst="ellipse">
            <a:avLst/>
          </a:prstGeom>
          <a:noFill/>
          <a:ln w="38100">
            <a:solidFill>
              <a:srgbClr val="FF66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22720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9"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BC939-5512-5995-BBD2-94F220E224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3A4689-0CA4-B71C-29E9-9D508A99C51A}"/>
              </a:ext>
            </a:extLst>
          </p:cNvPr>
          <p:cNvSpPr/>
          <p:nvPr/>
        </p:nvSpPr>
        <p:spPr>
          <a:xfrm>
            <a:off x="6190989" y="5185222"/>
            <a:ext cx="3931920" cy="822313"/>
          </a:xfrm>
          <a:prstGeom prst="rect">
            <a:avLst/>
          </a:prstGeom>
          <a:solidFill>
            <a:srgbClr val="035E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1-2-3 Slap Down</a:t>
            </a:r>
          </a:p>
        </p:txBody>
      </p:sp>
      <p:sp>
        <p:nvSpPr>
          <p:cNvPr id="12" name="Rectangle 11">
            <a:extLst>
              <a:ext uri="{FF2B5EF4-FFF2-40B4-BE49-F238E27FC236}">
                <a16:creationId xmlns:a16="http://schemas.microsoft.com/office/drawing/2014/main" id="{CCCCDE7B-E409-5401-9A47-31A9FBDB6F05}"/>
              </a:ext>
            </a:extLst>
          </p:cNvPr>
          <p:cNvSpPr/>
          <p:nvPr/>
        </p:nvSpPr>
        <p:spPr>
          <a:xfrm>
            <a:off x="2048039" y="5185223"/>
            <a:ext cx="3931920" cy="822313"/>
          </a:xfrm>
          <a:prstGeom prst="rect">
            <a:avLst/>
          </a:prstGeom>
          <a:solidFill>
            <a:srgbClr val="035E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Round 2 Best Distractor</a:t>
            </a:r>
          </a:p>
        </p:txBody>
      </p:sp>
      <p:grpSp>
        <p:nvGrpSpPr>
          <p:cNvPr id="11" name="Group 10">
            <a:extLst>
              <a:ext uri="{FF2B5EF4-FFF2-40B4-BE49-F238E27FC236}">
                <a16:creationId xmlns:a16="http://schemas.microsoft.com/office/drawing/2014/main" id="{59E5DD9B-D889-039E-EA65-711424D708B0}"/>
              </a:ext>
            </a:extLst>
          </p:cNvPr>
          <p:cNvGrpSpPr>
            <a:grpSpLocks noChangeAspect="1"/>
          </p:cNvGrpSpPr>
          <p:nvPr/>
        </p:nvGrpSpPr>
        <p:grpSpPr>
          <a:xfrm>
            <a:off x="9983985" y="3996289"/>
            <a:ext cx="2492361" cy="2521407"/>
            <a:chOff x="7246505" y="1628176"/>
            <a:chExt cx="4817608" cy="4873752"/>
          </a:xfrm>
        </p:grpSpPr>
        <p:sp>
          <p:nvSpPr>
            <p:cNvPr id="18" name="Rectangle 17">
              <a:extLst>
                <a:ext uri="{FF2B5EF4-FFF2-40B4-BE49-F238E27FC236}">
                  <a16:creationId xmlns:a16="http://schemas.microsoft.com/office/drawing/2014/main" id="{919F4173-A741-D0F9-F5FC-D9327762D107}"/>
                </a:ext>
              </a:extLst>
            </p:cNvPr>
            <p:cNvSpPr>
              <a:spLocks/>
            </p:cNvSpPr>
            <p:nvPr/>
          </p:nvSpPr>
          <p:spPr>
            <a:xfrm rot="19257167">
              <a:off x="8577300" y="2581644"/>
              <a:ext cx="2377441" cy="2377441"/>
            </a:xfrm>
            <a:prstGeom prst="rect">
              <a:avLst/>
            </a:prstGeom>
            <a:solidFill>
              <a:srgbClr val="86C44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9" name="Picture 18" descr="A close-up of a hand&#10;&#10;AI-generated content may be incorrect.">
              <a:extLst>
                <a:ext uri="{FF2B5EF4-FFF2-40B4-BE49-F238E27FC236}">
                  <a16:creationId xmlns:a16="http://schemas.microsoft.com/office/drawing/2014/main" id="{AFBCD09C-8BDD-7CE5-766B-42DA56A0A05E}"/>
                </a:ext>
              </a:extLst>
            </p:cNvPr>
            <p:cNvPicPr>
              <a:picLocks/>
            </p:cNvPicPr>
            <p:nvPr/>
          </p:nvPicPr>
          <p:blipFill>
            <a:blip r:embed="rId3">
              <a:extLst>
                <a:ext uri="{28A0092B-C50C-407E-A947-70E740481C1C}">
                  <a14:useLocalDpi xmlns:a14="http://schemas.microsoft.com/office/drawing/2010/main" val="0"/>
                </a:ext>
              </a:extLst>
            </a:blip>
            <a:srcRect r="30363"/>
            <a:stretch>
              <a:fillRect/>
            </a:stretch>
          </p:blipFill>
          <p:spPr>
            <a:xfrm rot="490243">
              <a:off x="7246505" y="1628176"/>
              <a:ext cx="4817608" cy="4873752"/>
            </a:xfrm>
            <a:prstGeom prst="rect">
              <a:avLst/>
            </a:prstGeom>
            <a:effectLst>
              <a:outerShdw blurRad="50800" dist="88900" dir="2700000" algn="tl" rotWithShape="0">
                <a:prstClr val="black">
                  <a:alpha val="30000"/>
                </a:prstClr>
              </a:outerShdw>
            </a:effectLst>
          </p:spPr>
        </p:pic>
      </p:grpSp>
      <p:grpSp>
        <p:nvGrpSpPr>
          <p:cNvPr id="5" name="Group 4">
            <a:extLst>
              <a:ext uri="{FF2B5EF4-FFF2-40B4-BE49-F238E27FC236}">
                <a16:creationId xmlns:a16="http://schemas.microsoft.com/office/drawing/2014/main" id="{015B9599-9E62-E384-97D7-042FFFC48AC7}"/>
              </a:ext>
            </a:extLst>
          </p:cNvPr>
          <p:cNvGrpSpPr/>
          <p:nvPr/>
        </p:nvGrpSpPr>
        <p:grpSpPr>
          <a:xfrm>
            <a:off x="1647285" y="401976"/>
            <a:ext cx="9125489" cy="4355038"/>
            <a:chOff x="5338988" y="742586"/>
            <a:chExt cx="9125489" cy="4355038"/>
          </a:xfrm>
        </p:grpSpPr>
        <p:sp>
          <p:nvSpPr>
            <p:cNvPr id="6" name="TextBox 5">
              <a:extLst>
                <a:ext uri="{FF2B5EF4-FFF2-40B4-BE49-F238E27FC236}">
                  <a16:creationId xmlns:a16="http://schemas.microsoft.com/office/drawing/2014/main" id="{301A535B-DAC2-CB03-04BE-9805BD7ADFB9}"/>
                </a:ext>
              </a:extLst>
            </p:cNvPr>
            <p:cNvSpPr txBox="1"/>
            <p:nvPr/>
          </p:nvSpPr>
          <p:spPr>
            <a:xfrm>
              <a:off x="5338988" y="742586"/>
              <a:ext cx="9125489" cy="4355038"/>
            </a:xfrm>
            <a:prstGeom prst="rect">
              <a:avLst/>
            </a:prstGeom>
            <a:noFill/>
            <a:ln w="28575">
              <a:solidFill>
                <a:schemeClr val="bg1">
                  <a:lumMod val="75000"/>
                </a:schemeClr>
              </a:solidFill>
              <a:prstDash val="dash"/>
            </a:ln>
          </p:spPr>
          <p:txBody>
            <a:bodyPr wrap="square" rtlCol="0">
              <a:spAutoFit/>
            </a:bodyPr>
            <a:lstStyle/>
            <a:p>
              <a:r>
                <a:rPr lang="en-US" dirty="0">
                  <a:latin typeface="Verdana" panose="020B0604030504040204" pitchFamily="34" charset="0"/>
                  <a:ea typeface="Verdana" panose="020B0604030504040204" pitchFamily="34" charset="0"/>
                </a:rPr>
                <a:t>The graph models the linear relationship between the number of hours mowed and the amount of gas remaining in the gas tank.</a:t>
              </a:r>
            </a:p>
            <a:p>
              <a:pPr marL="3429000"/>
              <a:endParaRPr lang="en-US" dirty="0">
                <a:latin typeface="Verdana" panose="020B0604030504040204" pitchFamily="34" charset="0"/>
                <a:ea typeface="Verdana" panose="020B0604030504040204" pitchFamily="34" charset="0"/>
              </a:endParaRPr>
            </a:p>
            <a:p>
              <a:pPr marL="3722688">
                <a:spcAft>
                  <a:spcPts val="600"/>
                </a:spcAft>
              </a:pPr>
              <a:r>
                <a:rPr lang="en-US" dirty="0">
                  <a:latin typeface="Verdana" panose="020B0604030504040204" pitchFamily="34" charset="0"/>
                  <a:ea typeface="Verdana" panose="020B0604030504040204" pitchFamily="34" charset="0"/>
                </a:rPr>
                <a:t>Which statement describes 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of the graph? </a:t>
              </a:r>
            </a:p>
            <a:p>
              <a:pPr marL="3722688">
                <a:spcAft>
                  <a:spcPts val="600"/>
                </a:spcAft>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is 4, which represents the initial amount of gas in the tank.</a:t>
              </a:r>
            </a:p>
            <a:p>
              <a:pPr marL="3722688">
                <a:spcAft>
                  <a:spcPts val="600"/>
                </a:spcAft>
              </a:pPr>
              <a:r>
                <a:rPr lang="en-US" b="1" dirty="0">
                  <a:latin typeface="Verdana" panose="020B0604030504040204" pitchFamily="34" charset="0"/>
                  <a:ea typeface="Verdana" panose="020B0604030504040204" pitchFamily="34" charset="0"/>
                </a:rPr>
                <a:t>B </a:t>
              </a:r>
              <a:r>
                <a:rPr lang="en-US" dirty="0">
                  <a:latin typeface="Verdana" panose="020B0604030504040204" pitchFamily="34" charset="0"/>
                  <a:ea typeface="Verdana" panose="020B0604030504040204" pitchFamily="34" charset="0"/>
                </a:rPr>
                <a:t>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is 8, which represents the initial amount of gas in the tank.</a:t>
              </a:r>
              <a:endParaRPr lang="en-US" dirty="0">
                <a:latin typeface="Century Gothic" panose="020B0502020202020204" pitchFamily="34" charset="0"/>
              </a:endParaRPr>
            </a:p>
            <a:p>
              <a:pPr marL="3722688">
                <a:spcAft>
                  <a:spcPts val="600"/>
                </a:spcAft>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is 4, which represents the number of hours until the tank is empty.</a:t>
              </a:r>
            </a:p>
            <a:p>
              <a:pPr marL="3722688">
                <a:spcAft>
                  <a:spcPts val="600"/>
                </a:spcAft>
              </a:pPr>
              <a:r>
                <a:rPr lang="en-US" b="1" dirty="0">
                  <a:latin typeface="Verdana" panose="020B0604030504040204" pitchFamily="34" charset="0"/>
                  <a:ea typeface="Verdana" panose="020B0604030504040204" pitchFamily="34" charset="0"/>
                </a:rPr>
                <a:t>D </a:t>
              </a:r>
              <a:r>
                <a:rPr lang="en-US" dirty="0">
                  <a:latin typeface="Verdana" panose="020B0604030504040204" pitchFamily="34" charset="0"/>
                  <a:ea typeface="Verdana" panose="020B0604030504040204" pitchFamily="34" charset="0"/>
                </a:rPr>
                <a:t>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is 8, which represents the number of hours until the tank is empty.</a:t>
              </a:r>
              <a:endParaRPr lang="en-US" dirty="0">
                <a:latin typeface="Century Gothic" panose="020B0502020202020204" pitchFamily="34" charset="0"/>
              </a:endParaRPr>
            </a:p>
            <a:p>
              <a:pPr marL="3429000" algn="ctr"/>
              <a:endParaRPr lang="en-US" dirty="0">
                <a:latin typeface="Century Gothic" panose="020B0502020202020204" pitchFamily="34" charset="0"/>
              </a:endParaRPr>
            </a:p>
          </p:txBody>
        </p:sp>
        <p:pic>
          <p:nvPicPr>
            <p:cNvPr id="7" name="Picture 6">
              <a:extLst>
                <a:ext uri="{FF2B5EF4-FFF2-40B4-BE49-F238E27FC236}">
                  <a16:creationId xmlns:a16="http://schemas.microsoft.com/office/drawing/2014/main" id="{0962824F-0C99-E811-DB96-3DD0CF594926}"/>
                </a:ext>
              </a:extLst>
            </p:cNvPr>
            <p:cNvPicPr>
              <a:picLocks noChangeAspect="1"/>
            </p:cNvPicPr>
            <p:nvPr/>
          </p:nvPicPr>
          <p:blipFill>
            <a:blip r:embed="rId4"/>
            <a:stretch>
              <a:fillRect/>
            </a:stretch>
          </p:blipFill>
          <p:spPr>
            <a:xfrm>
              <a:off x="5338989" y="1426002"/>
              <a:ext cx="3715268" cy="3639058"/>
            </a:xfrm>
            <a:prstGeom prst="rect">
              <a:avLst/>
            </a:prstGeom>
          </p:spPr>
        </p:pic>
      </p:grpSp>
      <p:sp>
        <p:nvSpPr>
          <p:cNvPr id="8" name="Rectangle 7">
            <a:extLst>
              <a:ext uri="{FF2B5EF4-FFF2-40B4-BE49-F238E27FC236}">
                <a16:creationId xmlns:a16="http://schemas.microsoft.com/office/drawing/2014/main" id="{DB30404F-878D-0B72-61C9-81E361893840}"/>
              </a:ext>
            </a:extLst>
          </p:cNvPr>
          <p:cNvSpPr/>
          <p:nvPr/>
        </p:nvSpPr>
        <p:spPr>
          <a:xfrm>
            <a:off x="5344519" y="2470895"/>
            <a:ext cx="5267591" cy="648628"/>
          </a:xfrm>
          <a:prstGeom prst="rect">
            <a:avLst/>
          </a:prstGeom>
          <a:noFill/>
          <a:ln w="57150">
            <a:solidFill>
              <a:srgbClr val="025E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Arial" panose="020B0604020202020204" pitchFamily="34" charset="0"/>
            </a:endParaRPr>
          </a:p>
        </p:txBody>
      </p:sp>
      <p:sp>
        <p:nvSpPr>
          <p:cNvPr id="9" name="Oval 8">
            <a:extLst>
              <a:ext uri="{FF2B5EF4-FFF2-40B4-BE49-F238E27FC236}">
                <a16:creationId xmlns:a16="http://schemas.microsoft.com/office/drawing/2014/main" id="{D7BE5C4F-E058-6E54-632C-DCC1B27B1BC2}"/>
              </a:ext>
            </a:extLst>
          </p:cNvPr>
          <p:cNvSpPr/>
          <p:nvPr/>
        </p:nvSpPr>
        <p:spPr>
          <a:xfrm>
            <a:off x="4255614" y="4182365"/>
            <a:ext cx="385039" cy="385039"/>
          </a:xfrm>
          <a:prstGeom prst="ellipse">
            <a:avLst/>
          </a:prstGeom>
          <a:noFill/>
          <a:ln w="38100">
            <a:solidFill>
              <a:srgbClr val="025E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Arial" panose="020B0604020202020204" pitchFamily="34" charset="0"/>
            </a:endParaRPr>
          </a:p>
        </p:txBody>
      </p:sp>
      <p:sp>
        <p:nvSpPr>
          <p:cNvPr id="10" name="Oval 9">
            <a:extLst>
              <a:ext uri="{FF2B5EF4-FFF2-40B4-BE49-F238E27FC236}">
                <a16:creationId xmlns:a16="http://schemas.microsoft.com/office/drawing/2014/main" id="{2CEE732B-045D-880B-B2D4-E164BE40874D}"/>
              </a:ext>
            </a:extLst>
          </p:cNvPr>
          <p:cNvSpPr/>
          <p:nvPr/>
        </p:nvSpPr>
        <p:spPr>
          <a:xfrm>
            <a:off x="1579890" y="1734908"/>
            <a:ext cx="385039" cy="2409243"/>
          </a:xfrm>
          <a:prstGeom prst="ellipse">
            <a:avLst/>
          </a:prstGeom>
          <a:noFill/>
          <a:ln w="38100">
            <a:solidFill>
              <a:srgbClr val="025E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295137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 presetClass="entr" presetSubtype="3"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EEF91-4908-DF9F-AC19-0B74856F18B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16F5342-4525-47E8-546A-4C7FDAB988C5}"/>
              </a:ext>
            </a:extLst>
          </p:cNvPr>
          <p:cNvSpPr txBox="1"/>
          <p:nvPr/>
        </p:nvSpPr>
        <p:spPr>
          <a:xfrm>
            <a:off x="1472122" y="340948"/>
            <a:ext cx="9027944" cy="4355038"/>
          </a:xfrm>
          <a:prstGeom prst="rect">
            <a:avLst/>
          </a:prstGeom>
          <a:noFill/>
          <a:ln w="28575">
            <a:solidFill>
              <a:schemeClr val="bg1">
                <a:lumMod val="75000"/>
              </a:schemeClr>
            </a:solidFill>
            <a:prstDash val="dash"/>
          </a:ln>
        </p:spPr>
        <p:txBody>
          <a:bodyPr wrap="square" rtlCol="0">
            <a:spAutoFit/>
          </a:bodyPr>
          <a:lstStyle/>
          <a:p>
            <a:r>
              <a:rPr lang="en-US" dirty="0">
                <a:latin typeface="Verdana" panose="020B0604030504040204" pitchFamily="34" charset="0"/>
                <a:ea typeface="Verdana" panose="020B0604030504040204" pitchFamily="34" charset="0"/>
              </a:rPr>
              <a:t>The graph models the linear relationship between the number of hours mowed and the amount of gas remaining in the gas tank.</a:t>
            </a:r>
          </a:p>
          <a:p>
            <a:pPr marL="3429000"/>
            <a:endParaRPr lang="en-US" dirty="0">
              <a:latin typeface="Verdana" panose="020B0604030504040204" pitchFamily="34" charset="0"/>
              <a:ea typeface="Verdana" panose="020B0604030504040204" pitchFamily="34" charset="0"/>
            </a:endParaRPr>
          </a:p>
          <a:p>
            <a:pPr marL="3722688">
              <a:spcAft>
                <a:spcPts val="600"/>
              </a:spcAft>
            </a:pPr>
            <a:r>
              <a:rPr lang="en-US" dirty="0">
                <a:latin typeface="Verdana" panose="020B0604030504040204" pitchFamily="34" charset="0"/>
                <a:ea typeface="Verdana" panose="020B0604030504040204" pitchFamily="34" charset="0"/>
              </a:rPr>
              <a:t>Which statement describes 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of the graph? </a:t>
            </a:r>
          </a:p>
          <a:p>
            <a:pPr marL="3722688">
              <a:spcAft>
                <a:spcPts val="600"/>
              </a:spcAft>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is 4, which represents the initial amount of gas in the tank.</a:t>
            </a:r>
          </a:p>
          <a:p>
            <a:pPr marL="3722688">
              <a:spcAft>
                <a:spcPts val="600"/>
              </a:spcAft>
            </a:pPr>
            <a:r>
              <a:rPr lang="en-US" b="1" dirty="0">
                <a:latin typeface="Verdana" panose="020B0604030504040204" pitchFamily="34" charset="0"/>
                <a:ea typeface="Verdana" panose="020B0604030504040204" pitchFamily="34" charset="0"/>
              </a:rPr>
              <a:t>B </a:t>
            </a:r>
            <a:r>
              <a:rPr lang="en-US" dirty="0">
                <a:latin typeface="Verdana" panose="020B0604030504040204" pitchFamily="34" charset="0"/>
                <a:ea typeface="Verdana" panose="020B0604030504040204" pitchFamily="34" charset="0"/>
              </a:rPr>
              <a:t>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is 8, which represents the initial amount of gas in the tank.</a:t>
            </a:r>
            <a:endParaRPr lang="en-US" dirty="0">
              <a:latin typeface="Century Gothic" panose="020B0502020202020204" pitchFamily="34" charset="0"/>
            </a:endParaRPr>
          </a:p>
          <a:p>
            <a:pPr marL="3722688">
              <a:spcAft>
                <a:spcPts val="600"/>
              </a:spcAft>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is 4, which represents the number of hours until the tank is empty.</a:t>
            </a:r>
          </a:p>
          <a:p>
            <a:pPr marL="3722688">
              <a:spcAft>
                <a:spcPts val="600"/>
              </a:spcAft>
            </a:pPr>
            <a:r>
              <a:rPr lang="en-US" b="1" dirty="0">
                <a:latin typeface="Verdana" panose="020B0604030504040204" pitchFamily="34" charset="0"/>
                <a:ea typeface="Verdana" panose="020B0604030504040204" pitchFamily="34" charset="0"/>
              </a:rPr>
              <a:t>D </a:t>
            </a:r>
            <a:r>
              <a:rPr lang="en-US" dirty="0">
                <a:latin typeface="Verdana" panose="020B0604030504040204" pitchFamily="34" charset="0"/>
                <a:ea typeface="Verdana" panose="020B0604030504040204" pitchFamily="34" charset="0"/>
              </a:rPr>
              <a:t>The </a:t>
            </a:r>
            <a:r>
              <a:rPr lang="en-US" i="1" dirty="0">
                <a:latin typeface="Verdana" panose="020B0604030504040204" pitchFamily="34" charset="0"/>
                <a:ea typeface="Verdana" panose="020B0604030504040204" pitchFamily="34" charset="0"/>
              </a:rPr>
              <a:t>x</a:t>
            </a:r>
            <a:r>
              <a:rPr lang="en-US" dirty="0">
                <a:latin typeface="Verdana" panose="020B0604030504040204" pitchFamily="34" charset="0"/>
                <a:ea typeface="Verdana" panose="020B0604030504040204" pitchFamily="34" charset="0"/>
              </a:rPr>
              <a:t>-intercept is 8, which represents the number of hours until the tank is empty.</a:t>
            </a:r>
            <a:endParaRPr lang="en-US" dirty="0">
              <a:latin typeface="Century Gothic" panose="020B0502020202020204" pitchFamily="34" charset="0"/>
            </a:endParaRPr>
          </a:p>
          <a:p>
            <a:pPr marL="3429000" algn="ctr"/>
            <a:endParaRPr lang="en-US" dirty="0">
              <a:latin typeface="Century Gothic" panose="020B0502020202020204" pitchFamily="34" charset="0"/>
            </a:endParaRPr>
          </a:p>
        </p:txBody>
      </p:sp>
      <p:pic>
        <p:nvPicPr>
          <p:cNvPr id="7" name="Picture 6">
            <a:extLst>
              <a:ext uri="{FF2B5EF4-FFF2-40B4-BE49-F238E27FC236}">
                <a16:creationId xmlns:a16="http://schemas.microsoft.com/office/drawing/2014/main" id="{1CD47927-E052-ACFF-E227-95626BD84C59}"/>
              </a:ext>
            </a:extLst>
          </p:cNvPr>
          <p:cNvPicPr>
            <a:picLocks noChangeAspect="1"/>
          </p:cNvPicPr>
          <p:nvPr/>
        </p:nvPicPr>
        <p:blipFill>
          <a:blip r:embed="rId3"/>
          <a:stretch>
            <a:fillRect/>
          </a:stretch>
        </p:blipFill>
        <p:spPr>
          <a:xfrm>
            <a:off x="1519083" y="1056928"/>
            <a:ext cx="3715268" cy="3639058"/>
          </a:xfrm>
          <a:prstGeom prst="rect">
            <a:avLst/>
          </a:prstGeom>
        </p:spPr>
      </p:pic>
      <p:sp>
        <p:nvSpPr>
          <p:cNvPr id="10" name="Rectangle 9">
            <a:extLst>
              <a:ext uri="{FF2B5EF4-FFF2-40B4-BE49-F238E27FC236}">
                <a16:creationId xmlns:a16="http://schemas.microsoft.com/office/drawing/2014/main" id="{CC861671-33B4-F0D6-892A-BC772B48BDF0}"/>
              </a:ext>
            </a:extLst>
          </p:cNvPr>
          <p:cNvSpPr/>
          <p:nvPr/>
        </p:nvSpPr>
        <p:spPr>
          <a:xfrm>
            <a:off x="2054174" y="5185390"/>
            <a:ext cx="3931920" cy="822313"/>
          </a:xfrm>
          <a:prstGeom prst="rect">
            <a:avLst/>
          </a:prstGeom>
          <a:solidFill>
            <a:srgbClr val="86C44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Round 3 Correct Answer</a:t>
            </a:r>
          </a:p>
        </p:txBody>
      </p:sp>
      <p:sp>
        <p:nvSpPr>
          <p:cNvPr id="11" name="Rectangle 10">
            <a:extLst>
              <a:ext uri="{FF2B5EF4-FFF2-40B4-BE49-F238E27FC236}">
                <a16:creationId xmlns:a16="http://schemas.microsoft.com/office/drawing/2014/main" id="{12CB154D-5F1F-9CE1-3F59-DBE64CF33499}"/>
              </a:ext>
            </a:extLst>
          </p:cNvPr>
          <p:cNvSpPr/>
          <p:nvPr/>
        </p:nvSpPr>
        <p:spPr>
          <a:xfrm>
            <a:off x="6190513" y="5185390"/>
            <a:ext cx="3931920" cy="822313"/>
          </a:xfrm>
          <a:prstGeom prst="rect">
            <a:avLst/>
          </a:prstGeom>
          <a:solidFill>
            <a:srgbClr val="86C44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28">
              <a:defRPr/>
            </a:pPr>
            <a:r>
              <a:rPr lang="en-US" sz="2400" kern="0" dirty="0">
                <a:solidFill>
                  <a:prstClr val="white"/>
                </a:solidFill>
                <a:latin typeface="Century Gothic" charset="0"/>
                <a:ea typeface="Century Gothic" charset="0"/>
                <a:cs typeface="Century Gothic" charset="0"/>
              </a:rPr>
              <a:t>1-2-3 Slap Down</a:t>
            </a:r>
          </a:p>
        </p:txBody>
      </p:sp>
      <p:grpSp>
        <p:nvGrpSpPr>
          <p:cNvPr id="2" name="Group 1">
            <a:extLst>
              <a:ext uri="{FF2B5EF4-FFF2-40B4-BE49-F238E27FC236}">
                <a16:creationId xmlns:a16="http://schemas.microsoft.com/office/drawing/2014/main" id="{7D9B3B19-3273-303E-C15A-AE8A3A441D63}"/>
              </a:ext>
            </a:extLst>
          </p:cNvPr>
          <p:cNvGrpSpPr>
            <a:grpSpLocks noChangeAspect="1"/>
          </p:cNvGrpSpPr>
          <p:nvPr/>
        </p:nvGrpSpPr>
        <p:grpSpPr>
          <a:xfrm>
            <a:off x="9983985" y="3996289"/>
            <a:ext cx="2492361" cy="2521407"/>
            <a:chOff x="7246505" y="1628176"/>
            <a:chExt cx="4817608" cy="4873752"/>
          </a:xfrm>
        </p:grpSpPr>
        <p:sp>
          <p:nvSpPr>
            <p:cNvPr id="12" name="Rectangle 11">
              <a:extLst>
                <a:ext uri="{FF2B5EF4-FFF2-40B4-BE49-F238E27FC236}">
                  <a16:creationId xmlns:a16="http://schemas.microsoft.com/office/drawing/2014/main" id="{D7643EF3-41DA-4A2E-1BB4-34E3C2A57DBC}"/>
                </a:ext>
              </a:extLst>
            </p:cNvPr>
            <p:cNvSpPr>
              <a:spLocks/>
            </p:cNvSpPr>
            <p:nvPr/>
          </p:nvSpPr>
          <p:spPr>
            <a:xfrm rot="19257167">
              <a:off x="8577300" y="2581644"/>
              <a:ext cx="2377441" cy="2377441"/>
            </a:xfrm>
            <a:prstGeom prst="rect">
              <a:avLst/>
            </a:prstGeom>
            <a:solidFill>
              <a:srgbClr val="86C44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3" name="Picture 12" descr="A close-up of a hand&#10;&#10;AI-generated content may be incorrect.">
              <a:extLst>
                <a:ext uri="{FF2B5EF4-FFF2-40B4-BE49-F238E27FC236}">
                  <a16:creationId xmlns:a16="http://schemas.microsoft.com/office/drawing/2014/main" id="{A8691039-FAD2-A9AF-A837-8AFA7F6618A5}"/>
                </a:ext>
              </a:extLst>
            </p:cNvPr>
            <p:cNvPicPr>
              <a:picLocks/>
            </p:cNvPicPr>
            <p:nvPr/>
          </p:nvPicPr>
          <p:blipFill>
            <a:blip r:embed="rId4">
              <a:extLst>
                <a:ext uri="{28A0092B-C50C-407E-A947-70E740481C1C}">
                  <a14:useLocalDpi xmlns:a14="http://schemas.microsoft.com/office/drawing/2010/main" val="0"/>
                </a:ext>
              </a:extLst>
            </a:blip>
            <a:srcRect r="30363"/>
            <a:stretch>
              <a:fillRect/>
            </a:stretch>
          </p:blipFill>
          <p:spPr>
            <a:xfrm rot="490243">
              <a:off x="7246505" y="1628176"/>
              <a:ext cx="4817608" cy="4873752"/>
            </a:xfrm>
            <a:prstGeom prst="rect">
              <a:avLst/>
            </a:prstGeom>
            <a:effectLst>
              <a:outerShdw blurRad="50800" dist="88900" dir="2700000" algn="tl" rotWithShape="0">
                <a:prstClr val="black">
                  <a:alpha val="30000"/>
                </a:prstClr>
              </a:outerShdw>
            </a:effectLst>
          </p:spPr>
        </p:pic>
      </p:grpSp>
      <p:sp>
        <p:nvSpPr>
          <p:cNvPr id="8" name="Rectangle 7">
            <a:extLst>
              <a:ext uri="{FF2B5EF4-FFF2-40B4-BE49-F238E27FC236}">
                <a16:creationId xmlns:a16="http://schemas.microsoft.com/office/drawing/2014/main" id="{65F0D2CB-C2E4-681C-BE0C-0B45964CF244}"/>
              </a:ext>
            </a:extLst>
          </p:cNvPr>
          <p:cNvSpPr/>
          <p:nvPr/>
        </p:nvSpPr>
        <p:spPr>
          <a:xfrm>
            <a:off x="5181300" y="3646310"/>
            <a:ext cx="5241121" cy="685660"/>
          </a:xfrm>
          <a:prstGeom prst="rect">
            <a:avLst/>
          </a:prstGeom>
          <a:noFill/>
          <a:ln w="57150">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Oval 8">
            <a:extLst>
              <a:ext uri="{FF2B5EF4-FFF2-40B4-BE49-F238E27FC236}">
                <a16:creationId xmlns:a16="http://schemas.microsoft.com/office/drawing/2014/main" id="{7A0A1924-EE20-376F-3070-2DBE7A3BB5BE}"/>
              </a:ext>
            </a:extLst>
          </p:cNvPr>
          <p:cNvSpPr/>
          <p:nvPr/>
        </p:nvSpPr>
        <p:spPr>
          <a:xfrm>
            <a:off x="4136657" y="4222711"/>
            <a:ext cx="385039" cy="385039"/>
          </a:xfrm>
          <a:prstGeom prst="ellipse">
            <a:avLst/>
          </a:prstGeom>
          <a:noFill/>
          <a:ln w="38100">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Oval 13">
            <a:extLst>
              <a:ext uri="{FF2B5EF4-FFF2-40B4-BE49-F238E27FC236}">
                <a16:creationId xmlns:a16="http://schemas.microsoft.com/office/drawing/2014/main" id="{4E5FD1DF-C15E-C417-01E9-29985F18FD09}"/>
              </a:ext>
            </a:extLst>
          </p:cNvPr>
          <p:cNvSpPr/>
          <p:nvPr/>
        </p:nvSpPr>
        <p:spPr>
          <a:xfrm rot="5400000">
            <a:off x="3312234" y="3956060"/>
            <a:ext cx="387099" cy="1376593"/>
          </a:xfrm>
          <a:prstGeom prst="ellipse">
            <a:avLst/>
          </a:prstGeom>
          <a:noFill/>
          <a:ln w="38100">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166613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9"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DA20E2-F6BE-D3E5-D4A5-19394B43ABB0}"/>
              </a:ext>
            </a:extLst>
          </p:cNvPr>
          <p:cNvSpPr>
            <a:spLocks noGrp="1"/>
          </p:cNvSpPr>
          <p:nvPr>
            <p:ph type="subTitle" idx="1"/>
          </p:nvPr>
        </p:nvSpPr>
        <p:spPr/>
        <p:txBody>
          <a:bodyPr/>
          <a:lstStyle/>
          <a:p>
            <a:r>
              <a:rPr lang="en-US" dirty="0"/>
              <a:t>think it up</a:t>
            </a:r>
          </a:p>
        </p:txBody>
      </p:sp>
    </p:spTree>
    <p:extLst>
      <p:ext uri="{BB962C8B-B14F-4D97-AF65-F5344CB8AC3E}">
        <p14:creationId xmlns:p14="http://schemas.microsoft.com/office/powerpoint/2010/main" val="250918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50DE24A2-923E-C6A0-8E00-97623BDC1844}"/>
              </a:ext>
            </a:extLst>
          </p:cNvPr>
          <p:cNvSpPr/>
          <p:nvPr/>
        </p:nvSpPr>
        <p:spPr>
          <a:xfrm>
            <a:off x="445729" y="4039283"/>
            <a:ext cx="3269028" cy="1645920"/>
          </a:xfrm>
          <a:prstGeom prst="wedgeRoundRectCallout">
            <a:avLst>
              <a:gd name="adj1" fmla="val 39995"/>
              <a:gd name="adj2" fmla="val 68033"/>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if </a:t>
            </a:r>
            <a:r>
              <a:rPr lang="en-US" b="1" dirty="0">
                <a:solidFill>
                  <a:schemeClr val="tx1"/>
                </a:solidFill>
                <a:latin typeface="Century Gothic"/>
              </a:rPr>
              <a:t>the initial amount of gas was 8 gallons and the mower ran out of gas at 4 hours</a:t>
            </a:r>
            <a:r>
              <a:rPr lang="en-US" dirty="0">
                <a:solidFill>
                  <a:schemeClr val="tx1"/>
                </a:solidFill>
                <a:latin typeface="Century Gothic"/>
              </a:rPr>
              <a:t>, how would that change the answer?</a:t>
            </a:r>
          </a:p>
        </p:txBody>
      </p:sp>
      <p:sp>
        <p:nvSpPr>
          <p:cNvPr id="3" name="Rounded Rectangular Callout 3">
            <a:extLst>
              <a:ext uri="{FF2B5EF4-FFF2-40B4-BE49-F238E27FC236}">
                <a16:creationId xmlns:a16="http://schemas.microsoft.com/office/drawing/2014/main" id="{0D0B2114-043D-2DEF-8B73-2F305D133F8D}"/>
              </a:ext>
            </a:extLst>
          </p:cNvPr>
          <p:cNvSpPr/>
          <p:nvPr/>
        </p:nvSpPr>
        <p:spPr>
          <a:xfrm>
            <a:off x="445729" y="1357300"/>
            <a:ext cx="3273552" cy="82296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how will this help connect with other concepts?</a:t>
            </a:r>
          </a:p>
        </p:txBody>
      </p:sp>
      <p:sp>
        <p:nvSpPr>
          <p:cNvPr id="6" name="TextBox 5">
            <a:extLst>
              <a:ext uri="{FF2B5EF4-FFF2-40B4-BE49-F238E27FC236}">
                <a16:creationId xmlns:a16="http://schemas.microsoft.com/office/drawing/2014/main" id="{42D80E4A-029C-4238-AD51-BEC5F04EA701}"/>
              </a:ext>
            </a:extLst>
          </p:cNvPr>
          <p:cNvSpPr txBox="1"/>
          <p:nvPr/>
        </p:nvSpPr>
        <p:spPr>
          <a:xfrm>
            <a:off x="445728" y="2438926"/>
            <a:ext cx="32690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alibri" panose="020F0502020204030204" pitchFamily="34" charset="0"/>
                <a:cs typeface="Calibri" panose="020F0502020204030204" pitchFamily="34" charset="0"/>
              </a:rPr>
              <a:t>how does the structure of the answer choices relate to other problems?​</a:t>
            </a:r>
          </a:p>
        </p:txBody>
      </p:sp>
      <p:grpSp>
        <p:nvGrpSpPr>
          <p:cNvPr id="7" name="Group 6">
            <a:extLst>
              <a:ext uri="{FF2B5EF4-FFF2-40B4-BE49-F238E27FC236}">
                <a16:creationId xmlns:a16="http://schemas.microsoft.com/office/drawing/2014/main" id="{D87A8074-6721-1574-1AE3-58AFAF7EFCD7}"/>
              </a:ext>
            </a:extLst>
          </p:cNvPr>
          <p:cNvGrpSpPr/>
          <p:nvPr/>
        </p:nvGrpSpPr>
        <p:grpSpPr>
          <a:xfrm>
            <a:off x="4300720" y="1126489"/>
            <a:ext cx="7261960" cy="4939814"/>
            <a:chOff x="5748810" y="449221"/>
            <a:chExt cx="7261960" cy="4939814"/>
          </a:xfrm>
        </p:grpSpPr>
        <p:sp>
          <p:nvSpPr>
            <p:cNvPr id="8" name="TextBox 7">
              <a:extLst>
                <a:ext uri="{FF2B5EF4-FFF2-40B4-BE49-F238E27FC236}">
                  <a16:creationId xmlns:a16="http://schemas.microsoft.com/office/drawing/2014/main" id="{661660EF-E4EA-9D14-8309-B603005F7664}"/>
                </a:ext>
              </a:extLst>
            </p:cNvPr>
            <p:cNvSpPr txBox="1"/>
            <p:nvPr/>
          </p:nvSpPr>
          <p:spPr>
            <a:xfrm>
              <a:off x="5748810" y="449221"/>
              <a:ext cx="7261960" cy="4939814"/>
            </a:xfrm>
            <a:prstGeom prst="rect">
              <a:avLst/>
            </a:prstGeom>
            <a:noFill/>
            <a:ln w="28575">
              <a:solidFill>
                <a:schemeClr val="bg1">
                  <a:lumMod val="75000"/>
                </a:schemeClr>
              </a:solidFill>
              <a:prstDash val="dash"/>
            </a:ln>
          </p:spPr>
          <p:txBody>
            <a:bodyPr wrap="square" tIns="91440" bIns="91440" rtlCol="0">
              <a:spAutoFit/>
            </a:bodyPr>
            <a:lstStyle/>
            <a:p>
              <a:r>
                <a:rPr lang="en-US" sz="1700" dirty="0">
                  <a:latin typeface="Verdana" panose="020B0604030504040204" pitchFamily="34" charset="0"/>
                  <a:ea typeface="Verdana" panose="020B0604030504040204" pitchFamily="34" charset="0"/>
                </a:rPr>
                <a:t>The graph models the linear relationship between the number of hours mowed and the amount of gas remaining in the gas tank.</a:t>
              </a:r>
            </a:p>
            <a:p>
              <a:pPr marL="3429000"/>
              <a:endParaRPr lang="en-US" sz="1700" dirty="0">
                <a:latin typeface="Verdana" panose="020B0604030504040204" pitchFamily="34" charset="0"/>
                <a:ea typeface="Verdana" panose="020B0604030504040204" pitchFamily="34" charset="0"/>
              </a:endParaRPr>
            </a:p>
            <a:p>
              <a:pPr marL="3722688">
                <a:spcAft>
                  <a:spcPts val="600"/>
                </a:spcAft>
              </a:pPr>
              <a:r>
                <a:rPr lang="en-US" sz="1700" dirty="0">
                  <a:latin typeface="Verdana" panose="020B0604030504040204" pitchFamily="34" charset="0"/>
                  <a:ea typeface="Verdana" panose="020B0604030504040204" pitchFamily="34" charset="0"/>
                </a:rPr>
                <a:t>Which statement describes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of the graph? </a:t>
              </a:r>
            </a:p>
            <a:p>
              <a:pPr marL="3722688">
                <a:spcAft>
                  <a:spcPts val="600"/>
                </a:spcAft>
              </a:pPr>
              <a:r>
                <a:rPr lang="en-US" sz="1700" b="1" dirty="0">
                  <a:latin typeface="Verdana" panose="020B0604030504040204" pitchFamily="34" charset="0"/>
                  <a:ea typeface="Verdana" panose="020B0604030504040204" pitchFamily="34" charset="0"/>
                </a:rPr>
                <a:t>A</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4, which represents the initial amount of gas in the tank.</a:t>
              </a:r>
            </a:p>
            <a:p>
              <a:pPr marL="3722688">
                <a:spcAft>
                  <a:spcPts val="600"/>
                </a:spcAft>
              </a:pPr>
              <a:r>
                <a:rPr lang="en-US" sz="1700" b="1" dirty="0">
                  <a:latin typeface="Verdana" panose="020B0604030504040204" pitchFamily="34" charset="0"/>
                  <a:ea typeface="Verdana" panose="020B0604030504040204" pitchFamily="34" charset="0"/>
                </a:rPr>
                <a:t>B </a:t>
              </a:r>
              <a:r>
                <a:rPr lang="en-US" sz="1700" dirty="0">
                  <a:latin typeface="Verdana" panose="020B0604030504040204" pitchFamily="34" charset="0"/>
                  <a:ea typeface="Verdana" panose="020B0604030504040204" pitchFamily="34" charset="0"/>
                </a:rPr>
                <a:t>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8, which represents the initial amount of gas in the tank</a:t>
              </a:r>
            </a:p>
            <a:p>
              <a:pPr marL="3722688">
                <a:spcAft>
                  <a:spcPts val="600"/>
                </a:spcAft>
              </a:pPr>
              <a:r>
                <a:rPr lang="en-US" sz="1700" b="1" dirty="0">
                  <a:latin typeface="Verdana" panose="020B0604030504040204" pitchFamily="34" charset="0"/>
                  <a:ea typeface="Verdana" panose="020B0604030504040204" pitchFamily="34" charset="0"/>
                </a:rPr>
                <a:t>C</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4, which represents the number of hours until the tank is empty.</a:t>
              </a:r>
            </a:p>
            <a:p>
              <a:pPr marL="3722688">
                <a:spcAft>
                  <a:spcPts val="600"/>
                </a:spcAft>
              </a:pPr>
              <a:r>
                <a:rPr lang="en-US" sz="1700" b="1" dirty="0">
                  <a:latin typeface="Verdana" panose="020B0604030504040204" pitchFamily="34" charset="0"/>
                  <a:ea typeface="Verdana" panose="020B0604030504040204" pitchFamily="34" charset="0"/>
                </a:rPr>
                <a:t>D </a:t>
              </a:r>
              <a:r>
                <a:rPr lang="en-US" sz="1700" dirty="0">
                  <a:latin typeface="Verdana" panose="020B0604030504040204" pitchFamily="34" charset="0"/>
                  <a:ea typeface="Verdana" panose="020B0604030504040204" pitchFamily="34" charset="0"/>
                </a:rPr>
                <a:t>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8, which represents the number of hours until the tank is empty.</a:t>
              </a:r>
            </a:p>
          </p:txBody>
        </p:sp>
        <p:pic>
          <p:nvPicPr>
            <p:cNvPr id="9" name="Picture 8">
              <a:extLst>
                <a:ext uri="{FF2B5EF4-FFF2-40B4-BE49-F238E27FC236}">
                  <a16:creationId xmlns:a16="http://schemas.microsoft.com/office/drawing/2014/main" id="{592F213C-32CD-06AF-4223-1B044CD772F6}"/>
                </a:ext>
              </a:extLst>
            </p:cNvPr>
            <p:cNvPicPr>
              <a:picLocks noChangeAspect="1"/>
            </p:cNvPicPr>
            <p:nvPr/>
          </p:nvPicPr>
          <p:blipFill>
            <a:blip r:embed="rId3"/>
            <a:stretch>
              <a:fillRect/>
            </a:stretch>
          </p:blipFill>
          <p:spPr>
            <a:xfrm>
              <a:off x="5780000" y="1152205"/>
              <a:ext cx="3715268" cy="3639058"/>
            </a:xfrm>
            <a:prstGeom prst="rect">
              <a:avLst/>
            </a:prstGeom>
          </p:spPr>
        </p:pic>
      </p:grpSp>
    </p:spTree>
    <p:extLst>
      <p:ext uri="{BB962C8B-B14F-4D97-AF65-F5344CB8AC3E}">
        <p14:creationId xmlns:p14="http://schemas.microsoft.com/office/powerpoint/2010/main" val="1873386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EBC3B-0EBC-2593-CC1F-8B8DCA1B764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FC6D3E00-5635-3CFC-96A8-FD4814D3F181}"/>
              </a:ext>
            </a:extLst>
          </p:cNvPr>
          <p:cNvSpPr txBox="1">
            <a:spLocks/>
          </p:cNvSpPr>
          <p:nvPr/>
        </p:nvSpPr>
        <p:spPr>
          <a:xfrm>
            <a:off x="230330" y="166436"/>
            <a:ext cx="5007343"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compare/contrast model</a:t>
            </a:r>
          </a:p>
        </p:txBody>
      </p:sp>
      <p:sp>
        <p:nvSpPr>
          <p:cNvPr id="6" name="Oval 5">
            <a:extLst>
              <a:ext uri="{FF2B5EF4-FFF2-40B4-BE49-F238E27FC236}">
                <a16:creationId xmlns:a16="http://schemas.microsoft.com/office/drawing/2014/main" id="{617BAB02-5405-8136-BA3D-9073B3767D08}"/>
              </a:ext>
            </a:extLst>
          </p:cNvPr>
          <p:cNvSpPr/>
          <p:nvPr/>
        </p:nvSpPr>
        <p:spPr>
          <a:xfrm>
            <a:off x="1200032" y="1518671"/>
            <a:ext cx="5846967" cy="5105760"/>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Oval 6">
            <a:extLst>
              <a:ext uri="{FF2B5EF4-FFF2-40B4-BE49-F238E27FC236}">
                <a16:creationId xmlns:a16="http://schemas.microsoft.com/office/drawing/2014/main" id="{8275DCB4-44AC-7FE0-3726-3F8548B91ECF}"/>
              </a:ext>
            </a:extLst>
          </p:cNvPr>
          <p:cNvSpPr/>
          <p:nvPr/>
        </p:nvSpPr>
        <p:spPr>
          <a:xfrm>
            <a:off x="5130578" y="1490662"/>
            <a:ext cx="5846967" cy="5105760"/>
          </a:xfrm>
          <a:prstGeom prst="ellipse">
            <a:avLst/>
          </a:prstGeom>
          <a:noFill/>
          <a:ln w="57150">
            <a:solidFill>
              <a:srgbClr val="3071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00AA25E0-A35A-0894-488F-0BC82D89658E}"/>
              </a:ext>
            </a:extLst>
          </p:cNvPr>
          <p:cNvSpPr txBox="1"/>
          <p:nvPr/>
        </p:nvSpPr>
        <p:spPr>
          <a:xfrm>
            <a:off x="342366" y="650198"/>
            <a:ext cx="11464824" cy="738664"/>
          </a:xfrm>
          <a:prstGeom prst="rect">
            <a:avLst/>
          </a:prstGeom>
          <a:noFill/>
          <a:ln w="28575">
            <a:solidFill>
              <a:schemeClr val="bg1">
                <a:lumMod val="75000"/>
              </a:schemeClr>
            </a:solidFill>
            <a:prstDash val="dash"/>
          </a:ln>
        </p:spPr>
        <p:txBody>
          <a:bodyPr wrap="square" tIns="91440" bIns="91440" rtlCol="0">
            <a:spAutoFit/>
          </a:bodyPr>
          <a:lstStyle/>
          <a:p>
            <a:r>
              <a:rPr lang="en-US" dirty="0">
                <a:latin typeface="Verdana" panose="020B0604030504040204" pitchFamily="34" charset="0"/>
                <a:ea typeface="Verdana" panose="020B0604030504040204" pitchFamily="34" charset="0"/>
              </a:rPr>
              <a:t>The graph models the linear relationship between the number of hours mowed and the amount of gas remaining in the gas tank.</a:t>
            </a:r>
          </a:p>
        </p:txBody>
      </p:sp>
      <p:pic>
        <p:nvPicPr>
          <p:cNvPr id="3" name="Picture 2">
            <a:extLst>
              <a:ext uri="{FF2B5EF4-FFF2-40B4-BE49-F238E27FC236}">
                <a16:creationId xmlns:a16="http://schemas.microsoft.com/office/drawing/2014/main" id="{30514C8B-C992-1912-202A-D7A92E3FC66E}"/>
              </a:ext>
            </a:extLst>
          </p:cNvPr>
          <p:cNvPicPr>
            <a:picLocks noChangeAspect="1"/>
          </p:cNvPicPr>
          <p:nvPr/>
        </p:nvPicPr>
        <p:blipFill>
          <a:blip r:embed="rId3"/>
          <a:stretch>
            <a:fillRect/>
          </a:stretch>
        </p:blipFill>
        <p:spPr>
          <a:xfrm>
            <a:off x="4139841" y="2224013"/>
            <a:ext cx="3715268" cy="3639058"/>
          </a:xfrm>
          <a:prstGeom prst="rect">
            <a:avLst/>
          </a:prstGeom>
        </p:spPr>
      </p:pic>
      <p:sp>
        <p:nvSpPr>
          <p:cNvPr id="4" name="TextBox 3">
            <a:extLst>
              <a:ext uri="{FF2B5EF4-FFF2-40B4-BE49-F238E27FC236}">
                <a16:creationId xmlns:a16="http://schemas.microsoft.com/office/drawing/2014/main" id="{6C2F8A54-2BBB-7DDC-FB90-58E02228D88A}"/>
              </a:ext>
            </a:extLst>
          </p:cNvPr>
          <p:cNvSpPr txBox="1"/>
          <p:nvPr/>
        </p:nvSpPr>
        <p:spPr>
          <a:xfrm>
            <a:off x="376656" y="1964385"/>
            <a:ext cx="3715268" cy="4401205"/>
          </a:xfrm>
          <a:prstGeom prst="rect">
            <a:avLst/>
          </a:prstGeom>
          <a:noFill/>
        </p:spPr>
        <p:txBody>
          <a:bodyPr wrap="square" rtlCol="0">
            <a:spAutoFit/>
          </a:bodyPr>
          <a:lstStyle/>
          <a:p>
            <a:pPr>
              <a:spcAft>
                <a:spcPts val="600"/>
              </a:spcAft>
            </a:pPr>
            <a:r>
              <a:rPr lang="en-US" sz="1700" dirty="0">
                <a:latin typeface="Verdana" panose="020B0604030504040204" pitchFamily="34" charset="0"/>
                <a:ea typeface="Verdana" panose="020B0604030504040204" pitchFamily="34" charset="0"/>
              </a:rPr>
              <a:t>Which statement describes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of the graph? </a:t>
            </a:r>
          </a:p>
          <a:p>
            <a:pPr marL="274320" indent="-274320">
              <a:spcAft>
                <a:spcPts val="600"/>
              </a:spcAft>
            </a:pPr>
            <a:r>
              <a:rPr lang="en-US" sz="1700" b="1" dirty="0">
                <a:latin typeface="Verdana" panose="020B0604030504040204" pitchFamily="34" charset="0"/>
                <a:ea typeface="Verdana" panose="020B0604030504040204" pitchFamily="34" charset="0"/>
              </a:rPr>
              <a:t>A</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4, which represents the initial amount of gas in the tank.</a:t>
            </a:r>
          </a:p>
          <a:p>
            <a:pPr marL="274320" indent="-274320">
              <a:spcAft>
                <a:spcPts val="600"/>
              </a:spcAft>
            </a:pPr>
            <a:r>
              <a:rPr lang="en-US" sz="1700" b="1" dirty="0">
                <a:latin typeface="Verdana" panose="020B0604030504040204" pitchFamily="34" charset="0"/>
                <a:ea typeface="Verdana" panose="020B0604030504040204" pitchFamily="34" charset="0"/>
              </a:rPr>
              <a:t>B</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8, which represents the initial amount of gas in the tank.</a:t>
            </a:r>
          </a:p>
          <a:p>
            <a:pPr marL="274320" indent="-274320">
              <a:spcAft>
                <a:spcPts val="600"/>
              </a:spcAft>
            </a:pPr>
            <a:r>
              <a:rPr lang="en-US" sz="1700" b="1" dirty="0">
                <a:latin typeface="Verdana" panose="020B0604030504040204" pitchFamily="34" charset="0"/>
                <a:ea typeface="Verdana" panose="020B0604030504040204" pitchFamily="34" charset="0"/>
              </a:rPr>
              <a:t>C</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4, which represents the number of hours until the tank is empty.</a:t>
            </a:r>
          </a:p>
          <a:p>
            <a:pPr marL="274320" indent="-274320">
              <a:spcAft>
                <a:spcPts val="600"/>
              </a:spcAft>
            </a:pPr>
            <a:r>
              <a:rPr lang="en-US" sz="1700" b="1" dirty="0">
                <a:latin typeface="Verdana" panose="020B0604030504040204" pitchFamily="34" charset="0"/>
                <a:ea typeface="Verdana" panose="020B0604030504040204" pitchFamily="34" charset="0"/>
              </a:rPr>
              <a:t>D</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8, which represents the number of hours until the tank is empty.</a:t>
            </a:r>
          </a:p>
          <a:p>
            <a:endParaRPr lang="en-US" sz="1700" dirty="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E25AB0CA-58B5-AA5A-8135-B3F857226831}"/>
              </a:ext>
            </a:extLst>
          </p:cNvPr>
          <p:cNvSpPr txBox="1"/>
          <p:nvPr/>
        </p:nvSpPr>
        <p:spPr>
          <a:xfrm>
            <a:off x="7948706" y="1964385"/>
            <a:ext cx="3715268" cy="4401205"/>
          </a:xfrm>
          <a:prstGeom prst="rect">
            <a:avLst/>
          </a:prstGeom>
          <a:noFill/>
        </p:spPr>
        <p:txBody>
          <a:bodyPr wrap="square" rtlCol="0">
            <a:spAutoFit/>
          </a:bodyPr>
          <a:lstStyle/>
          <a:p>
            <a:pPr>
              <a:spcAft>
                <a:spcPts val="600"/>
              </a:spcAft>
            </a:pPr>
            <a:r>
              <a:rPr lang="en-US" sz="1700" dirty="0">
                <a:latin typeface="Verdana" panose="020B0604030504040204" pitchFamily="34" charset="0"/>
                <a:ea typeface="Verdana" panose="020B0604030504040204" pitchFamily="34" charset="0"/>
              </a:rPr>
              <a:t>Which statement describes the </a:t>
            </a:r>
            <a:r>
              <a:rPr lang="en-US" sz="1700" i="1" dirty="0">
                <a:latin typeface="Verdana" panose="020B0604030504040204" pitchFamily="34" charset="0"/>
                <a:ea typeface="Verdana" panose="020B0604030504040204" pitchFamily="34" charset="0"/>
              </a:rPr>
              <a:t>y</a:t>
            </a:r>
            <a:r>
              <a:rPr lang="en-US" sz="1700" dirty="0">
                <a:latin typeface="Verdana" panose="020B0604030504040204" pitchFamily="34" charset="0"/>
                <a:ea typeface="Verdana" panose="020B0604030504040204" pitchFamily="34" charset="0"/>
              </a:rPr>
              <a:t>-intercept of the graph? </a:t>
            </a:r>
          </a:p>
          <a:p>
            <a:pPr marL="274320" indent="-274320">
              <a:spcAft>
                <a:spcPts val="600"/>
              </a:spcAft>
            </a:pPr>
            <a:r>
              <a:rPr lang="en-US" sz="1700" b="1" dirty="0">
                <a:latin typeface="Verdana" panose="020B0604030504040204" pitchFamily="34" charset="0"/>
                <a:ea typeface="Verdana" panose="020B0604030504040204" pitchFamily="34" charset="0"/>
              </a:rPr>
              <a:t>A</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y</a:t>
            </a:r>
            <a:r>
              <a:rPr lang="en-US" sz="1700" dirty="0">
                <a:latin typeface="Verdana" panose="020B0604030504040204" pitchFamily="34" charset="0"/>
                <a:ea typeface="Verdana" panose="020B0604030504040204" pitchFamily="34" charset="0"/>
              </a:rPr>
              <a:t>-intercept is 4, which represents the initial amount of gas in the tank.</a:t>
            </a:r>
          </a:p>
          <a:p>
            <a:pPr marL="274320" indent="-274320">
              <a:spcAft>
                <a:spcPts val="600"/>
              </a:spcAft>
            </a:pPr>
            <a:r>
              <a:rPr lang="en-US" sz="1700" b="1" dirty="0">
                <a:latin typeface="Verdana" panose="020B0604030504040204" pitchFamily="34" charset="0"/>
                <a:ea typeface="Verdana" panose="020B0604030504040204" pitchFamily="34" charset="0"/>
              </a:rPr>
              <a:t>B</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y</a:t>
            </a:r>
            <a:r>
              <a:rPr lang="en-US" sz="1700" dirty="0">
                <a:latin typeface="Verdana" panose="020B0604030504040204" pitchFamily="34" charset="0"/>
                <a:ea typeface="Verdana" panose="020B0604030504040204" pitchFamily="34" charset="0"/>
              </a:rPr>
              <a:t>-intercept is 8, which represents the initial amount of gas in the tank.</a:t>
            </a:r>
          </a:p>
          <a:p>
            <a:pPr marL="274320" indent="-274320">
              <a:spcAft>
                <a:spcPts val="600"/>
              </a:spcAft>
            </a:pPr>
            <a:r>
              <a:rPr lang="en-US" sz="1700" b="1" dirty="0">
                <a:latin typeface="Verdana" panose="020B0604030504040204" pitchFamily="34" charset="0"/>
                <a:ea typeface="Verdana" panose="020B0604030504040204" pitchFamily="34" charset="0"/>
              </a:rPr>
              <a:t>C</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y</a:t>
            </a:r>
            <a:r>
              <a:rPr lang="en-US" sz="1700" dirty="0">
                <a:latin typeface="Verdana" panose="020B0604030504040204" pitchFamily="34" charset="0"/>
                <a:ea typeface="Verdana" panose="020B0604030504040204" pitchFamily="34" charset="0"/>
              </a:rPr>
              <a:t>-intercept is 4, which represents the number of hours until the tank is empty.</a:t>
            </a:r>
          </a:p>
          <a:p>
            <a:pPr marL="274320" indent="-274320">
              <a:spcAft>
                <a:spcPts val="600"/>
              </a:spcAft>
            </a:pPr>
            <a:r>
              <a:rPr lang="en-US" sz="1700" b="1" dirty="0">
                <a:latin typeface="Verdana" panose="020B0604030504040204" pitchFamily="34" charset="0"/>
                <a:ea typeface="Verdana" panose="020B0604030504040204" pitchFamily="34" charset="0"/>
              </a:rPr>
              <a:t>D</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y</a:t>
            </a:r>
            <a:r>
              <a:rPr lang="en-US" sz="1700" dirty="0">
                <a:latin typeface="Verdana" panose="020B0604030504040204" pitchFamily="34" charset="0"/>
                <a:ea typeface="Verdana" panose="020B0604030504040204" pitchFamily="34" charset="0"/>
              </a:rPr>
              <a:t>-intercept is 8, which represents the number of hours until the tank is empty.</a:t>
            </a:r>
          </a:p>
          <a:p>
            <a:endParaRPr lang="en-US" sz="17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71312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0D4114-8CCC-820D-33AC-272C5EEAF08C}"/>
              </a:ext>
            </a:extLst>
          </p:cNvPr>
          <p:cNvSpPr>
            <a:spLocks noGrp="1"/>
          </p:cNvSpPr>
          <p:nvPr>
            <p:ph type="subTitle" idx="1"/>
          </p:nvPr>
        </p:nvSpPr>
        <p:spPr/>
        <p:txBody>
          <a:bodyPr/>
          <a:lstStyle/>
          <a:p>
            <a:r>
              <a:rPr lang="en-US" dirty="0"/>
              <a:t>write about it</a:t>
            </a:r>
          </a:p>
        </p:txBody>
      </p:sp>
    </p:spTree>
    <p:extLst>
      <p:ext uri="{BB962C8B-B14F-4D97-AF65-F5344CB8AC3E}">
        <p14:creationId xmlns:p14="http://schemas.microsoft.com/office/powerpoint/2010/main" val="319018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0EF4-945F-246E-59C5-72A468DD05F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AF5E360-B3C9-8A31-13E0-42B1DE012C0B}"/>
              </a:ext>
            </a:extLst>
          </p:cNvPr>
          <p:cNvPicPr>
            <a:picLocks noChangeAspect="1"/>
          </p:cNvPicPr>
          <p:nvPr/>
        </p:nvPicPr>
        <p:blipFill>
          <a:blip r:embed="rId3"/>
          <a:stretch>
            <a:fillRect/>
          </a:stretch>
        </p:blipFill>
        <p:spPr>
          <a:xfrm>
            <a:off x="4346197" y="1829473"/>
            <a:ext cx="3808049" cy="3639058"/>
          </a:xfrm>
          <a:prstGeom prst="rect">
            <a:avLst/>
          </a:prstGeom>
        </p:spPr>
      </p:pic>
      <p:sp>
        <p:nvSpPr>
          <p:cNvPr id="8" name="Oval 7">
            <a:extLst>
              <a:ext uri="{FF2B5EF4-FFF2-40B4-BE49-F238E27FC236}">
                <a16:creationId xmlns:a16="http://schemas.microsoft.com/office/drawing/2014/main" id="{2316DB21-6195-90DD-4F57-5D94FD11BEF5}"/>
              </a:ext>
            </a:extLst>
          </p:cNvPr>
          <p:cNvSpPr/>
          <p:nvPr/>
        </p:nvSpPr>
        <p:spPr>
          <a:xfrm>
            <a:off x="8112509" y="5089018"/>
            <a:ext cx="365760" cy="3657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Rounded Rectangular Callout 3">
            <a:extLst>
              <a:ext uri="{FF2B5EF4-FFF2-40B4-BE49-F238E27FC236}">
                <a16:creationId xmlns:a16="http://schemas.microsoft.com/office/drawing/2014/main" id="{B6C2D999-4995-8556-5050-E584229293A2}"/>
              </a:ext>
            </a:extLst>
          </p:cNvPr>
          <p:cNvSpPr/>
          <p:nvPr/>
        </p:nvSpPr>
        <p:spPr>
          <a:xfrm>
            <a:off x="524089" y="1257937"/>
            <a:ext cx="2794685" cy="82296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did you learn?</a:t>
            </a:r>
          </a:p>
        </p:txBody>
      </p:sp>
      <p:sp>
        <p:nvSpPr>
          <p:cNvPr id="2" name="Rounded Rectangular Callout 1">
            <a:extLst>
              <a:ext uri="{FF2B5EF4-FFF2-40B4-BE49-F238E27FC236}">
                <a16:creationId xmlns:a16="http://schemas.microsoft.com/office/drawing/2014/main" id="{5A9248D1-F337-0503-8E67-372386FA81E5}"/>
              </a:ext>
            </a:extLst>
          </p:cNvPr>
          <p:cNvSpPr/>
          <p:nvPr/>
        </p:nvSpPr>
        <p:spPr>
          <a:xfrm>
            <a:off x="524089" y="3662197"/>
            <a:ext cx="2794686" cy="109728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evidence supports your thinking?</a:t>
            </a:r>
          </a:p>
        </p:txBody>
      </p:sp>
      <p:sp>
        <p:nvSpPr>
          <p:cNvPr id="6" name="TextBox 5">
            <a:extLst>
              <a:ext uri="{FF2B5EF4-FFF2-40B4-BE49-F238E27FC236}">
                <a16:creationId xmlns:a16="http://schemas.microsoft.com/office/drawing/2014/main" id="{4467BE77-2F18-6891-1388-FC8CE79D5349}"/>
              </a:ext>
            </a:extLst>
          </p:cNvPr>
          <p:cNvSpPr txBox="1"/>
          <p:nvPr/>
        </p:nvSpPr>
        <p:spPr>
          <a:xfrm>
            <a:off x="524089" y="234068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alibri" panose="020F0502020204030204" pitchFamily="34" charset="0"/>
                <a:cs typeface="Calibri" panose="020F0502020204030204" pitchFamily="34" charset="0"/>
              </a:rPr>
              <a:t>what confused you before but you now understand?</a:t>
            </a:r>
          </a:p>
        </p:txBody>
      </p:sp>
      <p:sp>
        <p:nvSpPr>
          <p:cNvPr id="7" name="TextBox 6">
            <a:extLst>
              <a:ext uri="{FF2B5EF4-FFF2-40B4-BE49-F238E27FC236}">
                <a16:creationId xmlns:a16="http://schemas.microsoft.com/office/drawing/2014/main" id="{0B7A5F55-2F5B-C643-6ED3-139520267DAE}"/>
              </a:ext>
            </a:extLst>
          </p:cNvPr>
          <p:cNvSpPr txBox="1"/>
          <p:nvPr/>
        </p:nvSpPr>
        <p:spPr>
          <a:xfrm>
            <a:off x="524089" y="5150560"/>
            <a:ext cx="296206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alibri" panose="020F0502020204030204" pitchFamily="34" charset="0"/>
                <a:cs typeface="Calibri" panose="020F0502020204030204" pitchFamily="34" charset="0"/>
              </a:rPr>
              <a:t>what other questions could be asked about this problem context?</a:t>
            </a:r>
          </a:p>
        </p:txBody>
      </p:sp>
      <p:sp>
        <p:nvSpPr>
          <p:cNvPr id="10" name="TextBox 9">
            <a:extLst>
              <a:ext uri="{FF2B5EF4-FFF2-40B4-BE49-F238E27FC236}">
                <a16:creationId xmlns:a16="http://schemas.microsoft.com/office/drawing/2014/main" id="{0190C7FA-C159-1495-D476-38F0EB6C376D}"/>
              </a:ext>
            </a:extLst>
          </p:cNvPr>
          <p:cNvSpPr txBox="1"/>
          <p:nvPr/>
        </p:nvSpPr>
        <p:spPr>
          <a:xfrm>
            <a:off x="4301010" y="1126489"/>
            <a:ext cx="7443313" cy="5201424"/>
          </a:xfrm>
          <a:prstGeom prst="rect">
            <a:avLst/>
          </a:prstGeom>
          <a:noFill/>
          <a:ln w="28575">
            <a:solidFill>
              <a:schemeClr val="bg1">
                <a:lumMod val="75000"/>
              </a:schemeClr>
            </a:solidFill>
            <a:prstDash val="dash"/>
          </a:ln>
        </p:spPr>
        <p:txBody>
          <a:bodyPr wrap="square" lIns="182880" tIns="91440" bIns="91440" rtlCol="0">
            <a:spAutoFit/>
          </a:bodyPr>
          <a:lstStyle/>
          <a:p>
            <a:r>
              <a:rPr lang="en-US" sz="1700" dirty="0">
                <a:latin typeface="Verdana" panose="020B0604030504040204" pitchFamily="34" charset="0"/>
                <a:ea typeface="Verdana" panose="020B0604030504040204" pitchFamily="34" charset="0"/>
              </a:rPr>
              <a:t>The graph models the linear relationship between the number of hours mowed and the amount of gas remaining in the gas tank.</a:t>
            </a:r>
          </a:p>
          <a:p>
            <a:pPr marL="3429000"/>
            <a:endParaRPr lang="en-US" sz="1700" dirty="0">
              <a:latin typeface="Verdana" panose="020B0604030504040204" pitchFamily="34" charset="0"/>
              <a:ea typeface="Verdana" panose="020B0604030504040204" pitchFamily="34" charset="0"/>
            </a:endParaRPr>
          </a:p>
          <a:p>
            <a:pPr marL="3722688">
              <a:spcAft>
                <a:spcPts val="600"/>
              </a:spcAft>
            </a:pPr>
            <a:r>
              <a:rPr lang="en-US" sz="1700" dirty="0">
                <a:latin typeface="Verdana" panose="020B0604030504040204" pitchFamily="34" charset="0"/>
                <a:ea typeface="Verdana" panose="020B0604030504040204" pitchFamily="34" charset="0"/>
              </a:rPr>
              <a:t>Which statement describes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of the graph? </a:t>
            </a:r>
          </a:p>
          <a:p>
            <a:pPr marL="3722688">
              <a:spcAft>
                <a:spcPts val="600"/>
              </a:spcAft>
            </a:pPr>
            <a:r>
              <a:rPr lang="en-US" sz="1700" b="1" dirty="0">
                <a:latin typeface="Verdana" panose="020B0604030504040204" pitchFamily="34" charset="0"/>
                <a:ea typeface="Verdana" panose="020B0604030504040204" pitchFamily="34" charset="0"/>
              </a:rPr>
              <a:t>A</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4, which represents the initial amount of gas in the tank.</a:t>
            </a:r>
          </a:p>
          <a:p>
            <a:pPr marL="3722688">
              <a:spcAft>
                <a:spcPts val="600"/>
              </a:spcAft>
            </a:pPr>
            <a:r>
              <a:rPr lang="en-US" sz="1700" b="1" dirty="0">
                <a:latin typeface="Verdana" panose="020B0604030504040204" pitchFamily="34" charset="0"/>
                <a:ea typeface="Verdana" panose="020B0604030504040204" pitchFamily="34" charset="0"/>
              </a:rPr>
              <a:t>B </a:t>
            </a:r>
            <a:r>
              <a:rPr lang="en-US" sz="1700" dirty="0">
                <a:latin typeface="Verdana" panose="020B0604030504040204" pitchFamily="34" charset="0"/>
                <a:ea typeface="Verdana" panose="020B0604030504040204" pitchFamily="34" charset="0"/>
              </a:rPr>
              <a:t>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8, which represents the initial amount of gas in the tank</a:t>
            </a:r>
          </a:p>
          <a:p>
            <a:pPr marL="3722688">
              <a:spcAft>
                <a:spcPts val="600"/>
              </a:spcAft>
            </a:pPr>
            <a:r>
              <a:rPr lang="en-US" sz="1700" b="1" dirty="0">
                <a:latin typeface="Verdana" panose="020B0604030504040204" pitchFamily="34" charset="0"/>
                <a:ea typeface="Verdana" panose="020B0604030504040204" pitchFamily="34" charset="0"/>
              </a:rPr>
              <a:t>C</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4, which represents the number of hours until the tank is empty.</a:t>
            </a:r>
          </a:p>
          <a:p>
            <a:pPr marL="3722688">
              <a:spcAft>
                <a:spcPts val="600"/>
              </a:spcAft>
            </a:pPr>
            <a:r>
              <a:rPr lang="en-US" sz="1700" b="1" dirty="0">
                <a:latin typeface="Verdana" panose="020B0604030504040204" pitchFamily="34" charset="0"/>
                <a:ea typeface="Verdana" panose="020B0604030504040204" pitchFamily="34" charset="0"/>
              </a:rPr>
              <a:t>D </a:t>
            </a:r>
            <a:r>
              <a:rPr lang="en-US" sz="1700" dirty="0">
                <a:latin typeface="Verdana" panose="020B0604030504040204" pitchFamily="34" charset="0"/>
                <a:ea typeface="Verdana" panose="020B0604030504040204" pitchFamily="34" charset="0"/>
              </a:rPr>
              <a:t>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8, which represents the number of hours until the tank is empty.</a:t>
            </a:r>
          </a:p>
        </p:txBody>
      </p:sp>
    </p:spTree>
    <p:extLst>
      <p:ext uri="{BB962C8B-B14F-4D97-AF65-F5344CB8AC3E}">
        <p14:creationId xmlns:p14="http://schemas.microsoft.com/office/powerpoint/2010/main" val="25222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5FB5AB6-056B-19A4-7829-DE3316DB68E7}"/>
              </a:ext>
            </a:extLst>
          </p:cNvPr>
          <p:cNvSpPr txBox="1">
            <a:spLocks/>
          </p:cNvSpPr>
          <p:nvPr/>
        </p:nvSpPr>
        <p:spPr>
          <a:xfrm>
            <a:off x="7589132" y="5830786"/>
            <a:ext cx="145666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stimulus</a:t>
            </a:r>
          </a:p>
        </p:txBody>
      </p:sp>
      <p:sp>
        <p:nvSpPr>
          <p:cNvPr id="3" name="Subtitle 2">
            <a:extLst>
              <a:ext uri="{FF2B5EF4-FFF2-40B4-BE49-F238E27FC236}">
                <a16:creationId xmlns:a16="http://schemas.microsoft.com/office/drawing/2014/main" id="{2FE8A83F-1796-E29F-539E-95C377E5AA8E}"/>
              </a:ext>
            </a:extLst>
          </p:cNvPr>
          <p:cNvSpPr txBox="1">
            <a:spLocks/>
          </p:cNvSpPr>
          <p:nvPr/>
        </p:nvSpPr>
        <p:spPr>
          <a:xfrm>
            <a:off x="645282" y="4417658"/>
            <a:ext cx="346267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thinkalong routine</a:t>
            </a:r>
          </a:p>
        </p:txBody>
      </p:sp>
      <p:pic>
        <p:nvPicPr>
          <p:cNvPr id="6" name="Picture 5" descr="A screenshot of a computer screen&#10;&#10;AI-generated content may be incorrect.">
            <a:extLst>
              <a:ext uri="{FF2B5EF4-FFF2-40B4-BE49-F238E27FC236}">
                <a16:creationId xmlns:a16="http://schemas.microsoft.com/office/drawing/2014/main" id="{6B452C15-FA63-D048-2BA3-50DD5C39A824}"/>
              </a:ext>
            </a:extLst>
          </p:cNvPr>
          <p:cNvPicPr>
            <a:picLocks noChangeAspect="1"/>
          </p:cNvPicPr>
          <p:nvPr/>
        </p:nvPicPr>
        <p:blipFill>
          <a:blip r:embed="rId3">
            <a:extLst>
              <a:ext uri="{28A0092B-C50C-407E-A947-70E740481C1C}">
                <a14:useLocalDpi xmlns:a14="http://schemas.microsoft.com/office/drawing/2010/main" val="0"/>
              </a:ext>
            </a:extLst>
          </a:blip>
          <a:srcRect l="4553" t="15301" r="3759" b="50000"/>
          <a:stretch>
            <a:fillRect/>
          </a:stretch>
        </p:blipFill>
        <p:spPr>
          <a:xfrm>
            <a:off x="243558" y="2127089"/>
            <a:ext cx="4266118" cy="2072008"/>
          </a:xfrm>
          <a:prstGeom prst="rect">
            <a:avLst/>
          </a:prstGeom>
        </p:spPr>
      </p:pic>
      <p:grpSp>
        <p:nvGrpSpPr>
          <p:cNvPr id="13" name="Group 12">
            <a:extLst>
              <a:ext uri="{FF2B5EF4-FFF2-40B4-BE49-F238E27FC236}">
                <a16:creationId xmlns:a16="http://schemas.microsoft.com/office/drawing/2014/main" id="{DB428FDF-9C5C-06B8-FB01-48210EA4E7F9}"/>
              </a:ext>
            </a:extLst>
          </p:cNvPr>
          <p:cNvGrpSpPr/>
          <p:nvPr/>
        </p:nvGrpSpPr>
        <p:grpSpPr>
          <a:xfrm>
            <a:off x="4686482" y="640580"/>
            <a:ext cx="7261960" cy="4939814"/>
            <a:chOff x="5748810" y="449221"/>
            <a:chExt cx="7261960" cy="4939814"/>
          </a:xfrm>
        </p:grpSpPr>
        <p:sp>
          <p:nvSpPr>
            <p:cNvPr id="11" name="TextBox 10">
              <a:extLst>
                <a:ext uri="{FF2B5EF4-FFF2-40B4-BE49-F238E27FC236}">
                  <a16:creationId xmlns:a16="http://schemas.microsoft.com/office/drawing/2014/main" id="{16079BEB-D20F-BB4B-43C3-CA64A3A3E590}"/>
                </a:ext>
              </a:extLst>
            </p:cNvPr>
            <p:cNvSpPr txBox="1"/>
            <p:nvPr/>
          </p:nvSpPr>
          <p:spPr>
            <a:xfrm>
              <a:off x="5748810" y="449221"/>
              <a:ext cx="7261960" cy="4939814"/>
            </a:xfrm>
            <a:prstGeom prst="rect">
              <a:avLst/>
            </a:prstGeom>
            <a:noFill/>
            <a:ln w="28575">
              <a:solidFill>
                <a:schemeClr val="bg1">
                  <a:lumMod val="75000"/>
                </a:schemeClr>
              </a:solidFill>
              <a:prstDash val="dash"/>
            </a:ln>
          </p:spPr>
          <p:txBody>
            <a:bodyPr wrap="square" tIns="91440" bIns="91440" rtlCol="0">
              <a:spAutoFit/>
            </a:bodyPr>
            <a:lstStyle/>
            <a:p>
              <a:r>
                <a:rPr lang="en-US" sz="1700" dirty="0">
                  <a:latin typeface="Verdana" panose="020B0604030504040204" pitchFamily="34" charset="0"/>
                  <a:ea typeface="Verdana" panose="020B0604030504040204" pitchFamily="34" charset="0"/>
                </a:rPr>
                <a:t>The graph models the linear relationship between the number of hours mowed and the amount of gas remaining in the gas tank.</a:t>
              </a:r>
            </a:p>
            <a:p>
              <a:pPr marL="3429000"/>
              <a:endParaRPr lang="en-US" sz="1700" dirty="0">
                <a:latin typeface="Verdana" panose="020B0604030504040204" pitchFamily="34" charset="0"/>
                <a:ea typeface="Verdana" panose="020B0604030504040204" pitchFamily="34" charset="0"/>
              </a:endParaRPr>
            </a:p>
            <a:p>
              <a:pPr marL="3722688">
                <a:spcAft>
                  <a:spcPts val="600"/>
                </a:spcAft>
              </a:pPr>
              <a:r>
                <a:rPr lang="en-US" sz="1700" dirty="0">
                  <a:latin typeface="Verdana" panose="020B0604030504040204" pitchFamily="34" charset="0"/>
                  <a:ea typeface="Verdana" panose="020B0604030504040204" pitchFamily="34" charset="0"/>
                </a:rPr>
                <a:t>Which statement describes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of the graph? </a:t>
              </a:r>
            </a:p>
            <a:p>
              <a:pPr marL="3722688">
                <a:spcAft>
                  <a:spcPts val="600"/>
                </a:spcAft>
              </a:pPr>
              <a:r>
                <a:rPr lang="en-US" sz="1700" b="1" dirty="0">
                  <a:latin typeface="Verdana" panose="020B0604030504040204" pitchFamily="34" charset="0"/>
                  <a:ea typeface="Verdana" panose="020B0604030504040204" pitchFamily="34" charset="0"/>
                </a:rPr>
                <a:t>A</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4, which represents the initial amount of gas in the tank.</a:t>
              </a:r>
            </a:p>
            <a:p>
              <a:pPr marL="3722688">
                <a:spcAft>
                  <a:spcPts val="600"/>
                </a:spcAft>
              </a:pPr>
              <a:r>
                <a:rPr lang="en-US" sz="1700" b="1" dirty="0">
                  <a:latin typeface="Verdana" panose="020B0604030504040204" pitchFamily="34" charset="0"/>
                  <a:ea typeface="Verdana" panose="020B0604030504040204" pitchFamily="34" charset="0"/>
                </a:rPr>
                <a:t>B </a:t>
              </a:r>
              <a:r>
                <a:rPr lang="en-US" sz="1700" dirty="0">
                  <a:latin typeface="Verdana" panose="020B0604030504040204" pitchFamily="34" charset="0"/>
                  <a:ea typeface="Verdana" panose="020B0604030504040204" pitchFamily="34" charset="0"/>
                </a:rPr>
                <a:t>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8, which represents the initial amount of gas in the tank</a:t>
              </a:r>
            </a:p>
            <a:p>
              <a:pPr marL="3722688">
                <a:spcAft>
                  <a:spcPts val="600"/>
                </a:spcAft>
              </a:pPr>
              <a:r>
                <a:rPr lang="en-US" sz="1700" b="1" dirty="0">
                  <a:latin typeface="Verdana" panose="020B0604030504040204" pitchFamily="34" charset="0"/>
                  <a:ea typeface="Verdana" panose="020B0604030504040204" pitchFamily="34" charset="0"/>
                </a:rPr>
                <a:t>C</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4, which represents the number of hours until the tank is empty.</a:t>
              </a:r>
            </a:p>
            <a:p>
              <a:pPr marL="3722688">
                <a:spcAft>
                  <a:spcPts val="600"/>
                </a:spcAft>
              </a:pPr>
              <a:r>
                <a:rPr lang="en-US" sz="1700" b="1" dirty="0">
                  <a:latin typeface="Verdana" panose="020B0604030504040204" pitchFamily="34" charset="0"/>
                  <a:ea typeface="Verdana" panose="020B0604030504040204" pitchFamily="34" charset="0"/>
                </a:rPr>
                <a:t>D </a:t>
              </a:r>
              <a:r>
                <a:rPr lang="en-US" sz="1700" dirty="0">
                  <a:latin typeface="Verdana" panose="020B0604030504040204" pitchFamily="34" charset="0"/>
                  <a:ea typeface="Verdana" panose="020B0604030504040204" pitchFamily="34" charset="0"/>
                </a:rPr>
                <a:t>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8, which represents the number of hours until the tank is empty.</a:t>
              </a:r>
            </a:p>
          </p:txBody>
        </p:sp>
        <p:pic>
          <p:nvPicPr>
            <p:cNvPr id="12" name="Picture 11">
              <a:extLst>
                <a:ext uri="{FF2B5EF4-FFF2-40B4-BE49-F238E27FC236}">
                  <a16:creationId xmlns:a16="http://schemas.microsoft.com/office/drawing/2014/main" id="{F0FA8386-E4E6-7509-E6E7-670C354831A7}"/>
                </a:ext>
              </a:extLst>
            </p:cNvPr>
            <p:cNvPicPr>
              <a:picLocks noChangeAspect="1"/>
            </p:cNvPicPr>
            <p:nvPr/>
          </p:nvPicPr>
          <p:blipFill>
            <a:blip r:embed="rId4"/>
            <a:stretch>
              <a:fillRect/>
            </a:stretch>
          </p:blipFill>
          <p:spPr>
            <a:xfrm>
              <a:off x="5780000" y="1152205"/>
              <a:ext cx="3715268" cy="3639058"/>
            </a:xfrm>
            <a:prstGeom prst="rect">
              <a:avLst/>
            </a:prstGeom>
          </p:spPr>
        </p:pic>
      </p:grpSp>
    </p:spTree>
    <p:extLst>
      <p:ext uri="{BB962C8B-B14F-4D97-AF65-F5344CB8AC3E}">
        <p14:creationId xmlns:p14="http://schemas.microsoft.com/office/powerpoint/2010/main" val="1769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6AEFE8-C63F-8F0C-A4DC-C9946A0FCF97}"/>
              </a:ext>
            </a:extLst>
          </p:cNvPr>
          <p:cNvSpPr>
            <a:spLocks noGrp="1"/>
          </p:cNvSpPr>
          <p:nvPr>
            <p:ph type="subTitle" idx="1"/>
          </p:nvPr>
        </p:nvSpPr>
        <p:spPr/>
        <p:txBody>
          <a:bodyPr/>
          <a:lstStyle/>
          <a:p>
            <a:r>
              <a:rPr lang="en-US" dirty="0"/>
              <a:t>make a plan</a:t>
            </a:r>
          </a:p>
        </p:txBody>
      </p:sp>
    </p:spTree>
    <p:extLst>
      <p:ext uri="{BB962C8B-B14F-4D97-AF65-F5344CB8AC3E}">
        <p14:creationId xmlns:p14="http://schemas.microsoft.com/office/powerpoint/2010/main" val="10067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78DB-E496-D4E6-3FF8-5580FF22C182}"/>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4E5F4723-F6C9-9EA6-9177-9777CE885264}"/>
              </a:ext>
            </a:extLst>
          </p:cNvPr>
          <p:cNvSpPr txBox="1">
            <a:spLocks/>
          </p:cNvSpPr>
          <p:nvPr/>
        </p:nvSpPr>
        <p:spPr>
          <a:xfrm>
            <a:off x="1077593" y="4260556"/>
            <a:ext cx="1794897"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C7BF952D-F38E-F7F5-F5C8-C8849847AFE0}"/>
              </a:ext>
            </a:extLst>
          </p:cNvPr>
          <p:cNvSpPr/>
          <p:nvPr/>
        </p:nvSpPr>
        <p:spPr>
          <a:xfrm>
            <a:off x="862914" y="3955704"/>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how would you start?</a:t>
            </a:r>
          </a:p>
        </p:txBody>
      </p:sp>
      <p:sp>
        <p:nvSpPr>
          <p:cNvPr id="4" name="Rounded Rectangular Callout 3">
            <a:extLst>
              <a:ext uri="{FF2B5EF4-FFF2-40B4-BE49-F238E27FC236}">
                <a16:creationId xmlns:a16="http://schemas.microsoft.com/office/drawing/2014/main" id="{2C1B7C60-BC00-9947-5F6A-E6F9A7F4AB2B}"/>
              </a:ext>
            </a:extLst>
          </p:cNvPr>
          <p:cNvSpPr/>
          <p:nvPr/>
        </p:nvSpPr>
        <p:spPr>
          <a:xfrm>
            <a:off x="862914" y="2005827"/>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what’s it about?</a:t>
            </a:r>
          </a:p>
        </p:txBody>
      </p:sp>
      <p:grpSp>
        <p:nvGrpSpPr>
          <p:cNvPr id="3" name="Group 2">
            <a:extLst>
              <a:ext uri="{FF2B5EF4-FFF2-40B4-BE49-F238E27FC236}">
                <a16:creationId xmlns:a16="http://schemas.microsoft.com/office/drawing/2014/main" id="{8CD06E0D-CAF2-1D16-DDB9-30B9A22B7904}"/>
              </a:ext>
            </a:extLst>
          </p:cNvPr>
          <p:cNvGrpSpPr/>
          <p:nvPr/>
        </p:nvGrpSpPr>
        <p:grpSpPr>
          <a:xfrm>
            <a:off x="5920947" y="1118693"/>
            <a:ext cx="5616753" cy="4893647"/>
            <a:chOff x="6444614" y="449221"/>
            <a:chExt cx="5616753" cy="4893647"/>
          </a:xfrm>
        </p:grpSpPr>
        <p:sp>
          <p:nvSpPr>
            <p:cNvPr id="5" name="TextBox 4">
              <a:extLst>
                <a:ext uri="{FF2B5EF4-FFF2-40B4-BE49-F238E27FC236}">
                  <a16:creationId xmlns:a16="http://schemas.microsoft.com/office/drawing/2014/main" id="{1C1954E8-F911-56AB-8F88-B5E560DA18C3}"/>
                </a:ext>
              </a:extLst>
            </p:cNvPr>
            <p:cNvSpPr txBox="1"/>
            <p:nvPr/>
          </p:nvSpPr>
          <p:spPr>
            <a:xfrm>
              <a:off x="6444614" y="449221"/>
              <a:ext cx="5616753" cy="4893647"/>
            </a:xfrm>
            <a:prstGeom prst="rect">
              <a:avLst/>
            </a:prstGeom>
            <a:noFill/>
            <a:ln w="28575">
              <a:solidFill>
                <a:schemeClr val="bg1">
                  <a:lumMod val="75000"/>
                </a:schemeClr>
              </a:solidFill>
              <a:prstDash val="dash"/>
            </a:ln>
          </p:spPr>
          <p:txBody>
            <a:bodyPr wrap="square" lIns="182880" tIns="91440" bIns="91440" rtlCol="0">
              <a:spAutoFit/>
            </a:bodyPr>
            <a:lstStyle/>
            <a:p>
              <a:r>
                <a:rPr lang="en-US" dirty="0">
                  <a:latin typeface="Verdana" panose="020B0604030504040204" pitchFamily="34" charset="0"/>
                  <a:ea typeface="Verdana" panose="020B0604030504040204" pitchFamily="34" charset="0"/>
                </a:rPr>
                <a:t>The graph models the linear relationship between the number of hours mowed and the amount of gas remaining in the gas tank.</a:t>
              </a:r>
            </a:p>
            <a:p>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p:txBody>
        </p:sp>
        <p:pic>
          <p:nvPicPr>
            <p:cNvPr id="7" name="Picture 6">
              <a:extLst>
                <a:ext uri="{FF2B5EF4-FFF2-40B4-BE49-F238E27FC236}">
                  <a16:creationId xmlns:a16="http://schemas.microsoft.com/office/drawing/2014/main" id="{1EB22739-162D-DF66-18D7-5EFB5AB30AEC}"/>
                </a:ext>
              </a:extLst>
            </p:cNvPr>
            <p:cNvPicPr>
              <a:picLocks noChangeAspect="1"/>
            </p:cNvPicPr>
            <p:nvPr/>
          </p:nvPicPr>
          <p:blipFill>
            <a:blip r:embed="rId3"/>
            <a:stretch>
              <a:fillRect/>
            </a:stretch>
          </p:blipFill>
          <p:spPr>
            <a:xfrm>
              <a:off x="7373449" y="1453085"/>
              <a:ext cx="3715268" cy="3639058"/>
            </a:xfrm>
            <a:prstGeom prst="rect">
              <a:avLst/>
            </a:prstGeom>
          </p:spPr>
        </p:pic>
      </p:grpSp>
    </p:spTree>
    <p:extLst>
      <p:ext uri="{BB962C8B-B14F-4D97-AF65-F5344CB8AC3E}">
        <p14:creationId xmlns:p14="http://schemas.microsoft.com/office/powerpoint/2010/main" val="11685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EF63B2-1B6D-D36B-C1C2-66CDBCEEDB51}"/>
              </a:ext>
            </a:extLst>
          </p:cNvPr>
          <p:cNvSpPr>
            <a:spLocks noGrp="1"/>
          </p:cNvSpPr>
          <p:nvPr>
            <p:ph type="subTitle" idx="1"/>
          </p:nvPr>
        </p:nvSpPr>
        <p:spPr/>
        <p:txBody>
          <a:bodyPr/>
          <a:lstStyle/>
          <a:p>
            <a:r>
              <a:rPr lang="en-US" dirty="0"/>
              <a:t>show what you know</a:t>
            </a:r>
          </a:p>
        </p:txBody>
      </p:sp>
    </p:spTree>
    <p:extLst>
      <p:ext uri="{BB962C8B-B14F-4D97-AF65-F5344CB8AC3E}">
        <p14:creationId xmlns:p14="http://schemas.microsoft.com/office/powerpoint/2010/main" val="39908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F429-CAF8-14DF-7194-28B8BA76A92F}"/>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195F10D5-0016-6525-516D-E3A07A70C6C7}"/>
              </a:ext>
            </a:extLst>
          </p:cNvPr>
          <p:cNvSpPr txBox="1">
            <a:spLocks/>
          </p:cNvSpPr>
          <p:nvPr/>
        </p:nvSpPr>
        <p:spPr>
          <a:xfrm>
            <a:off x="862913" y="1728468"/>
            <a:ext cx="2224256" cy="411956"/>
          </a:xfrm>
        </p:spPr>
        <p:txBody>
          <a:bodyPr anchor="t"/>
          <a:lstStyle>
            <a:lvl1pPr marL="0" indent="0" algn="ctr" defTabSz="914400" rtl="0" eaLnBrk="1" latinLnBrk="0" hangingPunct="1">
              <a:lnSpc>
                <a:spcPct val="90000"/>
              </a:lnSpc>
              <a:spcBef>
                <a:spcPts val="0"/>
              </a:spcBef>
              <a:buFont typeface="Arial" panose="020B0604020202020204" pitchFamily="34" charset="0"/>
              <a:buNone/>
              <a:defRPr sz="24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6" name="Text Placeholder 2">
            <a:extLst>
              <a:ext uri="{FF2B5EF4-FFF2-40B4-BE49-F238E27FC236}">
                <a16:creationId xmlns:a16="http://schemas.microsoft.com/office/drawing/2014/main" id="{74A596EE-B42F-0F7B-227A-78C7F98C9E5B}"/>
              </a:ext>
            </a:extLst>
          </p:cNvPr>
          <p:cNvSpPr txBox="1">
            <a:spLocks/>
          </p:cNvSpPr>
          <p:nvPr/>
        </p:nvSpPr>
        <p:spPr>
          <a:xfrm>
            <a:off x="753135" y="4291918"/>
            <a:ext cx="2443812"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6D972703-D900-9FDF-6F12-34E3B4BB7C4D}"/>
              </a:ext>
            </a:extLst>
          </p:cNvPr>
          <p:cNvSpPr/>
          <p:nvPr/>
        </p:nvSpPr>
        <p:spPr>
          <a:xfrm>
            <a:off x="862914" y="4049661"/>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information is important?</a:t>
            </a:r>
          </a:p>
        </p:txBody>
      </p:sp>
      <p:sp>
        <p:nvSpPr>
          <p:cNvPr id="3" name="Rounded Rectangular Callout 2">
            <a:extLst>
              <a:ext uri="{FF2B5EF4-FFF2-40B4-BE49-F238E27FC236}">
                <a16:creationId xmlns:a16="http://schemas.microsoft.com/office/drawing/2014/main" id="{F8F87D30-2386-D7FA-9E35-272A414EECB7}"/>
              </a:ext>
            </a:extLst>
          </p:cNvPr>
          <p:cNvSpPr/>
          <p:nvPr/>
        </p:nvSpPr>
        <p:spPr>
          <a:xfrm>
            <a:off x="862914" y="2005827"/>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do you know about the content?</a:t>
            </a:r>
          </a:p>
        </p:txBody>
      </p:sp>
      <p:grpSp>
        <p:nvGrpSpPr>
          <p:cNvPr id="8" name="Group 7">
            <a:extLst>
              <a:ext uri="{FF2B5EF4-FFF2-40B4-BE49-F238E27FC236}">
                <a16:creationId xmlns:a16="http://schemas.microsoft.com/office/drawing/2014/main" id="{964D974A-E28E-CD34-3784-166E2F3E4938}"/>
              </a:ext>
            </a:extLst>
          </p:cNvPr>
          <p:cNvGrpSpPr/>
          <p:nvPr/>
        </p:nvGrpSpPr>
        <p:grpSpPr>
          <a:xfrm>
            <a:off x="5920947" y="1118693"/>
            <a:ext cx="5616753" cy="4893647"/>
            <a:chOff x="6444614" y="449221"/>
            <a:chExt cx="5616753" cy="4893647"/>
          </a:xfrm>
        </p:grpSpPr>
        <p:sp>
          <p:nvSpPr>
            <p:cNvPr id="10" name="TextBox 9">
              <a:extLst>
                <a:ext uri="{FF2B5EF4-FFF2-40B4-BE49-F238E27FC236}">
                  <a16:creationId xmlns:a16="http://schemas.microsoft.com/office/drawing/2014/main" id="{B07D2ACD-236C-83F7-35F5-EECA06EFAFF1}"/>
                </a:ext>
              </a:extLst>
            </p:cNvPr>
            <p:cNvSpPr txBox="1"/>
            <p:nvPr/>
          </p:nvSpPr>
          <p:spPr>
            <a:xfrm>
              <a:off x="6444614" y="449221"/>
              <a:ext cx="5616753" cy="4893647"/>
            </a:xfrm>
            <a:prstGeom prst="rect">
              <a:avLst/>
            </a:prstGeom>
            <a:noFill/>
            <a:ln w="28575">
              <a:solidFill>
                <a:schemeClr val="bg1">
                  <a:lumMod val="75000"/>
                </a:schemeClr>
              </a:solidFill>
              <a:prstDash val="dash"/>
            </a:ln>
          </p:spPr>
          <p:txBody>
            <a:bodyPr wrap="square" lIns="182880" tIns="91440" bIns="91440" rtlCol="0">
              <a:spAutoFit/>
            </a:bodyPr>
            <a:lstStyle/>
            <a:p>
              <a:r>
                <a:rPr lang="en-US" dirty="0">
                  <a:latin typeface="Verdana" panose="020B0604030504040204" pitchFamily="34" charset="0"/>
                  <a:ea typeface="Verdana" panose="020B0604030504040204" pitchFamily="34" charset="0"/>
                </a:rPr>
                <a:t>The graph models the linear relationship between the number of hours mowed and the amount of gas remaining in the gas tank.</a:t>
              </a:r>
            </a:p>
            <a:p>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p:txBody>
        </p:sp>
        <p:pic>
          <p:nvPicPr>
            <p:cNvPr id="11" name="Picture 10">
              <a:extLst>
                <a:ext uri="{FF2B5EF4-FFF2-40B4-BE49-F238E27FC236}">
                  <a16:creationId xmlns:a16="http://schemas.microsoft.com/office/drawing/2014/main" id="{AAAB4506-1311-9B63-3B10-7CF6595C34CA}"/>
                </a:ext>
              </a:extLst>
            </p:cNvPr>
            <p:cNvPicPr>
              <a:picLocks noChangeAspect="1"/>
            </p:cNvPicPr>
            <p:nvPr/>
          </p:nvPicPr>
          <p:blipFill>
            <a:blip r:embed="rId3"/>
            <a:stretch>
              <a:fillRect/>
            </a:stretch>
          </p:blipFill>
          <p:spPr>
            <a:xfrm>
              <a:off x="7373449" y="1453085"/>
              <a:ext cx="3715268" cy="3639058"/>
            </a:xfrm>
            <a:prstGeom prst="rect">
              <a:avLst/>
            </a:prstGeom>
          </p:spPr>
        </p:pic>
      </p:grpSp>
    </p:spTree>
    <p:extLst>
      <p:ext uri="{BB962C8B-B14F-4D97-AF65-F5344CB8AC3E}">
        <p14:creationId xmlns:p14="http://schemas.microsoft.com/office/powerpoint/2010/main" val="389410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0E977F5-4AED-50E2-FBDD-DE67C0FB81F9}"/>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just the facts</a:t>
            </a:r>
          </a:p>
        </p:txBody>
      </p:sp>
      <p:pic>
        <p:nvPicPr>
          <p:cNvPr id="8" name="Picture 7">
            <a:extLst>
              <a:ext uri="{FF2B5EF4-FFF2-40B4-BE49-F238E27FC236}">
                <a16:creationId xmlns:a16="http://schemas.microsoft.com/office/drawing/2014/main" id="{2168A081-3D25-3FCB-10A2-FF80CCC7D8F7}"/>
              </a:ext>
            </a:extLst>
          </p:cNvPr>
          <p:cNvPicPr>
            <a:picLocks noChangeAspect="1"/>
          </p:cNvPicPr>
          <p:nvPr/>
        </p:nvPicPr>
        <p:blipFill>
          <a:blip r:embed="rId3"/>
          <a:stretch>
            <a:fillRect/>
          </a:stretch>
        </p:blipFill>
        <p:spPr>
          <a:xfrm>
            <a:off x="575104" y="974477"/>
            <a:ext cx="3871913" cy="1699368"/>
          </a:xfrm>
          <a:prstGeom prst="rect">
            <a:avLst/>
          </a:prstGeom>
        </p:spPr>
      </p:pic>
      <p:pic>
        <p:nvPicPr>
          <p:cNvPr id="9" name="Picture 8">
            <a:extLst>
              <a:ext uri="{FF2B5EF4-FFF2-40B4-BE49-F238E27FC236}">
                <a16:creationId xmlns:a16="http://schemas.microsoft.com/office/drawing/2014/main" id="{CF8E91F1-2029-DC4F-50A8-7C64697DCAC0}"/>
              </a:ext>
            </a:extLst>
          </p:cNvPr>
          <p:cNvPicPr>
            <a:picLocks noChangeAspect="1"/>
          </p:cNvPicPr>
          <p:nvPr/>
        </p:nvPicPr>
        <p:blipFill>
          <a:blip r:embed="rId4"/>
          <a:stretch>
            <a:fillRect/>
          </a:stretch>
        </p:blipFill>
        <p:spPr>
          <a:xfrm>
            <a:off x="575104" y="4646807"/>
            <a:ext cx="3871913" cy="1740216"/>
          </a:xfrm>
          <a:prstGeom prst="rect">
            <a:avLst/>
          </a:prstGeom>
        </p:spPr>
      </p:pic>
      <p:pic>
        <p:nvPicPr>
          <p:cNvPr id="10" name="Picture 9">
            <a:extLst>
              <a:ext uri="{FF2B5EF4-FFF2-40B4-BE49-F238E27FC236}">
                <a16:creationId xmlns:a16="http://schemas.microsoft.com/office/drawing/2014/main" id="{24F36B4B-CF49-6E71-38F6-7C0E084DDAFE}"/>
              </a:ext>
            </a:extLst>
          </p:cNvPr>
          <p:cNvPicPr>
            <a:picLocks noChangeAspect="1"/>
          </p:cNvPicPr>
          <p:nvPr/>
        </p:nvPicPr>
        <p:blipFill>
          <a:blip r:embed="rId5"/>
          <a:stretch>
            <a:fillRect/>
          </a:stretch>
        </p:blipFill>
        <p:spPr>
          <a:xfrm>
            <a:off x="575104" y="2733134"/>
            <a:ext cx="3895344" cy="1900706"/>
          </a:xfrm>
          <a:prstGeom prst="rect">
            <a:avLst/>
          </a:prstGeom>
        </p:spPr>
      </p:pic>
      <p:grpSp>
        <p:nvGrpSpPr>
          <p:cNvPr id="6" name="Group 5">
            <a:extLst>
              <a:ext uri="{FF2B5EF4-FFF2-40B4-BE49-F238E27FC236}">
                <a16:creationId xmlns:a16="http://schemas.microsoft.com/office/drawing/2014/main" id="{9A64114A-937C-E72D-BFA2-95DB1F19B994}"/>
              </a:ext>
            </a:extLst>
          </p:cNvPr>
          <p:cNvGrpSpPr/>
          <p:nvPr/>
        </p:nvGrpSpPr>
        <p:grpSpPr>
          <a:xfrm>
            <a:off x="5920947" y="1118693"/>
            <a:ext cx="5616753" cy="4893647"/>
            <a:chOff x="6444614" y="449221"/>
            <a:chExt cx="5616753" cy="4893647"/>
          </a:xfrm>
        </p:grpSpPr>
        <p:sp>
          <p:nvSpPr>
            <p:cNvPr id="7" name="TextBox 6">
              <a:extLst>
                <a:ext uri="{FF2B5EF4-FFF2-40B4-BE49-F238E27FC236}">
                  <a16:creationId xmlns:a16="http://schemas.microsoft.com/office/drawing/2014/main" id="{6D8F88AC-FF70-9D54-B009-166C6E26DEE7}"/>
                </a:ext>
              </a:extLst>
            </p:cNvPr>
            <p:cNvSpPr txBox="1"/>
            <p:nvPr/>
          </p:nvSpPr>
          <p:spPr>
            <a:xfrm>
              <a:off x="6444614" y="449221"/>
              <a:ext cx="5616753" cy="4893647"/>
            </a:xfrm>
            <a:prstGeom prst="rect">
              <a:avLst/>
            </a:prstGeom>
            <a:noFill/>
            <a:ln w="28575">
              <a:solidFill>
                <a:schemeClr val="bg1">
                  <a:lumMod val="75000"/>
                </a:schemeClr>
              </a:solidFill>
              <a:prstDash val="dash"/>
            </a:ln>
          </p:spPr>
          <p:txBody>
            <a:bodyPr wrap="square" lIns="182880" tIns="91440" bIns="91440" rtlCol="0">
              <a:spAutoFit/>
            </a:bodyPr>
            <a:lstStyle/>
            <a:p>
              <a:r>
                <a:rPr lang="en-US" dirty="0">
                  <a:latin typeface="Verdana" panose="020B0604030504040204" pitchFamily="34" charset="0"/>
                  <a:ea typeface="Verdana" panose="020B0604030504040204" pitchFamily="34" charset="0"/>
                </a:rPr>
                <a:t>The graph models the linear relationship between the number of hours mowed and the amount of gas remaining in the gas tank.</a:t>
              </a:r>
            </a:p>
            <a:p>
              <a:endParaRPr lang="en-US" dirty="0">
                <a:latin typeface="Verdana" panose="020B0604030504040204" pitchFamily="34" charset="0"/>
                <a:ea typeface="Verdana" panose="020B060403050404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p:txBody>
        </p:sp>
        <p:pic>
          <p:nvPicPr>
            <p:cNvPr id="11" name="Picture 10">
              <a:extLst>
                <a:ext uri="{FF2B5EF4-FFF2-40B4-BE49-F238E27FC236}">
                  <a16:creationId xmlns:a16="http://schemas.microsoft.com/office/drawing/2014/main" id="{0D8DD10E-AB3A-E3D0-B0C9-18D9C190297A}"/>
                </a:ext>
              </a:extLst>
            </p:cNvPr>
            <p:cNvPicPr>
              <a:picLocks noChangeAspect="1"/>
            </p:cNvPicPr>
            <p:nvPr/>
          </p:nvPicPr>
          <p:blipFill>
            <a:blip r:embed="rId6"/>
            <a:stretch>
              <a:fillRect/>
            </a:stretch>
          </p:blipFill>
          <p:spPr>
            <a:xfrm>
              <a:off x="7373449" y="1453085"/>
              <a:ext cx="3715268" cy="3639058"/>
            </a:xfrm>
            <a:prstGeom prst="rect">
              <a:avLst/>
            </a:prstGeom>
          </p:spPr>
        </p:pic>
      </p:grpSp>
    </p:spTree>
    <p:extLst>
      <p:ext uri="{BB962C8B-B14F-4D97-AF65-F5344CB8AC3E}">
        <p14:creationId xmlns:p14="http://schemas.microsoft.com/office/powerpoint/2010/main" val="6636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87F036-A1ED-F3C3-048D-9D3F0B622B45}"/>
              </a:ext>
            </a:extLst>
          </p:cNvPr>
          <p:cNvSpPr>
            <a:spLocks noGrp="1"/>
          </p:cNvSpPr>
          <p:nvPr>
            <p:ph type="subTitle" idx="1"/>
          </p:nvPr>
        </p:nvSpPr>
        <p:spPr/>
        <p:txBody>
          <a:bodyPr/>
          <a:lstStyle/>
          <a:p>
            <a:r>
              <a:rPr lang="en-US" dirty="0"/>
              <a:t>work it out</a:t>
            </a:r>
          </a:p>
        </p:txBody>
      </p:sp>
    </p:spTree>
    <p:extLst>
      <p:ext uri="{BB962C8B-B14F-4D97-AF65-F5344CB8AC3E}">
        <p14:creationId xmlns:p14="http://schemas.microsoft.com/office/powerpoint/2010/main" val="317096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9E6ED0F7-65CE-4823-94F3-80422DD90908}"/>
              </a:ext>
            </a:extLst>
          </p:cNvPr>
          <p:cNvSpPr/>
          <p:nvPr/>
        </p:nvSpPr>
        <p:spPr>
          <a:xfrm>
            <a:off x="862914" y="3955704"/>
            <a:ext cx="2910852"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mistakes do you need to avoid?</a:t>
            </a:r>
          </a:p>
        </p:txBody>
      </p:sp>
      <p:sp>
        <p:nvSpPr>
          <p:cNvPr id="3" name="Rounded Rectangular Callout 3">
            <a:extLst>
              <a:ext uri="{FF2B5EF4-FFF2-40B4-BE49-F238E27FC236}">
                <a16:creationId xmlns:a16="http://schemas.microsoft.com/office/drawing/2014/main" id="{3E38EF0F-57D4-62FF-F914-8AE96596E0B3}"/>
              </a:ext>
            </a:extLst>
          </p:cNvPr>
          <p:cNvSpPr/>
          <p:nvPr/>
        </p:nvSpPr>
        <p:spPr>
          <a:xfrm>
            <a:off x="862913" y="2005827"/>
            <a:ext cx="2910853"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explain your answer in more than one way</a:t>
            </a:r>
          </a:p>
        </p:txBody>
      </p:sp>
      <p:grpSp>
        <p:nvGrpSpPr>
          <p:cNvPr id="7" name="Group 6">
            <a:extLst>
              <a:ext uri="{FF2B5EF4-FFF2-40B4-BE49-F238E27FC236}">
                <a16:creationId xmlns:a16="http://schemas.microsoft.com/office/drawing/2014/main" id="{275569D5-4E45-05D6-FA93-6E1B2D0E13B9}"/>
              </a:ext>
            </a:extLst>
          </p:cNvPr>
          <p:cNvGrpSpPr/>
          <p:nvPr/>
        </p:nvGrpSpPr>
        <p:grpSpPr>
          <a:xfrm>
            <a:off x="4443595" y="1197792"/>
            <a:ext cx="7261960" cy="4939814"/>
            <a:chOff x="5748810" y="449221"/>
            <a:chExt cx="7261960" cy="4939814"/>
          </a:xfrm>
        </p:grpSpPr>
        <p:sp>
          <p:nvSpPr>
            <p:cNvPr id="8" name="TextBox 7">
              <a:extLst>
                <a:ext uri="{FF2B5EF4-FFF2-40B4-BE49-F238E27FC236}">
                  <a16:creationId xmlns:a16="http://schemas.microsoft.com/office/drawing/2014/main" id="{F445D380-AD88-0EC4-2D2A-9841BE6A9CF6}"/>
                </a:ext>
              </a:extLst>
            </p:cNvPr>
            <p:cNvSpPr txBox="1"/>
            <p:nvPr/>
          </p:nvSpPr>
          <p:spPr>
            <a:xfrm>
              <a:off x="5748810" y="449221"/>
              <a:ext cx="7261960" cy="4939814"/>
            </a:xfrm>
            <a:prstGeom prst="rect">
              <a:avLst/>
            </a:prstGeom>
            <a:noFill/>
            <a:ln w="28575">
              <a:solidFill>
                <a:schemeClr val="bg1">
                  <a:lumMod val="75000"/>
                </a:schemeClr>
              </a:solidFill>
              <a:prstDash val="dash"/>
            </a:ln>
          </p:spPr>
          <p:txBody>
            <a:bodyPr wrap="square" tIns="91440" bIns="91440" rtlCol="0">
              <a:spAutoFit/>
            </a:bodyPr>
            <a:lstStyle/>
            <a:p>
              <a:r>
                <a:rPr lang="en-US" sz="1700" dirty="0">
                  <a:latin typeface="Verdana" panose="020B0604030504040204" pitchFamily="34" charset="0"/>
                  <a:ea typeface="Verdana" panose="020B0604030504040204" pitchFamily="34" charset="0"/>
                </a:rPr>
                <a:t>The graph models the linear relationship between the number of hours mowed and the amount of gas remaining in the gas tank.</a:t>
              </a:r>
            </a:p>
            <a:p>
              <a:pPr marL="3429000"/>
              <a:endParaRPr lang="en-US" sz="1700" dirty="0">
                <a:latin typeface="Verdana" panose="020B0604030504040204" pitchFamily="34" charset="0"/>
                <a:ea typeface="Verdana" panose="020B0604030504040204" pitchFamily="34" charset="0"/>
              </a:endParaRPr>
            </a:p>
            <a:p>
              <a:pPr marL="3722688">
                <a:spcAft>
                  <a:spcPts val="600"/>
                </a:spcAft>
              </a:pPr>
              <a:r>
                <a:rPr lang="en-US" sz="1700" dirty="0">
                  <a:latin typeface="Verdana" panose="020B0604030504040204" pitchFamily="34" charset="0"/>
                  <a:ea typeface="Verdana" panose="020B0604030504040204" pitchFamily="34" charset="0"/>
                </a:rPr>
                <a:t>Which statement describes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of the graph? </a:t>
              </a:r>
            </a:p>
            <a:p>
              <a:pPr marL="3722688">
                <a:spcAft>
                  <a:spcPts val="600"/>
                </a:spcAft>
              </a:pPr>
              <a:r>
                <a:rPr lang="en-US" sz="1700" b="1" dirty="0">
                  <a:latin typeface="Verdana" panose="020B0604030504040204" pitchFamily="34" charset="0"/>
                  <a:ea typeface="Verdana" panose="020B0604030504040204" pitchFamily="34" charset="0"/>
                </a:rPr>
                <a:t>A</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4, which represents the initial amount of gas in the tank.</a:t>
              </a:r>
            </a:p>
            <a:p>
              <a:pPr marL="3722688">
                <a:spcAft>
                  <a:spcPts val="600"/>
                </a:spcAft>
              </a:pPr>
              <a:r>
                <a:rPr lang="en-US" sz="1700" b="1" dirty="0">
                  <a:latin typeface="Verdana" panose="020B0604030504040204" pitchFamily="34" charset="0"/>
                  <a:ea typeface="Verdana" panose="020B0604030504040204" pitchFamily="34" charset="0"/>
                </a:rPr>
                <a:t>B </a:t>
              </a:r>
              <a:r>
                <a:rPr lang="en-US" sz="1700" dirty="0">
                  <a:latin typeface="Verdana" panose="020B0604030504040204" pitchFamily="34" charset="0"/>
                  <a:ea typeface="Verdana" panose="020B0604030504040204" pitchFamily="34" charset="0"/>
                </a:rPr>
                <a:t>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8, which represents the initial amount of gas in the tank</a:t>
              </a:r>
            </a:p>
            <a:p>
              <a:pPr marL="3722688">
                <a:spcAft>
                  <a:spcPts val="600"/>
                </a:spcAft>
              </a:pPr>
              <a:r>
                <a:rPr lang="en-US" sz="1700" b="1" dirty="0">
                  <a:latin typeface="Verdana" panose="020B0604030504040204" pitchFamily="34" charset="0"/>
                  <a:ea typeface="Verdana" panose="020B0604030504040204" pitchFamily="34" charset="0"/>
                </a:rPr>
                <a:t>C</a:t>
              </a:r>
              <a:r>
                <a:rPr lang="en-US" sz="1700" dirty="0">
                  <a:latin typeface="Verdana" panose="020B0604030504040204" pitchFamily="34" charset="0"/>
                  <a:ea typeface="Verdana" panose="020B0604030504040204" pitchFamily="34" charset="0"/>
                </a:rPr>
                <a:t> 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4, which represents the number of hours until the tank is empty.</a:t>
              </a:r>
            </a:p>
            <a:p>
              <a:pPr marL="3722688">
                <a:spcAft>
                  <a:spcPts val="600"/>
                </a:spcAft>
              </a:pPr>
              <a:r>
                <a:rPr lang="en-US" sz="1700" b="1" dirty="0">
                  <a:latin typeface="Verdana" panose="020B0604030504040204" pitchFamily="34" charset="0"/>
                  <a:ea typeface="Verdana" panose="020B0604030504040204" pitchFamily="34" charset="0"/>
                </a:rPr>
                <a:t>D </a:t>
              </a:r>
              <a:r>
                <a:rPr lang="en-US" sz="1700" dirty="0">
                  <a:latin typeface="Verdana" panose="020B0604030504040204" pitchFamily="34" charset="0"/>
                  <a:ea typeface="Verdana" panose="020B0604030504040204" pitchFamily="34" charset="0"/>
                </a:rPr>
                <a:t>The </a:t>
              </a:r>
              <a:r>
                <a:rPr lang="en-US" sz="1700" i="1" dirty="0">
                  <a:latin typeface="Verdana" panose="020B0604030504040204" pitchFamily="34" charset="0"/>
                  <a:ea typeface="Verdana" panose="020B0604030504040204" pitchFamily="34" charset="0"/>
                </a:rPr>
                <a:t>x</a:t>
              </a:r>
              <a:r>
                <a:rPr lang="en-US" sz="1700" dirty="0">
                  <a:latin typeface="Verdana" panose="020B0604030504040204" pitchFamily="34" charset="0"/>
                  <a:ea typeface="Verdana" panose="020B0604030504040204" pitchFamily="34" charset="0"/>
                </a:rPr>
                <a:t>-intercept is 8, which represents the number of hours until the tank is empty.</a:t>
              </a:r>
            </a:p>
          </p:txBody>
        </p:sp>
        <p:pic>
          <p:nvPicPr>
            <p:cNvPr id="9" name="Picture 8">
              <a:extLst>
                <a:ext uri="{FF2B5EF4-FFF2-40B4-BE49-F238E27FC236}">
                  <a16:creationId xmlns:a16="http://schemas.microsoft.com/office/drawing/2014/main" id="{9D5D8C3B-2BCF-D450-1F06-8B2FBF87EC5A}"/>
                </a:ext>
              </a:extLst>
            </p:cNvPr>
            <p:cNvPicPr>
              <a:picLocks noChangeAspect="1"/>
            </p:cNvPicPr>
            <p:nvPr/>
          </p:nvPicPr>
          <p:blipFill>
            <a:blip r:embed="rId3"/>
            <a:stretch>
              <a:fillRect/>
            </a:stretch>
          </p:blipFill>
          <p:spPr>
            <a:xfrm>
              <a:off x="5780000" y="1152205"/>
              <a:ext cx="3715268" cy="3639058"/>
            </a:xfrm>
            <a:prstGeom prst="rect">
              <a:avLst/>
            </a:prstGeom>
          </p:spPr>
        </p:pic>
      </p:grpSp>
    </p:spTree>
    <p:extLst>
      <p:ext uri="{BB962C8B-B14F-4D97-AF65-F5344CB8AC3E}">
        <p14:creationId xmlns:p14="http://schemas.microsoft.com/office/powerpoint/2010/main" val="2172881330"/>
      </p:ext>
    </p:extLst>
  </p:cSld>
  <p:clrMapOvr>
    <a:masterClrMapping/>
  </p:clrMapOvr>
</p:sld>
</file>

<file path=ppt/theme/theme1.xml><?xml version="1.0" encoding="utf-8"?>
<a:theme xmlns:a="http://schemas.openxmlformats.org/drawingml/2006/main" name="blank optio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 make a pl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 show what you know">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 work it 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 think it u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 write about i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itle p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921</TotalTime>
  <Words>2790</Words>
  <Application>Microsoft Office PowerPoint</Application>
  <PresentationFormat>Widescreen</PresentationFormat>
  <Paragraphs>259</Paragraphs>
  <Slides>18</Slides>
  <Notes>18</Notes>
  <HiddenSlides>2</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18</vt:i4>
      </vt:variant>
    </vt:vector>
  </HeadingPairs>
  <TitlesOfParts>
    <vt:vector size="30" baseType="lpstr">
      <vt:lpstr>Arial</vt:lpstr>
      <vt:lpstr>Calibri</vt:lpstr>
      <vt:lpstr>Century Gothic</vt:lpstr>
      <vt:lpstr>Tahoma</vt:lpstr>
      <vt:lpstr>Verdana</vt:lpstr>
      <vt:lpstr>blank options</vt:lpstr>
      <vt:lpstr>1 make a plan</vt:lpstr>
      <vt:lpstr>2 show what you know</vt:lpstr>
      <vt:lpstr>3 work it out</vt:lpstr>
      <vt:lpstr>4 think it up</vt:lpstr>
      <vt:lpstr>5 write about it</vt:lpstr>
      <vt:lpstr>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Sandy Lucero</dc:creator>
  <cp:lastModifiedBy>Sandy Lucero</cp:lastModifiedBy>
  <cp:revision>83</cp:revision>
  <dcterms:created xsi:type="dcterms:W3CDTF">2025-07-09T19:11:59Z</dcterms:created>
  <dcterms:modified xsi:type="dcterms:W3CDTF">2025-09-23T00:14:17Z</dcterms:modified>
</cp:coreProperties>
</file>