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93" r:id="rId15"/>
    <p:sldId id="271" r:id="rId16"/>
    <p:sldId id="291" r:id="rId17"/>
    <p:sldId id="260" r:id="rId18"/>
    <p:sldId id="267" r:id="rId19"/>
    <p:sldId id="282" r:id="rId20"/>
    <p:sldId id="261" r:id="rId21"/>
    <p:sldId id="268" r:id="rId22"/>
    <p:sldId id="283"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F43F89-E3FC-4BF0-8A9A-3EAFA8D603F5}">
          <p14:sldIdLst>
            <p14:sldId id="256"/>
            <p14:sldId id="265"/>
            <p14:sldId id="258"/>
            <p14:sldId id="279"/>
            <p14:sldId id="259"/>
            <p14:sldId id="280"/>
            <p14:sldId id="270"/>
            <p14:sldId id="293"/>
            <p14:sldId id="271"/>
            <p14:sldId id="291"/>
            <p14:sldId id="260"/>
            <p14:sldId id="267"/>
            <p14:sldId id="282"/>
            <p14:sldId id="261"/>
            <p14:sldId id="268"/>
            <p14:sldId id="283"/>
            <p14:sldId id="262"/>
            <p14:sldId id="28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E67517"/>
    <a:srgbClr val="86C440"/>
    <a:srgbClr val="005EA0"/>
    <a:srgbClr val="047AD2"/>
    <a:srgbClr val="089AF1"/>
    <a:srgbClr val="AEDEFC"/>
    <a:srgbClr val="E8F4DB"/>
    <a:srgbClr val="035EA0"/>
    <a:srgbClr val="E1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4C2CD-7D52-4651-A867-E7959161C10E}" v="32" dt="2025-09-19T16:05:40.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71898" autoAdjust="0"/>
  </p:normalViewPr>
  <p:slideViewPr>
    <p:cSldViewPr snapToGrid="0">
      <p:cViewPr varScale="1">
        <p:scale>
          <a:sx n="77" d="100"/>
          <a:sy n="77" d="100"/>
        </p:scale>
        <p:origin x="1482" y="78"/>
      </p:cViewPr>
      <p:guideLst/>
    </p:cSldViewPr>
  </p:slideViewPr>
  <p:notesTextViewPr>
    <p:cViewPr>
      <p:scale>
        <a:sx n="1" d="1"/>
        <a:sy n="1" d="1"/>
      </p:scale>
      <p:origin x="0" y="-4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08F89867-A06C-4533-8382-A857FD273882}"/>
    <pc:docChg chg="modSld">
      <pc:chgData name="Kimberly O'Neal" userId="C7XtvxS4g0cBb4xk4cfY09vszhBAkawk5/Khzw2ihEQ=" providerId="None" clId="Web-{08F89867-A06C-4533-8382-A857FD273882}" dt="2025-09-03T18:26:54.722" v="10" actId="1076"/>
      <pc:docMkLst>
        <pc:docMk/>
      </pc:docMkLst>
      <pc:sldChg chg="addSp delSp modSp">
        <pc:chgData name="Kimberly O'Neal" userId="C7XtvxS4g0cBb4xk4cfY09vszhBAkawk5/Khzw2ihEQ=" providerId="None" clId="Web-{08F89867-A06C-4533-8382-A857FD273882}" dt="2025-09-03T18:26:54.722" v="10" actId="1076"/>
        <pc:sldMkLst>
          <pc:docMk/>
          <pc:sldMk cId="176977563" sldId="265"/>
        </pc:sldMkLst>
        <pc:spChg chg="mod">
          <ac:chgData name="Kimberly O'Neal" userId="C7XtvxS4g0cBb4xk4cfY09vszhBAkawk5/Khzw2ihEQ=" providerId="None" clId="Web-{08F89867-A06C-4533-8382-A857FD273882}" dt="2025-09-03T18:26:54.722" v="10" actId="1076"/>
          <ac:spMkLst>
            <pc:docMk/>
            <pc:sldMk cId="176977563" sldId="265"/>
            <ac:spMk id="2" creationId="{15FB5AB6-056B-19A4-7829-DE3316DB68E7}"/>
          </ac:spMkLst>
        </pc:spChg>
        <pc:spChg chg="mod">
          <ac:chgData name="Kimberly O'Neal" userId="C7XtvxS4g0cBb4xk4cfY09vszhBAkawk5/Khzw2ihEQ=" providerId="None" clId="Web-{08F89867-A06C-4533-8382-A857FD273882}" dt="2025-09-03T18:26:52.347" v="9" actId="1076"/>
          <ac:spMkLst>
            <pc:docMk/>
            <pc:sldMk cId="176977563" sldId="265"/>
            <ac:spMk id="3" creationId="{2FE8A83F-1796-E29F-539E-95C377E5AA8E}"/>
          </ac:spMkLst>
        </pc:spChg>
        <pc:spChg chg="add mod">
          <ac:chgData name="Kimberly O'Neal" userId="C7XtvxS4g0cBb4xk4cfY09vszhBAkawk5/Khzw2ihEQ=" providerId="None" clId="Web-{08F89867-A06C-4533-8382-A857FD273882}" dt="2025-09-03T18:26:44.315" v="6" actId="1076"/>
          <ac:spMkLst>
            <pc:docMk/>
            <pc:sldMk cId="176977563" sldId="265"/>
            <ac:spMk id="5" creationId="{5D9E4487-8D5C-DFBE-9C10-0D1DCDC0A7C5}"/>
          </ac:spMkLst>
        </pc:spChg>
        <pc:picChg chg="mod">
          <ac:chgData name="Kimberly O'Neal" userId="C7XtvxS4g0cBb4xk4cfY09vszhBAkawk5/Khzw2ihEQ=" providerId="None" clId="Web-{08F89867-A06C-4533-8382-A857FD273882}" dt="2025-09-03T18:26:46.659" v="8" actId="1076"/>
          <ac:picMkLst>
            <pc:docMk/>
            <pc:sldMk cId="176977563" sldId="265"/>
            <ac:picMk id="6" creationId="{6B452C15-FA63-D048-2BA3-50DD5C39A824}"/>
          </ac:picMkLst>
        </pc:picChg>
        <pc:picChg chg="add mod">
          <ac:chgData name="Kimberly O'Neal" userId="C7XtvxS4g0cBb4xk4cfY09vszhBAkawk5/Khzw2ihEQ=" providerId="None" clId="Web-{08F89867-A06C-4533-8382-A857FD273882}" dt="2025-09-03T18:26:44.347" v="7" actId="1076"/>
          <ac:picMkLst>
            <pc:docMk/>
            <pc:sldMk cId="176977563" sldId="265"/>
            <ac:picMk id="9" creationId="{15C81DAB-AA20-F5AC-A17D-2933C0A9AAA1}"/>
          </ac:picMkLst>
        </pc:picChg>
      </pc:sldChg>
    </pc:docChg>
  </pc:docChgLst>
  <pc:docChgLst>
    <pc:chgData name="Kimberly O'Neal" userId="C7XtvxS4g0cBb4xk4cfY09vszhBAkawk5/Khzw2ihEQ=" providerId="None" clId="Web-{B790BEEA-ACB4-4BFE-94D4-73DD5897BB90}"/>
    <pc:docChg chg="modSld">
      <pc:chgData name="Kimberly O'Neal" userId="C7XtvxS4g0cBb4xk4cfY09vszhBAkawk5/Khzw2ihEQ=" providerId="None" clId="Web-{B790BEEA-ACB4-4BFE-94D4-73DD5897BB90}" dt="2025-09-12T17:20:48.475" v="66"/>
      <pc:docMkLst>
        <pc:docMk/>
      </pc:docMkLst>
      <pc:sldChg chg="modNotes">
        <pc:chgData name="Kimberly O'Neal" userId="C7XtvxS4g0cBb4xk4cfY09vszhBAkawk5/Khzw2ihEQ=" providerId="None" clId="Web-{B790BEEA-ACB4-4BFE-94D4-73DD5897BB90}" dt="2025-09-12T17:18:30.866" v="38"/>
        <pc:sldMkLst>
          <pc:docMk/>
          <pc:sldMk cId="116853761" sldId="279"/>
        </pc:sldMkLst>
      </pc:sldChg>
      <pc:sldChg chg="addSp modSp">
        <pc:chgData name="Kimberly O'Neal" userId="C7XtvxS4g0cBb4xk4cfY09vszhBAkawk5/Khzw2ihEQ=" providerId="None" clId="Web-{B790BEEA-ACB4-4BFE-94D4-73DD5897BB90}" dt="2025-09-12T17:20:48.475" v="66"/>
        <pc:sldMkLst>
          <pc:docMk/>
          <pc:sldMk cId="252226454" sldId="288"/>
        </pc:sldMkLst>
        <pc:spChg chg="ord">
          <ac:chgData name="Kimberly O'Neal" userId="C7XtvxS4g0cBb4xk4cfY09vszhBAkawk5/Khzw2ihEQ=" providerId="None" clId="Web-{B790BEEA-ACB4-4BFE-94D4-73DD5897BB90}" dt="2025-09-12T17:19:52.007" v="53"/>
          <ac:spMkLst>
            <pc:docMk/>
            <pc:sldMk cId="252226454" sldId="288"/>
            <ac:spMk id="2" creationId="{5A9248D1-F337-0503-8E67-372386FA81E5}"/>
          </ac:spMkLst>
        </pc:spChg>
        <pc:spChg chg="ord">
          <ac:chgData name="Kimberly O'Neal" userId="C7XtvxS4g0cBb4xk4cfY09vszhBAkawk5/Khzw2ihEQ=" providerId="None" clId="Web-{B790BEEA-ACB4-4BFE-94D4-73DD5897BB90}" dt="2025-09-12T17:19:46.350" v="51"/>
          <ac:spMkLst>
            <pc:docMk/>
            <pc:sldMk cId="252226454" sldId="288"/>
            <ac:spMk id="3" creationId="{B6C2D999-4995-8556-5050-E584229293A2}"/>
          </ac:spMkLst>
        </pc:spChg>
        <pc:spChg chg="ord">
          <ac:chgData name="Kimberly O'Neal" userId="C7XtvxS4g0cBb4xk4cfY09vszhBAkawk5/Khzw2ihEQ=" providerId="None" clId="Web-{B790BEEA-ACB4-4BFE-94D4-73DD5897BB90}" dt="2025-09-12T17:19:58.632" v="55"/>
          <ac:spMkLst>
            <pc:docMk/>
            <pc:sldMk cId="252226454" sldId="288"/>
            <ac:spMk id="4" creationId="{EB609B61-EE3F-7E2E-C610-A0F6A63F8B08}"/>
          </ac:spMkLst>
        </pc:spChg>
        <pc:spChg chg="ord">
          <ac:chgData name="Kimberly O'Neal" userId="C7XtvxS4g0cBb4xk4cfY09vszhBAkawk5/Khzw2ihEQ=" providerId="None" clId="Web-{B790BEEA-ACB4-4BFE-94D4-73DD5897BB90}" dt="2025-09-12T17:20:03.350" v="57"/>
          <ac:spMkLst>
            <pc:docMk/>
            <pc:sldMk cId="252226454" sldId="288"/>
            <ac:spMk id="5" creationId="{AC315004-42C0-AC76-A63A-53028D19AABA}"/>
          </ac:spMkLst>
        </pc:spChg>
        <pc:spChg chg="add mod ord">
          <ac:chgData name="Kimberly O'Neal" userId="C7XtvxS4g0cBb4xk4cfY09vszhBAkawk5/Khzw2ihEQ=" providerId="None" clId="Web-{B790BEEA-ACB4-4BFE-94D4-73DD5897BB90}" dt="2025-09-12T17:20:48.475" v="66"/>
          <ac:spMkLst>
            <pc:docMk/>
            <pc:sldMk cId="252226454" sldId="288"/>
            <ac:spMk id="7" creationId="{D9077F2E-CB24-E028-89BC-B55F1B480188}"/>
          </ac:spMkLst>
        </pc:spChg>
      </pc:sldChg>
      <pc:sldChg chg="modNotes">
        <pc:chgData name="Kimberly O'Neal" userId="C7XtvxS4g0cBb4xk4cfY09vszhBAkawk5/Khzw2ihEQ=" providerId="None" clId="Web-{B790BEEA-ACB4-4BFE-94D4-73DD5897BB90}" dt="2025-09-12T17:18:47.897" v="40"/>
        <pc:sldMkLst>
          <pc:docMk/>
          <pc:sldMk cId="3950374938" sldId="291"/>
        </pc:sldMkLst>
      </pc:sldChg>
    </pc:docChg>
  </pc:docChgLst>
  <pc:docChgLst>
    <pc:chgData name="Kimberly O'Neal" userId="C7XtvxS4g0cBb4xk4cfY09vszhBAkawk5/Khzw2ihEQ=" providerId="None" clId="Web-{E55618FC-05A1-4053-8A48-DB579884D9AA}"/>
    <pc:docChg chg="modSld">
      <pc:chgData name="Kimberly O'Neal" userId="C7XtvxS4g0cBb4xk4cfY09vszhBAkawk5/Khzw2ihEQ=" providerId="None" clId="Web-{E55618FC-05A1-4053-8A48-DB579884D9AA}" dt="2025-08-22T17:53:12.216" v="44"/>
      <pc:docMkLst>
        <pc:docMk/>
      </pc:docMkLst>
      <pc:sldChg chg="addSp delSp modSp addAnim delAnim modAnim">
        <pc:chgData name="Kimberly O'Neal" userId="C7XtvxS4g0cBb4xk4cfY09vszhBAkawk5/Khzw2ihEQ=" providerId="None" clId="Web-{E55618FC-05A1-4053-8A48-DB579884D9AA}" dt="2025-08-22T17:52:17.419" v="35"/>
        <pc:sldMkLst>
          <pc:docMk/>
          <pc:sldMk cId="2172881330" sldId="267"/>
        </pc:sldMkLst>
      </pc:sldChg>
      <pc:sldChg chg="addSp modSp addAnim modAnim">
        <pc:chgData name="Kimberly O'Neal" userId="C7XtvxS4g0cBb4xk4cfY09vszhBAkawk5/Khzw2ihEQ=" providerId="None" clId="Web-{E55618FC-05A1-4053-8A48-DB579884D9AA}" dt="2025-08-22T17:53:12.216" v="44"/>
        <pc:sldMkLst>
          <pc:docMk/>
          <pc:sldMk cId="874935960" sldId="282"/>
        </pc:sldMkLst>
        <pc:spChg chg="add mod">
          <ac:chgData name="Kimberly O'Neal" userId="C7XtvxS4g0cBb4xk4cfY09vszhBAkawk5/Khzw2ihEQ=" providerId="None" clId="Web-{E55618FC-05A1-4053-8A48-DB579884D9AA}" dt="2025-08-22T17:52:29.513" v="37" actId="1076"/>
          <ac:spMkLst>
            <pc:docMk/>
            <pc:sldMk cId="874935960" sldId="282"/>
            <ac:spMk id="6" creationId="{B3323473-E5AA-EB80-C4E1-9F5060F64743}"/>
          </ac:spMkLst>
        </pc:spChg>
        <pc:spChg chg="add mod">
          <ac:chgData name="Kimberly O'Neal" userId="C7XtvxS4g0cBb4xk4cfY09vszhBAkawk5/Khzw2ihEQ=" providerId="None" clId="Web-{E55618FC-05A1-4053-8A48-DB579884D9AA}" dt="2025-08-22T17:52:29.528" v="38" actId="1076"/>
          <ac:spMkLst>
            <pc:docMk/>
            <pc:sldMk cId="874935960" sldId="282"/>
            <ac:spMk id="10" creationId="{FA0B1A07-2B4F-2833-6132-5E85EE942C7C}"/>
          </ac:spMkLst>
        </pc:spChg>
        <pc:spChg chg="add mod">
          <ac:chgData name="Kimberly O'Neal" userId="C7XtvxS4g0cBb4xk4cfY09vszhBAkawk5/Khzw2ihEQ=" providerId="None" clId="Web-{E55618FC-05A1-4053-8A48-DB579884D9AA}" dt="2025-08-22T17:52:29.528" v="39" actId="1076"/>
          <ac:spMkLst>
            <pc:docMk/>
            <pc:sldMk cId="874935960" sldId="282"/>
            <ac:spMk id="11" creationId="{4F08584D-4A94-F31F-0047-0653EEE13554}"/>
          </ac:spMkLst>
        </pc:spChg>
        <pc:spChg chg="add mod">
          <ac:chgData name="Kimberly O'Neal" userId="C7XtvxS4g0cBb4xk4cfY09vszhBAkawk5/Khzw2ihEQ=" providerId="None" clId="Web-{E55618FC-05A1-4053-8A48-DB579884D9AA}" dt="2025-08-22T17:52:29.544" v="40" actId="1076"/>
          <ac:spMkLst>
            <pc:docMk/>
            <pc:sldMk cId="874935960" sldId="282"/>
            <ac:spMk id="12" creationId="{A5BF4632-623D-A267-0100-77F56C55A0B1}"/>
          </ac:spMkLst>
        </pc:spChg>
      </pc:sldChg>
    </pc:docChg>
  </pc:docChgLst>
  <pc:docChgLst>
    <pc:chgData name="Kimberly O'Neal" userId="C7XtvxS4g0cBb4xk4cfY09vszhBAkawk5/Khzw2ihEQ=" providerId="None" clId="Web-{C5E512A6-CEB8-4115-9FC7-CCE8245DEEB9}"/>
    <pc:docChg chg="modSld">
      <pc:chgData name="Kimberly O'Neal" userId="C7XtvxS4g0cBb4xk4cfY09vszhBAkawk5/Khzw2ihEQ=" providerId="None" clId="Web-{C5E512A6-CEB8-4115-9FC7-CCE8245DEEB9}" dt="2025-09-05T19:30:22.670" v="75" actId="1076"/>
      <pc:docMkLst>
        <pc:docMk/>
      </pc:docMkLst>
      <pc:sldChg chg="delAnim">
        <pc:chgData name="Kimberly O'Neal" userId="C7XtvxS4g0cBb4xk4cfY09vszhBAkawk5/Khzw2ihEQ=" providerId="None" clId="Web-{C5E512A6-CEB8-4115-9FC7-CCE8245DEEB9}" dt="2025-09-05T19:28:47.388" v="5"/>
        <pc:sldMkLst>
          <pc:docMk/>
          <pc:sldMk cId="2172881330" sldId="267"/>
        </pc:sldMkLst>
      </pc:sldChg>
      <pc:sldChg chg="addSp modSp delAnim">
        <pc:chgData name="Kimberly O'Neal" userId="C7XtvxS4g0cBb4xk4cfY09vszhBAkawk5/Khzw2ihEQ=" providerId="None" clId="Web-{C5E512A6-CEB8-4115-9FC7-CCE8245DEEB9}" dt="2025-09-05T19:29:23.700" v="36" actId="20577"/>
        <pc:sldMkLst>
          <pc:docMk/>
          <pc:sldMk cId="1873386740" sldId="268"/>
        </pc:sldMkLst>
        <pc:spChg chg="mod">
          <ac:chgData name="Kimberly O'Neal" userId="C7XtvxS4g0cBb4xk4cfY09vszhBAkawk5/Khzw2ihEQ=" providerId="None" clId="Web-{C5E512A6-CEB8-4115-9FC7-CCE8245DEEB9}" dt="2025-09-05T19:29:23.700" v="36" actId="20577"/>
          <ac:spMkLst>
            <pc:docMk/>
            <pc:sldMk cId="1873386740" sldId="268"/>
            <ac:spMk id="2" creationId="{50DE24A2-923E-C6A0-8E00-97623BDC1844}"/>
          </ac:spMkLst>
        </pc:spChg>
        <pc:spChg chg="mod">
          <ac:chgData name="Kimberly O'Neal" userId="C7XtvxS4g0cBb4xk4cfY09vszhBAkawk5/Khzw2ihEQ=" providerId="None" clId="Web-{C5E512A6-CEB8-4115-9FC7-CCE8245DEEB9}" dt="2025-09-05T19:29:21.638" v="34" actId="20577"/>
          <ac:spMkLst>
            <pc:docMk/>
            <pc:sldMk cId="1873386740" sldId="268"/>
            <ac:spMk id="3" creationId="{0D0B2114-043D-2DEF-8B73-2F305D133F8D}"/>
          </ac:spMkLst>
        </pc:spChg>
        <pc:spChg chg="add mod">
          <ac:chgData name="Kimberly O'Neal" userId="C7XtvxS4g0cBb4xk4cfY09vszhBAkawk5/Khzw2ihEQ=" providerId="None" clId="Web-{C5E512A6-CEB8-4115-9FC7-CCE8245DEEB9}" dt="2025-09-05T19:29:09.950" v="15" actId="20577"/>
          <ac:spMkLst>
            <pc:docMk/>
            <pc:sldMk cId="1873386740" sldId="268"/>
            <ac:spMk id="4" creationId="{B730ABD9-F1D0-72CF-3624-0FF8A2F9C912}"/>
          </ac:spMkLst>
        </pc:spChg>
      </pc:sldChg>
      <pc:sldChg chg="delAnim">
        <pc:chgData name="Kimberly O'Neal" userId="C7XtvxS4g0cBb4xk4cfY09vszhBAkawk5/Khzw2ihEQ=" providerId="None" clId="Web-{C5E512A6-CEB8-4115-9FC7-CCE8245DEEB9}" dt="2025-09-05T19:28:24.356" v="1"/>
        <pc:sldMkLst>
          <pc:docMk/>
          <pc:sldMk cId="116853761" sldId="279"/>
        </pc:sldMkLst>
      </pc:sldChg>
      <pc:sldChg chg="delAnim">
        <pc:chgData name="Kimberly O'Neal" userId="C7XtvxS4g0cBb4xk4cfY09vszhBAkawk5/Khzw2ihEQ=" providerId="None" clId="Web-{C5E512A6-CEB8-4115-9FC7-CCE8245DEEB9}" dt="2025-09-05T19:28:30.685" v="3"/>
        <pc:sldMkLst>
          <pc:docMk/>
          <pc:sldMk cId="3894104992" sldId="280"/>
        </pc:sldMkLst>
      </pc:sldChg>
      <pc:sldChg chg="addSp modSp delAnim">
        <pc:chgData name="Kimberly O'Neal" userId="C7XtvxS4g0cBb4xk4cfY09vszhBAkawk5/Khzw2ihEQ=" providerId="None" clId="Web-{C5E512A6-CEB8-4115-9FC7-CCE8245DEEB9}" dt="2025-09-05T19:30:22.670" v="75" actId="1076"/>
        <pc:sldMkLst>
          <pc:docMk/>
          <pc:sldMk cId="252226454" sldId="288"/>
        </pc:sldMkLst>
        <pc:spChg chg="mod">
          <ac:chgData name="Kimberly O'Neal" userId="C7XtvxS4g0cBb4xk4cfY09vszhBAkawk5/Khzw2ihEQ=" providerId="None" clId="Web-{C5E512A6-CEB8-4115-9FC7-CCE8245DEEB9}" dt="2025-09-05T19:30:20.888" v="74" actId="14100"/>
          <ac:spMkLst>
            <pc:docMk/>
            <pc:sldMk cId="252226454" sldId="288"/>
            <ac:spMk id="2" creationId="{5A9248D1-F337-0503-8E67-372386FA81E5}"/>
          </ac:spMkLst>
        </pc:spChg>
        <pc:spChg chg="mod">
          <ac:chgData name="Kimberly O'Neal" userId="C7XtvxS4g0cBb4xk4cfY09vszhBAkawk5/Khzw2ihEQ=" providerId="None" clId="Web-{C5E512A6-CEB8-4115-9FC7-CCE8245DEEB9}" dt="2025-09-05T19:29:44.576" v="46" actId="20577"/>
          <ac:spMkLst>
            <pc:docMk/>
            <pc:sldMk cId="252226454" sldId="288"/>
            <ac:spMk id="3" creationId="{B6C2D999-4995-8556-5050-E584229293A2}"/>
          </ac:spMkLst>
        </pc:spChg>
        <pc:spChg chg="add mod">
          <ac:chgData name="Kimberly O'Neal" userId="C7XtvxS4g0cBb4xk4cfY09vszhBAkawk5/Khzw2ihEQ=" providerId="None" clId="Web-{C5E512A6-CEB8-4115-9FC7-CCE8245DEEB9}" dt="2025-09-05T19:29:40.826" v="45" actId="14100"/>
          <ac:spMkLst>
            <pc:docMk/>
            <pc:sldMk cId="252226454" sldId="288"/>
            <ac:spMk id="4" creationId="{EB609B61-EE3F-7E2E-C610-A0F6A63F8B08}"/>
          </ac:spMkLst>
        </pc:spChg>
        <pc:spChg chg="add mod">
          <ac:chgData name="Kimberly O'Neal" userId="C7XtvxS4g0cBb4xk4cfY09vszhBAkawk5/Khzw2ihEQ=" providerId="None" clId="Web-{C5E512A6-CEB8-4115-9FC7-CCE8245DEEB9}" dt="2025-09-05T19:30:22.670" v="75" actId="1076"/>
          <ac:spMkLst>
            <pc:docMk/>
            <pc:sldMk cId="252226454" sldId="288"/>
            <ac:spMk id="5" creationId="{AC315004-42C0-AC76-A63A-53028D19AABA}"/>
          </ac:spMkLst>
        </pc:spChg>
      </pc:sldChg>
    </pc:docChg>
  </pc:docChgLst>
  <pc:docChgLst>
    <pc:chgData name="Kimberly O'Neal" userId="C7XtvxS4g0cBb4xk4cfY09vszhBAkawk5/Khzw2ihEQ=" providerId="None" clId="Web-{6174C2CD-7D52-4651-A867-E7959161C10E}"/>
    <pc:docChg chg="mod modSld">
      <pc:chgData name="Kimberly O'Neal" userId="C7XtvxS4g0cBb4xk4cfY09vszhBAkawk5/Khzw2ihEQ=" providerId="None" clId="Web-{6174C2CD-7D52-4651-A867-E7959161C10E}" dt="2025-09-19T16:05:39.298" v="15" actId="20577"/>
      <pc:docMkLst>
        <pc:docMk/>
      </pc:docMkLst>
      <pc:sldChg chg="modSp">
        <pc:chgData name="Kimberly O'Neal" userId="C7XtvxS4g0cBb4xk4cfY09vszhBAkawk5/Khzw2ihEQ=" providerId="None" clId="Web-{6174C2CD-7D52-4651-A867-E7959161C10E}" dt="2025-09-19T16:05:39.298" v="15" actId="20577"/>
        <pc:sldMkLst>
          <pc:docMk/>
          <pc:sldMk cId="1873386740" sldId="268"/>
        </pc:sldMkLst>
        <pc:spChg chg="mod">
          <ac:chgData name="Kimberly O'Neal" userId="C7XtvxS4g0cBb4xk4cfY09vszhBAkawk5/Khzw2ihEQ=" providerId="None" clId="Web-{6174C2CD-7D52-4651-A867-E7959161C10E}" dt="2025-09-19T16:05:39.298" v="15" actId="20577"/>
          <ac:spMkLst>
            <pc:docMk/>
            <pc:sldMk cId="1873386740" sldId="268"/>
            <ac:spMk id="4" creationId="{B730ABD9-F1D0-72CF-3624-0FF8A2F9C912}"/>
          </ac:spMkLst>
        </pc:spChg>
      </pc:sldChg>
    </pc:docChg>
  </pc:docChgLst>
  <pc:docChgLst>
    <pc:chgData name="Kimberly O'Neal" userId="C7XtvxS4g0cBb4xk4cfY09vszhBAkawk5/Khzw2ihEQ=" providerId="None" clId="Web-{2401BE6D-65BF-4BE0-99F1-5034C18C167B}"/>
    <pc:docChg chg="modSld">
      <pc:chgData name="Kimberly O'Neal" userId="C7XtvxS4g0cBb4xk4cfY09vszhBAkawk5/Khzw2ihEQ=" providerId="None" clId="Web-{2401BE6D-65BF-4BE0-99F1-5034C18C167B}" dt="2025-08-29T15:08:07.274" v="2" actId="20577"/>
      <pc:docMkLst>
        <pc:docMk/>
      </pc:docMkLst>
      <pc:sldChg chg="modSp">
        <pc:chgData name="Kimberly O'Neal" userId="C7XtvxS4g0cBb4xk4cfY09vszhBAkawk5/Khzw2ihEQ=" providerId="None" clId="Web-{2401BE6D-65BF-4BE0-99F1-5034C18C167B}" dt="2025-08-29T15:08:07.274" v="2" actId="20577"/>
        <pc:sldMkLst>
          <pc:docMk/>
          <pc:sldMk cId="1873386740" sldId="268"/>
        </pc:sldMkLst>
        <pc:spChg chg="mod">
          <ac:chgData name="Kimberly O'Neal" userId="C7XtvxS4g0cBb4xk4cfY09vszhBAkawk5/Khzw2ihEQ=" providerId="None" clId="Web-{2401BE6D-65BF-4BE0-99F1-5034C18C167B}" dt="2025-08-29T15:08:07.274" v="2" actId="20577"/>
          <ac:spMkLst>
            <pc:docMk/>
            <pc:sldMk cId="1873386740" sldId="268"/>
            <ac:spMk id="2" creationId="{50DE24A2-923E-C6A0-8E00-97623BDC1844}"/>
          </ac:spMkLst>
        </pc:spChg>
      </pc:sldChg>
    </pc:docChg>
  </pc:docChgLst>
  <pc:docChgLst>
    <pc:chgData name="Carol Gautier" userId="9f03ed452849cfae" providerId="LiveId" clId="{D873A62A-192E-4138-BF4B-F80EBB88B812}"/>
    <pc:docChg chg="undo redo custSel addSld delSld modSld sldOrd addSection delSection modSection">
      <pc:chgData name="Carol Gautier" userId="9f03ed452849cfae" providerId="LiveId" clId="{D873A62A-192E-4138-BF4B-F80EBB88B812}" dt="2025-08-07T14:50:51.960" v="4930"/>
      <pc:docMkLst>
        <pc:docMk/>
      </pc:docMkLst>
      <pc:sldChg chg="addSp delSp modSp mod">
        <pc:chgData name="Carol Gautier" userId="9f03ed452849cfae" providerId="LiveId" clId="{D873A62A-192E-4138-BF4B-F80EBB88B812}" dt="2025-08-05T18:05:46.324" v="2802" actId="14100"/>
        <pc:sldMkLst>
          <pc:docMk/>
          <pc:sldMk cId="176977563" sldId="265"/>
        </pc:sldMkLst>
      </pc:sldChg>
      <pc:sldChg chg="addSp delSp modSp mod modNotesTx">
        <pc:chgData name="Carol Gautier" userId="9f03ed452849cfae" providerId="LiveId" clId="{D873A62A-192E-4138-BF4B-F80EBB88B812}" dt="2025-08-07T14:46:26.807" v="4874" actId="6549"/>
        <pc:sldMkLst>
          <pc:docMk/>
          <pc:sldMk cId="2172881330" sldId="267"/>
        </pc:sldMkLst>
      </pc:sldChg>
      <pc:sldChg chg="addSp delSp modSp mod">
        <pc:chgData name="Carol Gautier" userId="9f03ed452849cfae" providerId="LiveId" clId="{D873A62A-192E-4138-BF4B-F80EBB88B812}" dt="2025-08-07T14:47:13.886" v="4879" actId="1076"/>
        <pc:sldMkLst>
          <pc:docMk/>
          <pc:sldMk cId="1873386740" sldId="268"/>
        </pc:sldMkLst>
      </pc:sldChg>
      <pc:sldChg chg="modNotesTx">
        <pc:chgData name="Carol Gautier" userId="9f03ed452849cfae" providerId="LiveId" clId="{D873A62A-192E-4138-BF4B-F80EBB88B812}" dt="2025-08-05T18:49:09.384" v="4466" actId="6549"/>
        <pc:sldMkLst>
          <pc:docMk/>
          <pc:sldMk cId="3860722883" sldId="270"/>
        </pc:sldMkLst>
      </pc:sldChg>
      <pc:sldChg chg="addSp delSp modSp mod delAnim modAnim modNotesTx">
        <pc:chgData name="Carol Gautier" userId="9f03ed452849cfae" providerId="LiveId" clId="{D873A62A-192E-4138-BF4B-F80EBB88B812}" dt="2025-08-07T14:49:40.755" v="4929" actId="20577"/>
        <pc:sldMkLst>
          <pc:docMk/>
          <pc:sldMk cId="3973114400" sldId="271"/>
        </pc:sldMkLst>
      </pc:sldChg>
      <pc:sldChg chg="del">
        <pc:chgData name="Carol Gautier" userId="9f03ed452849cfae" providerId="LiveId" clId="{D873A62A-192E-4138-BF4B-F80EBB88B812}" dt="2025-08-05T18:19:50.343" v="3217" actId="47"/>
        <pc:sldMkLst>
          <pc:docMk/>
          <pc:sldMk cId="3503585903" sldId="272"/>
        </pc:sldMkLst>
      </pc:sldChg>
      <pc:sldChg chg="del">
        <pc:chgData name="Carol Gautier" userId="9f03ed452849cfae" providerId="LiveId" clId="{D873A62A-192E-4138-BF4B-F80EBB88B812}" dt="2025-08-05T18:19:50.343" v="3217" actId="47"/>
        <pc:sldMkLst>
          <pc:docMk/>
          <pc:sldMk cId="1227204920" sldId="273"/>
        </pc:sldMkLst>
      </pc:sldChg>
      <pc:sldChg chg="del">
        <pc:chgData name="Carol Gautier" userId="9f03ed452849cfae" providerId="LiveId" clId="{D873A62A-192E-4138-BF4B-F80EBB88B812}" dt="2025-08-05T18:19:50.343" v="3217" actId="47"/>
        <pc:sldMkLst>
          <pc:docMk/>
          <pc:sldMk cId="2951371370" sldId="276"/>
        </pc:sldMkLst>
      </pc:sldChg>
      <pc:sldChg chg="del">
        <pc:chgData name="Carol Gautier" userId="9f03ed452849cfae" providerId="LiveId" clId="{D873A62A-192E-4138-BF4B-F80EBB88B812}" dt="2025-08-05T18:19:50.343" v="3217" actId="47"/>
        <pc:sldMkLst>
          <pc:docMk/>
          <pc:sldMk cId="1666130433" sldId="277"/>
        </pc:sldMkLst>
      </pc:sldChg>
      <pc:sldChg chg="del">
        <pc:chgData name="Carol Gautier" userId="9f03ed452849cfae" providerId="LiveId" clId="{D873A62A-192E-4138-BF4B-F80EBB88B812}" dt="2025-08-05T18:47:03.945" v="4257" actId="47"/>
        <pc:sldMkLst>
          <pc:docMk/>
          <pc:sldMk cId="2936408850" sldId="278"/>
        </pc:sldMkLst>
      </pc:sldChg>
      <pc:sldChg chg="addSp delSp modSp mod modNotesTx">
        <pc:chgData name="Carol Gautier" userId="9f03ed452849cfae" providerId="LiveId" clId="{D873A62A-192E-4138-BF4B-F80EBB88B812}" dt="2025-08-06T13:30:50.402" v="4633"/>
        <pc:sldMkLst>
          <pc:docMk/>
          <pc:sldMk cId="116853761" sldId="279"/>
        </pc:sldMkLst>
      </pc:sldChg>
      <pc:sldChg chg="addSp delSp modSp mod modNotesTx">
        <pc:chgData name="Carol Gautier" userId="9f03ed452849cfae" providerId="LiveId" clId="{D873A62A-192E-4138-BF4B-F80EBB88B812}" dt="2025-08-06T13:34:45.691" v="4695" actId="20577"/>
        <pc:sldMkLst>
          <pc:docMk/>
          <pc:sldMk cId="3894104992" sldId="280"/>
        </pc:sldMkLst>
      </pc:sldChg>
      <pc:sldChg chg="del">
        <pc:chgData name="Carol Gautier" userId="9f03ed452849cfae" providerId="LiveId" clId="{D873A62A-192E-4138-BF4B-F80EBB88B812}" dt="2025-08-05T18:00:50.879" v="2625" actId="47"/>
        <pc:sldMkLst>
          <pc:docMk/>
          <pc:sldMk cId="663612293" sldId="281"/>
        </pc:sldMkLst>
      </pc:sldChg>
      <pc:sldChg chg="addSp delSp modSp mod modNotesTx">
        <pc:chgData name="Carol Gautier" userId="9f03ed452849cfae" providerId="LiveId" clId="{D873A62A-192E-4138-BF4B-F80EBB88B812}" dt="2025-08-07T14:46:15.740" v="4872" actId="20577"/>
        <pc:sldMkLst>
          <pc:docMk/>
          <pc:sldMk cId="874935960" sldId="282"/>
        </pc:sldMkLst>
      </pc:sldChg>
      <pc:sldChg chg="addSp delSp modSp mod modNotesTx">
        <pc:chgData name="Carol Gautier" userId="9f03ed452849cfae" providerId="LiveId" clId="{D873A62A-192E-4138-BF4B-F80EBB88B812}" dt="2025-08-07T14:47:30.480" v="4886" actId="167"/>
        <pc:sldMkLst>
          <pc:docMk/>
          <pc:sldMk cId="3471312857" sldId="283"/>
        </pc:sldMkLst>
      </pc:sldChg>
      <pc:sldChg chg="addSp delSp modSp mod">
        <pc:chgData name="Carol Gautier" userId="9f03ed452849cfae" providerId="LiveId" clId="{D873A62A-192E-4138-BF4B-F80EBB88B812}" dt="2025-08-07T14:47:39.075" v="4889" actId="1076"/>
        <pc:sldMkLst>
          <pc:docMk/>
          <pc:sldMk cId="252226454" sldId="288"/>
        </pc:sldMkLst>
      </pc:sldChg>
      <pc:sldChg chg="del">
        <pc:chgData name="Carol Gautier" userId="9f03ed452849cfae" providerId="LiveId" clId="{D873A62A-192E-4138-BF4B-F80EBB88B812}" dt="2025-08-05T18:00:56.549" v="2626" actId="47"/>
        <pc:sldMkLst>
          <pc:docMk/>
          <pc:sldMk cId="2847842588" sldId="289"/>
        </pc:sldMkLst>
      </pc:sldChg>
      <pc:sldChg chg="del">
        <pc:chgData name="Carol Gautier" userId="9f03ed452849cfae" providerId="LiveId" clId="{D873A62A-192E-4138-BF4B-F80EBB88B812}" dt="2025-08-05T18:00:57.678" v="2627" actId="47"/>
        <pc:sldMkLst>
          <pc:docMk/>
          <pc:sldMk cId="907924210" sldId="290"/>
        </pc:sldMkLst>
      </pc:sldChg>
      <pc:sldChg chg="addSp delSp modSp add mod delAnim modAnim modNotesTx">
        <pc:chgData name="Carol Gautier" userId="9f03ed452849cfae" providerId="LiveId" clId="{D873A62A-192E-4138-BF4B-F80EBB88B812}" dt="2025-08-07T14:50:51.960" v="4930"/>
        <pc:sldMkLst>
          <pc:docMk/>
          <pc:sldMk cId="3950374938" sldId="291"/>
        </pc:sldMkLst>
      </pc:sldChg>
      <pc:sldChg chg="addSp delSp modSp add del mod delAnim modNotesTx">
        <pc:chgData name="Carol Gautier" userId="9f03ed452849cfae" providerId="LiveId" clId="{D873A62A-192E-4138-BF4B-F80EBB88B812}" dt="2025-08-05T17:17:07.300" v="2075" actId="47"/>
        <pc:sldMkLst>
          <pc:docMk/>
          <pc:sldMk cId="331653882" sldId="292"/>
        </pc:sldMkLst>
      </pc:sldChg>
      <pc:sldChg chg="addSp delSp modSp add del mod ord modClrScheme chgLayout">
        <pc:chgData name="Carol Gautier" userId="9f03ed452849cfae" providerId="LiveId" clId="{D873A62A-192E-4138-BF4B-F80EBB88B812}" dt="2025-08-05T18:06:50.910" v="2835" actId="1035"/>
        <pc:sldMkLst>
          <pc:docMk/>
          <pc:sldMk cId="2197717456" sldId="29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5T17:55:18.146"/>
    </inkml:context>
    <inkml:brush xml:id="br0">
      <inkml:brushProperty name="width" value="0.35" units="cm"/>
      <inkml:brushProperty name="height" value="0.35" units="cm"/>
      <inkml:brushProperty name="color" value="#008C3A"/>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5T17:55:28.859"/>
    </inkml:context>
    <inkml:brush xml:id="br0">
      <inkml:brushProperty name="width" value="0.35" units="cm"/>
      <inkml:brushProperty name="height" value="0.35" units="cm"/>
      <inkml:brushProperty name="color" value="#008C3A"/>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FD99-8875-D4C9-9056-87DA15997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1099D-21F5-1990-8924-185EA9BF2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7F15E-79E7-ECB8-8AAA-B5D269FFE2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3 rationale</a:t>
            </a:r>
          </a:p>
          <a:p>
            <a:r>
              <a:rPr lang="en-US" dirty="0"/>
              <a:t>This is a FACT and a FIB. It’s a...</a:t>
            </a:r>
          </a:p>
          <a:p>
            <a:r>
              <a:rPr lang="en-US" dirty="0"/>
              <a:t>[Click] </a:t>
            </a:r>
            <a:r>
              <a:rPr lang="en-US" b="1" dirty="0"/>
              <a:t>FACT</a:t>
            </a:r>
            <a:r>
              <a:rPr lang="en-US" dirty="0"/>
              <a:t> that you use two points to find the slope. </a:t>
            </a:r>
          </a:p>
          <a:p>
            <a:r>
              <a:rPr lang="en-US" dirty="0"/>
              <a:t>[Click] It’s a </a:t>
            </a:r>
            <a:r>
              <a:rPr lang="en-US" b="1" dirty="0"/>
              <a:t>FIB </a:t>
            </a:r>
            <a:r>
              <a:rPr lang="en-US" b="0" dirty="0"/>
              <a:t>that u</a:t>
            </a:r>
            <a:r>
              <a:rPr lang="en-US" dirty="0"/>
              <a:t>sing the two points listed will give you the slope of the line in the graph shown. What points could you use? </a:t>
            </a:r>
            <a:r>
              <a:rPr lang="en-US" i="1" dirty="0"/>
              <a:t>(1,12), (2,22), (0,2)</a:t>
            </a:r>
            <a:endParaRPr lang="en-US" dirty="0"/>
          </a:p>
        </p:txBody>
      </p:sp>
      <p:sp>
        <p:nvSpPr>
          <p:cNvPr id="4" name="Slide Number Placeholder 3">
            <a:extLst>
              <a:ext uri="{FF2B5EF4-FFF2-40B4-BE49-F238E27FC236}">
                <a16:creationId xmlns:a16="http://schemas.microsoft.com/office/drawing/2014/main" id="{FCE1DB3B-D4C6-EB86-7142-05D0DA5DA533}"/>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64431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The elements needed to write the equation of a line, </a:t>
            </a:r>
            <a:r>
              <a:rPr lang="en-US" i="1" dirty="0"/>
              <a:t>m</a:t>
            </a:r>
            <a:r>
              <a:rPr lang="en-US" i="0" dirty="0"/>
              <a:t> and </a:t>
            </a:r>
            <a:r>
              <a:rPr lang="en-US" i="1" dirty="0"/>
              <a:t>b</a:t>
            </a:r>
            <a:r>
              <a:rPr lang="en-US" i="0" dirty="0"/>
              <a:t>.</a:t>
            </a:r>
          </a:p>
          <a:p>
            <a:pPr marL="228600" indent="-228600">
              <a:buFont typeface="+mj-lt"/>
              <a:buAutoNum type="arabicPeriod"/>
            </a:pPr>
            <a:r>
              <a:rPr lang="en-US" i="0" dirty="0"/>
              <a:t>How to use the information from the graph to write the slope of the line.</a:t>
            </a:r>
          </a:p>
          <a:p>
            <a:pPr marL="228600" indent="-228600">
              <a:buFont typeface="+mj-lt"/>
              <a:buAutoNum type="arabicPeriod"/>
            </a:pPr>
            <a:r>
              <a:rPr lang="en-US" i="0" dirty="0"/>
              <a:t>How to use the information from the graph to write the </a:t>
            </a:r>
            <a:r>
              <a:rPr lang="en-US" i="1" dirty="0"/>
              <a:t>y</a:t>
            </a:r>
            <a:r>
              <a:rPr lang="en-US" i="0" dirty="0"/>
              <a:t>-intercept. </a:t>
            </a:r>
          </a:p>
          <a:p>
            <a:pPr marL="228600" indent="-228600">
              <a:buFont typeface="+mj-lt"/>
              <a:buAutoNum type="arabicPeriod"/>
            </a:pPr>
            <a:r>
              <a:rPr lang="en-US" i="0" dirty="0"/>
              <a:t>When the equation is finished, it must be written in slope-intercept form.</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indent="-228600" algn="l">
              <a:buFont typeface="Arial" panose="020B0604020202020204" pitchFamily="34" charset="0"/>
              <a:buChar char="•"/>
            </a:pPr>
            <a:endParaRPr lang="en-US" b="0" i="0" dirty="0">
              <a:solidFill>
                <a:srgbClr val="1D1C1D"/>
              </a:solidFill>
              <a:effectLst/>
            </a:endParaRPr>
          </a:p>
          <a:p>
            <a:pPr marL="0" indent="0" algn="l">
              <a:buFont typeface="Arial" panose="020B0604020202020204" pitchFamily="34" charset="0"/>
              <a:buNone/>
            </a:pPr>
            <a:r>
              <a:rPr lang="en-US" b="1" i="0" dirty="0">
                <a:solidFill>
                  <a:srgbClr val="1D1C1D"/>
                </a:solidFill>
                <a:effectLst/>
              </a:rPr>
              <a:t>A</a:t>
            </a:r>
            <a:r>
              <a:rPr lang="en-US" b="0" i="0" dirty="0">
                <a:solidFill>
                  <a:srgbClr val="1D1C1D"/>
                </a:solidFill>
                <a:effectLst/>
              </a:rPr>
              <a:t> is incorrect. The slope and </a:t>
            </a:r>
            <a:r>
              <a:rPr lang="en-US" b="0" i="1" dirty="0">
                <a:solidFill>
                  <a:srgbClr val="1D1C1D"/>
                </a:solidFill>
                <a:effectLst/>
              </a:rPr>
              <a:t>y</a:t>
            </a:r>
            <a:r>
              <a:rPr lang="en-US" b="0" i="0" dirty="0">
                <a:solidFill>
                  <a:srgbClr val="1D1C1D"/>
                </a:solidFill>
                <a:effectLst/>
              </a:rPr>
              <a:t>-intercept are “switched,” and the slope is incorrectly calculated as </a:t>
            </a:r>
            <a:r>
              <a:rPr lang="en-US" b="0" i="1" dirty="0">
                <a:solidFill>
                  <a:srgbClr val="1D1C1D"/>
                </a:solidFill>
                <a:effectLst/>
              </a:rPr>
              <a:t>x/y.</a:t>
            </a:r>
          </a:p>
          <a:p>
            <a:pPr marL="0" indent="0" algn="l">
              <a:buFont typeface="Arial" panose="020B0604020202020204" pitchFamily="34" charset="0"/>
              <a:buNone/>
            </a:pPr>
            <a:r>
              <a:rPr lang="en-US" b="1" i="0" dirty="0">
                <a:solidFill>
                  <a:srgbClr val="1D1C1D"/>
                </a:solidFill>
                <a:effectLst/>
              </a:rPr>
              <a:t>B </a:t>
            </a:r>
            <a:r>
              <a:rPr lang="en-US" b="0" i="0" dirty="0">
                <a:solidFill>
                  <a:srgbClr val="1D1C1D"/>
                </a:solidFill>
                <a:effectLst/>
              </a:rPr>
              <a:t>is incorrect. The slope is calculated at </a:t>
            </a:r>
            <a:r>
              <a:rPr lang="en-US" b="0" i="1" dirty="0">
                <a:solidFill>
                  <a:srgbClr val="1D1C1D"/>
                </a:solidFill>
                <a:effectLst/>
              </a:rPr>
              <a:t>x/y</a:t>
            </a:r>
            <a:r>
              <a:rPr lang="en-US" b="0" i="0" dirty="0">
                <a:solidFill>
                  <a:srgbClr val="1D1C1D"/>
                </a:solidFill>
                <a:effectLst/>
              </a:rPr>
              <a:t>, but the </a:t>
            </a:r>
            <a:r>
              <a:rPr lang="en-US" b="0" i="1" dirty="0">
                <a:solidFill>
                  <a:srgbClr val="1D1C1D"/>
                </a:solidFill>
                <a:effectLst/>
              </a:rPr>
              <a:t>y</a:t>
            </a:r>
            <a:r>
              <a:rPr lang="en-US" b="0" i="0" dirty="0">
                <a:solidFill>
                  <a:srgbClr val="1D1C1D"/>
                </a:solidFill>
                <a:effectLst/>
              </a:rPr>
              <a:t>-intercept is correct.</a:t>
            </a:r>
          </a:p>
          <a:p>
            <a:pPr marL="0" indent="0" algn="l">
              <a:buFont typeface="Arial" panose="020B0604020202020204" pitchFamily="34" charset="0"/>
              <a:buNone/>
            </a:pPr>
            <a:r>
              <a:rPr lang="en-US" b="1" i="0" dirty="0">
                <a:solidFill>
                  <a:srgbClr val="1D1C1D"/>
                </a:solidFill>
                <a:effectLst/>
              </a:rPr>
              <a:t>C </a:t>
            </a:r>
            <a:r>
              <a:rPr lang="en-US" b="0" i="0" dirty="0">
                <a:solidFill>
                  <a:srgbClr val="1D1C1D"/>
                </a:solidFill>
                <a:effectLst/>
              </a:rPr>
              <a:t>is incorrect. The slope and </a:t>
            </a:r>
            <a:r>
              <a:rPr lang="en-US" b="0" i="1" dirty="0">
                <a:solidFill>
                  <a:srgbClr val="1D1C1D"/>
                </a:solidFill>
                <a:effectLst/>
              </a:rPr>
              <a:t>y</a:t>
            </a:r>
            <a:r>
              <a:rPr lang="en-US" b="0" i="0" dirty="0">
                <a:solidFill>
                  <a:srgbClr val="1D1C1D"/>
                </a:solidFill>
                <a:effectLst/>
              </a:rPr>
              <a:t>-intercept are switched.</a:t>
            </a:r>
          </a:p>
          <a:p>
            <a:pPr marL="0" indent="0" algn="l">
              <a:buFont typeface="Arial" panose="020B0604020202020204" pitchFamily="34" charset="0"/>
              <a:buNone/>
            </a:pPr>
            <a:r>
              <a:rPr lang="en-US" b="1" i="0" dirty="0">
                <a:solidFill>
                  <a:srgbClr val="1D1C1D"/>
                </a:solidFill>
                <a:effectLst/>
              </a:rPr>
              <a:t>D </a:t>
            </a:r>
            <a:r>
              <a:rPr lang="en-US" b="0" i="0" dirty="0">
                <a:solidFill>
                  <a:srgbClr val="1D1C1D"/>
                </a:solidFill>
                <a:effectLst/>
              </a:rPr>
              <a:t>is correct.</a:t>
            </a:r>
            <a:endParaRPr lang="en-US" b="1" i="0" dirty="0">
              <a:solidFill>
                <a:srgbClr val="1D1C1D"/>
              </a:solidFill>
              <a:effectLs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sz="1200" b="0" i="1" kern="1200" dirty="0">
                <a:solidFill>
                  <a:schemeClr val="tx1"/>
                </a:solidFill>
                <a:effectLst/>
                <a:latin typeface="Arial" panose="020B0604020202020204" pitchFamily="34" charset="0"/>
                <a:ea typeface="+mn-ea"/>
                <a:cs typeface="Arial" panose="020B0604020202020204" pitchFamily="34" charset="0"/>
              </a:rPr>
              <a:t>These are essentially the same problem. The problem on the left is set in a real-world situation. The problem on the right gives the same information in table form. Also the problem on the right is written in function form.</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writing equations of lines because:</a:t>
            </a:r>
          </a:p>
          <a:p>
            <a:pPr marL="228600" indent="-228600">
              <a:buFont typeface="+mj-lt"/>
              <a:buAutoNum type="arabicPeriod"/>
            </a:pPr>
            <a:r>
              <a:rPr lang="en-US" dirty="0"/>
              <a:t>It’s a skill/concept with application to the real world.</a:t>
            </a:r>
          </a:p>
          <a:p>
            <a:pPr marL="228600" indent="-228600">
              <a:buFont typeface="+mj-lt"/>
              <a:buAutoNum type="arabicPeriod"/>
            </a:pPr>
            <a:r>
              <a:rPr lang="en-US" dirty="0"/>
              <a:t>It’s set in a real-world situation.</a:t>
            </a:r>
          </a:p>
          <a:p>
            <a:pPr marL="228600" indent="-228600">
              <a:buFont typeface="+mj-lt"/>
              <a:buAutoNum type="arabicPeriod"/>
            </a:pPr>
            <a:r>
              <a:rPr lang="en-US" dirty="0"/>
              <a:t>The context of the problem doesn’t provide the question. Students must make sense of the problem situation before they can begin to answer a question about 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Without a question, it </a:t>
            </a:r>
            <a:r>
              <a:rPr lang="en-US" dirty="0"/>
              <a:t>is not </a:t>
            </a:r>
            <a:r>
              <a:rPr lang="en-US"/>
              <a:t>apparently obvious what </a:t>
            </a:r>
            <a:r>
              <a:rPr lang="en-US" dirty="0"/>
              <a:t>will have to be done with the information. Students may have to write an equation or choose a table or graph that matches it.</a:t>
            </a:r>
          </a:p>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graph, linear relationship between, </a:t>
            </a:r>
            <a:r>
              <a:rPr lang="en-US" b="0" i="1" dirty="0">
                <a:solidFill>
                  <a:srgbClr val="1D1C1D"/>
                </a:solidFill>
                <a:effectLst/>
              </a:rPr>
              <a:t>y </a:t>
            </a:r>
            <a:r>
              <a:rPr lang="en-US" b="0" i="0" dirty="0">
                <a:solidFill>
                  <a:srgbClr val="1D1C1D"/>
                </a:solidFill>
                <a:effectLst/>
              </a:rPr>
              <a:t>(the distance from home in miles), </a:t>
            </a:r>
            <a:r>
              <a:rPr lang="en-US" b="0" i="1" dirty="0">
                <a:solidFill>
                  <a:srgbClr val="1D1C1D"/>
                </a:solidFill>
                <a:effectLst/>
              </a:rPr>
              <a:t>x</a:t>
            </a:r>
            <a:r>
              <a:rPr lang="en-US" b="0" i="0" dirty="0">
                <a:solidFill>
                  <a:srgbClr val="1D1C1D"/>
                </a:solidFill>
                <a:effectLst/>
              </a:rPr>
              <a:t> (the number of hours ridden from the bike club), distance, hours, </a:t>
            </a:r>
            <a:r>
              <a:rPr lang="en-US" b="0" i="1" dirty="0">
                <a:solidFill>
                  <a:srgbClr val="1D1C1D"/>
                </a:solidFill>
                <a:effectLst/>
              </a:rPr>
              <a:t>x</a:t>
            </a:r>
            <a:r>
              <a:rPr lang="en-US" b="0" i="0">
                <a:solidFill>
                  <a:srgbClr val="1D1C1D"/>
                </a:solidFill>
                <a:effectLst/>
              </a:rPr>
              <a:t>, </a:t>
            </a:r>
            <a:r>
              <a:rPr lang="en-US" b="0" i="1">
                <a:solidFill>
                  <a:srgbClr val="1D1C1D"/>
                </a:solidFill>
                <a:effectLst/>
              </a:rPr>
              <a:t>y</a:t>
            </a:r>
            <a:r>
              <a:rPr lang="en-US" b="0" i="0">
                <a:solidFill>
                  <a:srgbClr val="1D1C1D"/>
                </a:solidFill>
                <a:effectLst/>
              </a:rPr>
              <a:t>.</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lgn="l">
              <a:buFont typeface="Arial" panose="020B0604020202020204" pitchFamily="34" charset="0"/>
              <a:buChar char="•"/>
            </a:pPr>
            <a:r>
              <a:rPr lang="en-US" b="0" i="0" dirty="0">
                <a:solidFill>
                  <a:srgbClr val="1D1C1D"/>
                </a:solidFill>
                <a:effectLst/>
              </a:rPr>
              <a:t>Aaron rides his bike from home to the bike club. The bike club is 2 miles from home.</a:t>
            </a:r>
          </a:p>
          <a:p>
            <a:pPr marL="685800" lvl="1" indent="-228600" algn="l">
              <a:buFont typeface="Arial" panose="020B0604020202020204" pitchFamily="34" charset="0"/>
              <a:buChar char="•"/>
            </a:pPr>
            <a:r>
              <a:rPr lang="en-US" b="0" i="0" dirty="0">
                <a:solidFill>
                  <a:srgbClr val="1D1C1D"/>
                </a:solidFill>
                <a:effectLst/>
              </a:rPr>
              <a:t>Once he arrives at the bike club, he rides his bike at a steady rate. </a:t>
            </a:r>
          </a:p>
          <a:p>
            <a:pPr marL="685800" lvl="1" indent="-228600" algn="l">
              <a:buFont typeface="Arial" panose="020B0604020202020204" pitchFamily="34" charset="0"/>
              <a:buChar char="•"/>
            </a:pPr>
            <a:r>
              <a:rPr lang="en-US" b="0" i="0" dirty="0">
                <a:solidFill>
                  <a:srgbClr val="1D1C1D"/>
                </a:solidFill>
                <a:effectLst/>
              </a:rPr>
              <a:t>The graph gives the relationship between the number of hours ridden from the bike club and his distance from home (not the distance from the bike club). How would the graph be different if </a:t>
            </a:r>
            <a:r>
              <a:rPr lang="en-US" b="0" i="1" dirty="0">
                <a:solidFill>
                  <a:srgbClr val="1D1C1D"/>
                </a:solidFill>
                <a:effectLst/>
              </a:rPr>
              <a:t>y</a:t>
            </a:r>
            <a:r>
              <a:rPr lang="en-US" b="0" i="0" dirty="0">
                <a:solidFill>
                  <a:srgbClr val="1D1C1D"/>
                </a:solidFill>
                <a:effectLst/>
              </a:rPr>
              <a:t> stood for the distance from the bike club? </a:t>
            </a:r>
            <a:r>
              <a:rPr lang="en-US" b="0" i="1" dirty="0">
                <a:solidFill>
                  <a:srgbClr val="1D1C1D"/>
                </a:solidFill>
                <a:effectLst/>
              </a:rPr>
              <a:t>The line would intersect the y-axis at (0,0).</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Predicting what they will have to do with the problem situation and the graph.</a:t>
            </a:r>
          </a:p>
          <a:p>
            <a:pPr marL="685800" lvl="1" indent="-228600" algn="l">
              <a:buFont typeface="Arial" panose="020B0604020202020204" pitchFamily="34" charset="0"/>
              <a:buChar char="•"/>
            </a:pPr>
            <a:r>
              <a:rPr lang="en-US" b="0" i="0" dirty="0">
                <a:solidFill>
                  <a:srgbClr val="1D1C1D"/>
                </a:solidFill>
                <a:effectLst/>
              </a:rPr>
              <a:t>Determining what points are on the line and their meaning.</a:t>
            </a:r>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75770-02F3-852E-F72F-65675A3A4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97EBA-437F-6503-C95D-45933877C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B77A6-FF59-D463-DDB0-4460852386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r>
              <a:rPr lang="en-US" sz="1200" dirty="0"/>
              <a:t>This is a FACT.</a:t>
            </a:r>
          </a:p>
          <a:p>
            <a:r>
              <a:rPr lang="en-US" sz="1200" dirty="0"/>
              <a:t>[Click] The slope-intercept form of the equation of a line is </a:t>
            </a:r>
            <a:r>
              <a:rPr lang="en-US" sz="1200" i="1" dirty="0"/>
              <a:t>y</a:t>
            </a:r>
            <a:r>
              <a:rPr lang="en-US" sz="1200" i="0" dirty="0"/>
              <a:t> = m</a:t>
            </a:r>
            <a:r>
              <a:rPr lang="en-US" sz="1200" i="1" dirty="0"/>
              <a:t>x</a:t>
            </a:r>
            <a:r>
              <a:rPr lang="en-US" sz="1200" i="0" dirty="0"/>
              <a:t> + b. The point-slope form of the equation of a line is </a:t>
            </a:r>
            <a:r>
              <a:rPr lang="en-US" sz="1200" i="1" dirty="0"/>
              <a:t>y – y</a:t>
            </a:r>
            <a:r>
              <a:rPr lang="en-US" sz="1200" i="1" baseline="-25000" dirty="0"/>
              <a:t>1</a:t>
            </a:r>
            <a:r>
              <a:rPr lang="en-US" sz="1200" i="1" dirty="0"/>
              <a:t> = m(x – x</a:t>
            </a:r>
            <a:r>
              <a:rPr lang="en-US" sz="1200" i="1" baseline="-25000" dirty="0"/>
              <a:t>1</a:t>
            </a:r>
            <a:r>
              <a:rPr lang="en-US" sz="1200" i="1" dirty="0"/>
              <a:t>)</a:t>
            </a:r>
            <a:r>
              <a:rPr lang="en-US" sz="1200" i="0" dirty="0"/>
              <a:t>.</a:t>
            </a:r>
          </a:p>
          <a:p>
            <a:r>
              <a:rPr lang="en-US" sz="1200" i="0" dirty="0"/>
              <a:t>[Click] The m stands for the slope.</a:t>
            </a:r>
          </a:p>
          <a:p>
            <a:r>
              <a:rPr lang="en-US" sz="1200" i="0" dirty="0"/>
              <a:t>[Click] The b stands for the </a:t>
            </a:r>
            <a:r>
              <a:rPr lang="en-US" sz="1200" i="1" dirty="0"/>
              <a:t>y</a:t>
            </a:r>
            <a:r>
              <a:rPr lang="en-US" sz="1200" i="0" dirty="0"/>
              <a:t>-intercept.</a:t>
            </a:r>
          </a:p>
          <a:p>
            <a:r>
              <a:rPr lang="en-US" sz="1200" i="0" dirty="0"/>
              <a:t>[Click] The </a:t>
            </a:r>
            <a:r>
              <a:rPr lang="en-US" sz="1200" i="1" dirty="0"/>
              <a:t>x</a:t>
            </a:r>
            <a:r>
              <a:rPr lang="en-US" sz="1200" i="1" baseline="-25000" dirty="0"/>
              <a:t>1 </a:t>
            </a:r>
            <a:r>
              <a:rPr lang="en-US" sz="1200" i="0" dirty="0"/>
              <a:t>and the </a:t>
            </a:r>
            <a:r>
              <a:rPr lang="en-US" sz="1200" i="1" dirty="0"/>
              <a:t>y</a:t>
            </a:r>
            <a:r>
              <a:rPr lang="en-US" sz="1200" i="1" baseline="-25000" dirty="0"/>
              <a:t>1</a:t>
            </a:r>
            <a:r>
              <a:rPr lang="en-US" sz="1200" i="1" dirty="0"/>
              <a:t> </a:t>
            </a:r>
            <a:r>
              <a:rPr lang="en-US" sz="1200" i="0" dirty="0"/>
              <a:t>stand for a point on the line. Does it matter which point is chosen when writing the equation? </a:t>
            </a:r>
            <a:r>
              <a:rPr lang="en-US" sz="1200" i="1" dirty="0"/>
              <a:t>No</a:t>
            </a:r>
            <a:endParaRPr lang="en-US" sz="1200" dirty="0"/>
          </a:p>
          <a:p>
            <a:endParaRPr lang="en-US" sz="1200" dirty="0"/>
          </a:p>
        </p:txBody>
      </p:sp>
      <p:sp>
        <p:nvSpPr>
          <p:cNvPr id="4" name="Slide Number Placeholder 3">
            <a:extLst>
              <a:ext uri="{FF2B5EF4-FFF2-40B4-BE49-F238E27FC236}">
                <a16:creationId xmlns:a16="http://schemas.microsoft.com/office/drawing/2014/main" id="{C51BBAB5-6942-4469-18AD-0AF44969076D}"/>
              </a:ext>
            </a:extLst>
          </p:cNvPr>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216500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2 rationale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D1C1D"/>
                </a:solidFill>
                <a:effectLst/>
              </a:rPr>
              <a:t>This is a FIB.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D1C1D"/>
                </a:solidFill>
                <a:effectLst/>
              </a:rPr>
              <a:t>[Click] 2 is the </a:t>
            </a:r>
            <a:r>
              <a:rPr lang="en-US" sz="1200" b="0" i="1" dirty="0">
                <a:solidFill>
                  <a:srgbClr val="1D1C1D"/>
                </a:solidFill>
                <a:effectLst/>
              </a:rPr>
              <a:t>y</a:t>
            </a:r>
            <a:r>
              <a:rPr lang="en-US" sz="1200" b="0" i="0" dirty="0">
                <a:solidFill>
                  <a:srgbClr val="1D1C1D"/>
                </a:solidFill>
                <a:effectLst/>
              </a:rPr>
              <a:t>-intercept. It’s the starting point. The slope is the ratio between the difference in </a:t>
            </a:r>
            <a:r>
              <a:rPr lang="en-US" sz="1200" b="0" i="1" dirty="0">
                <a:solidFill>
                  <a:srgbClr val="1D1C1D"/>
                </a:solidFill>
                <a:effectLst/>
              </a:rPr>
              <a:t>y</a:t>
            </a:r>
            <a:r>
              <a:rPr lang="en-US" sz="1200" b="0" i="0" dirty="0">
                <a:solidFill>
                  <a:srgbClr val="1D1C1D"/>
                </a:solidFill>
                <a:effectLst/>
              </a:rPr>
              <a:t>’s and difference in </a:t>
            </a:r>
            <a:r>
              <a:rPr lang="en-US" sz="1200" b="0" i="1" dirty="0">
                <a:solidFill>
                  <a:srgbClr val="1D1C1D"/>
                </a:solidFill>
                <a:effectLst/>
              </a:rPr>
              <a:t>x</a:t>
            </a:r>
            <a:r>
              <a:rPr lang="en-US" sz="1200" b="0" i="0" dirty="0">
                <a:solidFill>
                  <a:srgbClr val="1D1C1D"/>
                </a:solidFill>
                <a:effectLst/>
              </a:rPr>
              <a:t>’s. </a:t>
            </a:r>
          </a:p>
        </p:txBody>
      </p:sp>
      <p:sp>
        <p:nvSpPr>
          <p:cNvPr id="4" name="Slide Number Placeholder 3"/>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405098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EB2E3-E6A2-609F-8A5B-321939CEF52F}"/>
            </a:ext>
          </a:extLst>
        </p:cNvPr>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CD1C1BFD-EF24-B763-D387-D2B9E1C2960E}"/>
              </a:ext>
            </a:extLst>
          </p:cNvPr>
          <p:cNvCxnSpPr>
            <a:cxnSpLocks/>
          </p:cNvCxnSpPr>
          <p:nvPr/>
        </p:nvCxnSpPr>
        <p:spPr>
          <a:xfrm flipH="1">
            <a:off x="7723945" y="698300"/>
            <a:ext cx="3336537" cy="3948856"/>
          </a:xfrm>
          <a:prstGeom prst="straightConnector1">
            <a:avLst/>
          </a:prstGeom>
          <a:ln w="28575">
            <a:solidFill>
              <a:schemeClr val="accent6"/>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90A4C25-4D63-7609-0FE8-BC336E6C6319}"/>
              </a:ext>
            </a:extLst>
          </p:cNvPr>
          <p:cNvCxnSpPr>
            <a:cxnSpLocks/>
          </p:cNvCxnSpPr>
          <p:nvPr/>
        </p:nvCxnSpPr>
        <p:spPr>
          <a:xfrm flipH="1">
            <a:off x="5458918" y="698300"/>
            <a:ext cx="4049175" cy="4054026"/>
          </a:xfrm>
          <a:prstGeom prst="straightConnector1">
            <a:avLst/>
          </a:prstGeom>
          <a:ln w="28575">
            <a:solidFill>
              <a:schemeClr val="accent6"/>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 name="Content Placeholder 1">
            <a:extLst>
              <a:ext uri="{FF2B5EF4-FFF2-40B4-BE49-F238E27FC236}">
                <a16:creationId xmlns:a16="http://schemas.microsoft.com/office/drawing/2014/main" id="{A8726BBC-7686-3D17-F460-D60BB51CBE23}"/>
              </a:ext>
            </a:extLst>
          </p:cNvPr>
          <p:cNvSpPr>
            <a:spLocks noGrp="1"/>
          </p:cNvSpPr>
          <p:nvPr>
            <p:ph sz="half" idx="1"/>
          </p:nvPr>
        </p:nvSpPr>
        <p:spPr>
          <a:xfrm>
            <a:off x="0" y="250186"/>
            <a:ext cx="12191999" cy="1607296"/>
          </a:xfrm>
        </p:spPr>
        <p:txBody>
          <a:bodyPr/>
          <a:lstStyle/>
          <a:p>
            <a:r>
              <a:rPr lang="en-US" dirty="0"/>
              <a:t>To find the slope of the line, use two points on the line like (12,1) and (22,2).</a:t>
            </a:r>
          </a:p>
        </p:txBody>
      </p:sp>
      <p:sp>
        <p:nvSpPr>
          <p:cNvPr id="5" name="Rectangle 4">
            <a:extLst>
              <a:ext uri="{FF2B5EF4-FFF2-40B4-BE49-F238E27FC236}">
                <a16:creationId xmlns:a16="http://schemas.microsoft.com/office/drawing/2014/main" id="{E88CCCC8-CC2C-CE78-E18C-FF73709EC5E2}"/>
              </a:ext>
            </a:extLst>
          </p:cNvPr>
          <p:cNvSpPr/>
          <p:nvPr/>
        </p:nvSpPr>
        <p:spPr>
          <a:xfrm>
            <a:off x="0" y="566325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E7A25AB-E28F-ECA3-6894-5001C98449AD}"/>
              </a:ext>
            </a:extLst>
          </p:cNvPr>
          <p:cNvSpPr/>
          <p:nvPr/>
        </p:nvSpPr>
        <p:spPr>
          <a:xfrm rot="20555273">
            <a:off x="6396755" y="2329058"/>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4" name="Rectangle 3">
            <a:extLst>
              <a:ext uri="{FF2B5EF4-FFF2-40B4-BE49-F238E27FC236}">
                <a16:creationId xmlns:a16="http://schemas.microsoft.com/office/drawing/2014/main" id="{1C84C64E-2578-D12D-20A8-9342040EB83B}"/>
              </a:ext>
            </a:extLst>
          </p:cNvPr>
          <p:cNvSpPr/>
          <p:nvPr/>
        </p:nvSpPr>
        <p:spPr>
          <a:xfrm rot="1474524">
            <a:off x="8663551" y="2467902"/>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09B430B8-C604-9493-824E-1CC89D633193}"/>
                  </a:ext>
                </a:extLst>
              </p14:cNvPr>
              <p14:cNvContentPartPr/>
              <p14:nvPr/>
            </p14:nvContentPartPr>
            <p14:xfrm>
              <a:off x="5360468" y="4910510"/>
              <a:ext cx="360" cy="360"/>
            </p14:xfrm>
          </p:contentPart>
        </mc:Choice>
        <mc:Fallback xmlns="">
          <p:pic>
            <p:nvPicPr>
              <p:cNvPr id="11" name="Ink 10">
                <a:extLst>
                  <a:ext uri="{FF2B5EF4-FFF2-40B4-BE49-F238E27FC236}">
                    <a16:creationId xmlns:a16="http://schemas.microsoft.com/office/drawing/2014/main" id="{09B430B8-C604-9493-824E-1CC89D633193}"/>
                  </a:ext>
                </a:extLst>
              </p:cNvPr>
              <p:cNvPicPr/>
              <p:nvPr/>
            </p:nvPicPr>
            <p:blipFill>
              <a:blip r:embed="rId4"/>
              <a:stretch>
                <a:fillRect/>
              </a:stretch>
            </p:blipFill>
            <p:spPr>
              <a:xfrm>
                <a:off x="5297468" y="48475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BF0D0251-A38F-584D-14DC-92F5BFDE6B6C}"/>
                  </a:ext>
                </a:extLst>
              </p14:cNvPr>
              <p14:cNvContentPartPr/>
              <p14:nvPr/>
            </p14:nvContentPartPr>
            <p14:xfrm>
              <a:off x="7645783" y="4826848"/>
              <a:ext cx="360" cy="360"/>
            </p14:xfrm>
          </p:contentPart>
        </mc:Choice>
        <mc:Fallback xmlns="">
          <p:pic>
            <p:nvPicPr>
              <p:cNvPr id="12" name="Ink 11">
                <a:extLst>
                  <a:ext uri="{FF2B5EF4-FFF2-40B4-BE49-F238E27FC236}">
                    <a16:creationId xmlns:a16="http://schemas.microsoft.com/office/drawing/2014/main" id="{BF0D0251-A38F-584D-14DC-92F5BFDE6B6C}"/>
                  </a:ext>
                </a:extLst>
              </p:cNvPr>
              <p:cNvPicPr/>
              <p:nvPr/>
            </p:nvPicPr>
            <p:blipFill>
              <a:blip r:embed="rId4"/>
              <a:stretch>
                <a:fillRect/>
              </a:stretch>
            </p:blipFill>
            <p:spPr>
              <a:xfrm>
                <a:off x="7582783" y="4763848"/>
                <a:ext cx="126000" cy="126000"/>
              </a:xfrm>
              <a:prstGeom prst="rect">
                <a:avLst/>
              </a:prstGeom>
            </p:spPr>
          </p:pic>
        </mc:Fallback>
      </mc:AlternateContent>
      <p:cxnSp>
        <p:nvCxnSpPr>
          <p:cNvPr id="14" name="Straight Connector 13">
            <a:extLst>
              <a:ext uri="{FF2B5EF4-FFF2-40B4-BE49-F238E27FC236}">
                <a16:creationId xmlns:a16="http://schemas.microsoft.com/office/drawing/2014/main" id="{41F23525-3D6E-95A3-6F20-E7F34D74CBF9}"/>
              </a:ext>
            </a:extLst>
          </p:cNvPr>
          <p:cNvCxnSpPr>
            <a:cxnSpLocks/>
          </p:cNvCxnSpPr>
          <p:nvPr/>
        </p:nvCxnSpPr>
        <p:spPr>
          <a:xfrm>
            <a:off x="630776" y="683681"/>
            <a:ext cx="6237513"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C8F2230-C75F-67AE-6EA5-BC75D21FD2F7}"/>
              </a:ext>
            </a:extLst>
          </p:cNvPr>
          <p:cNvCxnSpPr>
            <a:cxnSpLocks/>
          </p:cNvCxnSpPr>
          <p:nvPr/>
        </p:nvCxnSpPr>
        <p:spPr>
          <a:xfrm>
            <a:off x="9185609" y="698300"/>
            <a:ext cx="2288232"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5CD223CA-6C73-FDA7-C3D8-E443AD2FB6F0}"/>
              </a:ext>
            </a:extLst>
          </p:cNvPr>
          <p:cNvPicPr>
            <a:picLocks noChangeAspect="1"/>
          </p:cNvPicPr>
          <p:nvPr/>
        </p:nvPicPr>
        <p:blipFill>
          <a:blip r:embed="rId6"/>
          <a:stretch>
            <a:fillRect/>
          </a:stretch>
        </p:blipFill>
        <p:spPr>
          <a:xfrm>
            <a:off x="1321288" y="1016835"/>
            <a:ext cx="4856487" cy="4399236"/>
          </a:xfrm>
          <a:prstGeom prst="rect">
            <a:avLst/>
          </a:prstGeom>
        </p:spPr>
      </p:pic>
    </p:spTree>
    <p:extLst>
      <p:ext uri="{BB962C8B-B14F-4D97-AF65-F5344CB8AC3E}">
        <p14:creationId xmlns:p14="http://schemas.microsoft.com/office/powerpoint/2010/main" val="395037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750" fill="hold"/>
                                        <p:tgtEl>
                                          <p:spTgt spid="14"/>
                                        </p:tgtEl>
                                        <p:attrNameLst>
                                          <p:attrName>ppt_w</p:attrName>
                                        </p:attrNameLst>
                                      </p:cBhvr>
                                      <p:tavLst>
                                        <p:tav tm="0">
                                          <p:val>
                                            <p:fltVal val="0"/>
                                          </p:val>
                                        </p:tav>
                                        <p:tav tm="100000">
                                          <p:val>
                                            <p:strVal val="#ppt_w"/>
                                          </p:val>
                                        </p:tav>
                                      </p:tavLst>
                                    </p:anim>
                                    <p:anim calcmode="lin" valueType="num">
                                      <p:cBhvr>
                                        <p:cTn id="29" dur="750" fill="hold"/>
                                        <p:tgtEl>
                                          <p:spTgt spid="14"/>
                                        </p:tgtEl>
                                        <p:attrNameLst>
                                          <p:attrName>ppt_h</p:attrName>
                                        </p:attrNameLst>
                                      </p:cBhvr>
                                      <p:tavLst>
                                        <p:tav tm="0">
                                          <p:val>
                                            <p:fltVal val="0"/>
                                          </p:val>
                                        </p:tav>
                                        <p:tav tm="100000">
                                          <p:val>
                                            <p:strVal val="#ppt_h"/>
                                          </p:val>
                                        </p:tav>
                                      </p:tavLst>
                                    </p:anim>
                                    <p:anim calcmode="lin" valueType="num">
                                      <p:cBhvr>
                                        <p:cTn id="30" dur="750" fill="hold"/>
                                        <p:tgtEl>
                                          <p:spTgt spid="14"/>
                                        </p:tgtEl>
                                        <p:attrNameLst>
                                          <p:attrName>style.rotation</p:attrName>
                                        </p:attrNameLst>
                                      </p:cBhvr>
                                      <p:tavLst>
                                        <p:tav tm="0">
                                          <p:val>
                                            <p:fltVal val="90"/>
                                          </p:val>
                                        </p:tav>
                                        <p:tav tm="100000">
                                          <p:val>
                                            <p:fltVal val="0"/>
                                          </p:val>
                                        </p:tav>
                                      </p:tavLst>
                                    </p:anim>
                                    <p:animEffect transition="in" filter="fade">
                                      <p:cBhvr>
                                        <p:cTn id="31" dur="75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750" fill="hold"/>
                                        <p:tgtEl>
                                          <p:spTgt spid="17"/>
                                        </p:tgtEl>
                                        <p:attrNameLst>
                                          <p:attrName>ppt_w</p:attrName>
                                        </p:attrNameLst>
                                      </p:cBhvr>
                                      <p:tavLst>
                                        <p:tav tm="0">
                                          <p:val>
                                            <p:fltVal val="0"/>
                                          </p:val>
                                        </p:tav>
                                        <p:tav tm="100000">
                                          <p:val>
                                            <p:strVal val="#ppt_w"/>
                                          </p:val>
                                        </p:tav>
                                      </p:tavLst>
                                    </p:anim>
                                    <p:anim calcmode="lin" valueType="num">
                                      <p:cBhvr>
                                        <p:cTn id="37" dur="750" fill="hold"/>
                                        <p:tgtEl>
                                          <p:spTgt spid="17"/>
                                        </p:tgtEl>
                                        <p:attrNameLst>
                                          <p:attrName>ppt_h</p:attrName>
                                        </p:attrNameLst>
                                      </p:cBhvr>
                                      <p:tavLst>
                                        <p:tav tm="0">
                                          <p:val>
                                            <p:fltVal val="0"/>
                                          </p:val>
                                        </p:tav>
                                        <p:tav tm="100000">
                                          <p:val>
                                            <p:strVal val="#ppt_h"/>
                                          </p:val>
                                        </p:tav>
                                      </p:tavLst>
                                    </p:anim>
                                    <p:anim calcmode="lin" valueType="num">
                                      <p:cBhvr>
                                        <p:cTn id="38" dur="750" fill="hold"/>
                                        <p:tgtEl>
                                          <p:spTgt spid="17"/>
                                        </p:tgtEl>
                                        <p:attrNameLst>
                                          <p:attrName>style.rotation</p:attrName>
                                        </p:attrNameLst>
                                      </p:cBhvr>
                                      <p:tavLst>
                                        <p:tav tm="0">
                                          <p:val>
                                            <p:fltVal val="90"/>
                                          </p:val>
                                        </p:tav>
                                        <p:tav tm="100000">
                                          <p:val>
                                            <p:fltVal val="0"/>
                                          </p:val>
                                        </p:tav>
                                      </p:tavLst>
                                    </p:anim>
                                    <p:animEffect transition="in" filter="fade">
                                      <p:cBhvr>
                                        <p:cTn id="39" dur="750"/>
                                        <p:tgtEl>
                                          <p:spTgt spid="17"/>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1250"/>
                            </p:stCondLst>
                            <p:childTnLst>
                              <p:par>
                                <p:cTn id="48" presetID="1"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par>
                          <p:cTn id="50" fill="hold">
                            <p:stCondLst>
                              <p:cond delay="1250"/>
                            </p:stCondLst>
                            <p:childTnLst>
                              <p:par>
                                <p:cTn id="51" presetID="1"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pic>
        <p:nvPicPr>
          <p:cNvPr id="21" name="Picture 20">
            <a:extLst>
              <a:ext uri="{FF2B5EF4-FFF2-40B4-BE49-F238E27FC236}">
                <a16:creationId xmlns:a16="http://schemas.microsoft.com/office/drawing/2014/main" id="{CFC9F14E-36BF-B00A-09A7-83F41A8A72CA}"/>
              </a:ext>
            </a:extLst>
          </p:cNvPr>
          <p:cNvPicPr>
            <a:picLocks noChangeAspect="1"/>
          </p:cNvPicPr>
          <p:nvPr/>
        </p:nvPicPr>
        <p:blipFill>
          <a:blip r:embed="rId3"/>
          <a:stretch>
            <a:fillRect/>
          </a:stretch>
        </p:blipFill>
        <p:spPr>
          <a:xfrm>
            <a:off x="5137200" y="921080"/>
            <a:ext cx="5885704" cy="5594044"/>
          </a:xfrm>
          <a:prstGeom prst="rect">
            <a:avLst/>
          </a:prstGeom>
        </p:spPr>
      </p:pic>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8258957" y="1975402"/>
            <a:ext cx="3457123" cy="3002162"/>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186798" y="161277"/>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grpSp>
        <p:nvGrpSpPr>
          <p:cNvPr id="13" name="Group 12">
            <a:extLst>
              <a:ext uri="{FF2B5EF4-FFF2-40B4-BE49-F238E27FC236}">
                <a16:creationId xmlns:a16="http://schemas.microsoft.com/office/drawing/2014/main" id="{BC892857-693E-FECB-777D-0C3D57DA3F92}"/>
              </a:ext>
            </a:extLst>
          </p:cNvPr>
          <p:cNvGrpSpPr/>
          <p:nvPr/>
        </p:nvGrpSpPr>
        <p:grpSpPr>
          <a:xfrm>
            <a:off x="1333165" y="648918"/>
            <a:ext cx="6099057" cy="5816977"/>
            <a:chOff x="5692223" y="364833"/>
            <a:chExt cx="6099057" cy="5816977"/>
          </a:xfrm>
        </p:grpSpPr>
        <p:sp>
          <p:nvSpPr>
            <p:cNvPr id="14" name="TextBox 13">
              <a:extLst>
                <a:ext uri="{FF2B5EF4-FFF2-40B4-BE49-F238E27FC236}">
                  <a16:creationId xmlns:a16="http://schemas.microsoft.com/office/drawing/2014/main" id="{3666AF84-3E1A-C2AC-A8E0-DB5641C80900}"/>
                </a:ext>
              </a:extLst>
            </p:cNvPr>
            <p:cNvSpPr txBox="1"/>
            <p:nvPr/>
          </p:nvSpPr>
          <p:spPr>
            <a:xfrm>
              <a:off x="5692223" y="364833"/>
              <a:ext cx="6099057" cy="5816977"/>
            </a:xfrm>
            <a:prstGeom prst="rect">
              <a:avLst/>
            </a:prstGeom>
            <a:noFill/>
            <a:ln w="28575">
              <a:solidFill>
                <a:schemeClr val="bg1">
                  <a:lumMod val="75000"/>
                </a:schemeClr>
              </a:solidFill>
              <a:prstDash val="dash"/>
            </a:ln>
          </p:spPr>
          <p:txBody>
            <a:bodyPr wrap="square" lIns="182880" tIns="91440" rIns="91440" bIns="182880" rtlCol="0">
              <a:spAutoFit/>
            </a:bodyPr>
            <a:lstStyle/>
            <a:p>
              <a:r>
                <a:rPr lang="en-US" dirty="0">
                  <a:latin typeface="Verdana" panose="020B0604030504040204" pitchFamily="34" charset="0"/>
                  <a:ea typeface="Verdana" panose="020B0604030504040204" pitchFamily="34" charset="0"/>
                </a:rPr>
                <a:t>Aaron rode his bike 2 miles from his house to his bike club. The graph shows the linear relationship between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the distance from home in miles, and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the number of hours ridden from the bike club. Which equation best represents this relationship?</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a:t>
              </a:r>
            </a:p>
            <a:p>
              <a:pPr>
                <a:lnSpc>
                  <a:spcPct val="250000"/>
                </a:lnSpc>
              </a:pPr>
              <a:r>
                <a:rPr lang="en-US" dirty="0">
                  <a:latin typeface="Verdana" panose="020B0604030504040204" pitchFamily="34" charset="0"/>
                  <a:ea typeface="Verdana" panose="020B0604030504040204" pitchFamily="34" charset="0"/>
                </a:rPr>
                <a:t>                                               </a:t>
              </a: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+ 10 </a:t>
              </a:r>
            </a:p>
            <a:p>
              <a:pPr>
                <a:lnSpc>
                  <a:spcPct val="250000"/>
                </a:lnSpc>
              </a:pPr>
              <a:r>
                <a:rPr lang="en-US" dirty="0">
                  <a:latin typeface="Verdana" panose="020B0604030504040204" pitchFamily="34" charset="0"/>
                  <a:ea typeface="Verdana" panose="020B0604030504040204" pitchFamily="34" charset="0"/>
                </a:rPr>
                <a:t>				  </a:t>
              </a: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 </a:t>
              </a:r>
              <a:endParaRPr lang="en-US" b="1" dirty="0">
                <a:latin typeface="Verdana" panose="020B0604030504040204" pitchFamily="34" charset="0"/>
                <a:ea typeface="Verdana" panose="020B0604030504040204" pitchFamily="34" charset="0"/>
              </a:endParaRPr>
            </a:p>
            <a:p>
              <a:pPr>
                <a:lnSpc>
                  <a:spcPct val="250000"/>
                </a:lnSpc>
              </a:pPr>
              <a:r>
                <a:rPr lang="en-US" b="1" dirty="0">
                  <a:latin typeface="Verdana" panose="020B0604030504040204" pitchFamily="34" charset="0"/>
                  <a:ea typeface="Verdana" panose="020B0604030504040204" pitchFamily="34" charset="0"/>
                </a:rPr>
                <a:t>				  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+ 10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				  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10</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15" name="Picture 14" descr="A graph of distance from home&#10;&#10;AI-generated content may be incorrect.">
              <a:extLst>
                <a:ext uri="{FF2B5EF4-FFF2-40B4-BE49-F238E27FC236}">
                  <a16:creationId xmlns:a16="http://schemas.microsoft.com/office/drawing/2014/main" id="{30E991CA-4DB2-10CD-3C43-86A593B393B4}"/>
                </a:ext>
              </a:extLst>
            </p:cNvPr>
            <p:cNvPicPr>
              <a:picLocks noChangeAspect="1"/>
            </p:cNvPicPr>
            <p:nvPr/>
          </p:nvPicPr>
          <p:blipFill>
            <a:blip r:embed="rId3"/>
            <a:stretch>
              <a:fillRect/>
            </a:stretch>
          </p:blipFill>
          <p:spPr>
            <a:xfrm>
              <a:off x="6108939" y="1853782"/>
              <a:ext cx="3377270" cy="4185591"/>
            </a:xfrm>
            <a:prstGeom prst="rect">
              <a:avLst/>
            </a:prstGeom>
          </p:spPr>
        </p:pic>
        <p:sp>
          <p:nvSpPr>
            <p:cNvPr id="16" name="TextBox 15">
              <a:extLst>
                <a:ext uri="{FF2B5EF4-FFF2-40B4-BE49-F238E27FC236}">
                  <a16:creationId xmlns:a16="http://schemas.microsoft.com/office/drawing/2014/main" id="{18B11A76-D851-8971-ECB9-6DD85FDD2499}"/>
                </a:ext>
              </a:extLst>
            </p:cNvPr>
            <p:cNvSpPr txBox="1"/>
            <p:nvPr/>
          </p:nvSpPr>
          <p:spPr>
            <a:xfrm>
              <a:off x="10330105" y="3192398"/>
              <a:ext cx="50074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10</a:t>
              </a:r>
            </a:p>
          </p:txBody>
        </p:sp>
        <p:sp>
          <p:nvSpPr>
            <p:cNvPr id="17" name="TextBox 16">
              <a:extLst>
                <a:ext uri="{FF2B5EF4-FFF2-40B4-BE49-F238E27FC236}">
                  <a16:creationId xmlns:a16="http://schemas.microsoft.com/office/drawing/2014/main" id="{D9AD0D91-8406-CE3D-12D5-E9B8399B1799}"/>
                </a:ext>
              </a:extLst>
            </p:cNvPr>
            <p:cNvSpPr txBox="1"/>
            <p:nvPr/>
          </p:nvSpPr>
          <p:spPr>
            <a:xfrm>
              <a:off x="10346433" y="2461476"/>
              <a:ext cx="50074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2</a:t>
              </a:r>
            </a:p>
          </p:txBody>
        </p:sp>
      </p:grpSp>
      <p:sp>
        <p:nvSpPr>
          <p:cNvPr id="6" name="Rectangle 5">
            <a:extLst>
              <a:ext uri="{FF2B5EF4-FFF2-40B4-BE49-F238E27FC236}">
                <a16:creationId xmlns:a16="http://schemas.microsoft.com/office/drawing/2014/main" id="{B3323473-E5AA-EB80-C4E1-9F5060F64743}"/>
              </a:ext>
            </a:extLst>
          </p:cNvPr>
          <p:cNvSpPr/>
          <p:nvPr/>
        </p:nvSpPr>
        <p:spPr>
          <a:xfrm>
            <a:off x="5144312" y="2760095"/>
            <a:ext cx="2103120" cy="640080"/>
          </a:xfrm>
          <a:prstGeom prst="rect">
            <a:avLst/>
          </a:prstGeom>
          <a:noFill/>
          <a:ln w="57150">
            <a:solidFill>
              <a:srgbClr val="E67517"/>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FA0B1A07-2B4F-2833-6132-5E85EE942C7C}"/>
              </a:ext>
            </a:extLst>
          </p:cNvPr>
          <p:cNvSpPr/>
          <p:nvPr/>
        </p:nvSpPr>
        <p:spPr>
          <a:xfrm>
            <a:off x="5144312" y="3479428"/>
            <a:ext cx="2103120" cy="640080"/>
          </a:xfrm>
          <a:prstGeom prst="rect">
            <a:avLst/>
          </a:prstGeom>
          <a:no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4F08584D-4A94-F31F-0047-0653EEE13554}"/>
              </a:ext>
            </a:extLst>
          </p:cNvPr>
          <p:cNvSpPr/>
          <p:nvPr/>
        </p:nvSpPr>
        <p:spPr>
          <a:xfrm>
            <a:off x="5144312" y="4228771"/>
            <a:ext cx="2103120" cy="457200"/>
          </a:xfrm>
          <a:prstGeom prst="rect">
            <a:avLst/>
          </a:prstGeom>
          <a:noFill/>
          <a:ln w="57150">
            <a:solidFill>
              <a:srgbClr val="005EA0"/>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A5BF4632-623D-A267-0100-77F56C55A0B1}"/>
              </a:ext>
            </a:extLst>
          </p:cNvPr>
          <p:cNvSpPr/>
          <p:nvPr/>
        </p:nvSpPr>
        <p:spPr>
          <a:xfrm>
            <a:off x="5144312" y="4803272"/>
            <a:ext cx="2103120" cy="457200"/>
          </a:xfrm>
          <a:prstGeom prst="rect">
            <a:avLst/>
          </a:prstGeom>
          <a:noFill/>
          <a:ln w="5715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2000"/>
                                        <p:tgtEl>
                                          <p:spTgt spid="10"/>
                                        </p:tgtEl>
                                      </p:cBhvr>
                                    </p:animEffect>
                                  </p:childTnLst>
                                </p:cTn>
                              </p:par>
                            </p:childTnLst>
                          </p:cTn>
                        </p:par>
                        <p:par>
                          <p:cTn id="12" fill="hold">
                            <p:stCondLst>
                              <p:cond delay="4000"/>
                            </p:stCondLst>
                            <p:childTnLst>
                              <p:par>
                                <p:cTn id="13" presetID="4"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2000"/>
                                        <p:tgtEl>
                                          <p:spTgt spid="11"/>
                                        </p:tgtEl>
                                      </p:cBhvr>
                                    </p:animEffect>
                                  </p:childTnLst>
                                </p:cTn>
                              </p:par>
                            </p:childTnLst>
                          </p:cTn>
                        </p:par>
                        <p:par>
                          <p:cTn id="16" fill="hold">
                            <p:stCondLst>
                              <p:cond delay="6000"/>
                            </p:stCondLst>
                            <p:childTnLst>
                              <p:par>
                                <p:cTn id="17" presetID="4"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4131067"/>
            <a:ext cx="2989559"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a:t>
            </a:r>
            <a:r>
              <a:rPr lang="en-US" b="1" dirty="0">
                <a:solidFill>
                  <a:schemeClr val="tx1"/>
                </a:solidFill>
                <a:latin typeface="Century Gothic"/>
              </a:rPr>
              <a:t>the answer choice was C</a:t>
            </a:r>
            <a:r>
              <a:rPr lang="en-US" dirty="0">
                <a:solidFill>
                  <a:schemeClr val="tx1"/>
                </a:solidFill>
                <a:latin typeface="Century Gothic"/>
              </a:rPr>
              <a:t>, how would that change the graph?</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3" y="1356731"/>
            <a:ext cx="2989558"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endParaRPr lang="en-US" dirty="0">
              <a:solidFill>
                <a:schemeClr val="tx1"/>
              </a:solidFill>
              <a:latin typeface="Arial" panose="020B0604020202020204" pitchFamily="34" charset="0"/>
            </a:endParaRPr>
          </a:p>
        </p:txBody>
      </p:sp>
      <p:sp>
        <p:nvSpPr>
          <p:cNvPr id="4" name="TextBox 3">
            <a:extLst>
              <a:ext uri="{FF2B5EF4-FFF2-40B4-BE49-F238E27FC236}">
                <a16:creationId xmlns:a16="http://schemas.microsoft.com/office/drawing/2014/main" id="{B730ABD9-F1D0-72CF-3624-0FF8A2F9C912}"/>
              </a:ext>
            </a:extLst>
          </p:cNvPr>
          <p:cNvSpPr txBox="1"/>
          <p:nvPr/>
        </p:nvSpPr>
        <p:spPr>
          <a:xfrm>
            <a:off x="623073" y="2813633"/>
            <a:ext cx="2990850" cy="788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1800"/>
              </a:lnSpc>
              <a:buFont typeface="Arial"/>
              <a:buChar char="•"/>
            </a:pPr>
            <a:r>
              <a:rPr lang="en-US" dirty="0">
                <a:latin typeface="Calibri"/>
                <a:ea typeface="Calibri"/>
                <a:cs typeface="Calibri"/>
              </a:rPr>
              <a:t>how do you find the slope on a graph? ​how do you find the </a:t>
            </a:r>
            <a:r>
              <a:rPr lang="en-US" i="1" dirty="0">
                <a:latin typeface="Calibri"/>
                <a:ea typeface="Calibri"/>
                <a:cs typeface="Calibri"/>
              </a:rPr>
              <a:t>y</a:t>
            </a:r>
            <a:r>
              <a:rPr lang="en-US" dirty="0">
                <a:latin typeface="Calibri"/>
                <a:ea typeface="Calibri"/>
                <a:cs typeface="Calibri"/>
              </a:rPr>
              <a:t>-intercept?</a:t>
            </a:r>
          </a:p>
        </p:txBody>
      </p:sp>
      <p:pic>
        <p:nvPicPr>
          <p:cNvPr id="5" name="Picture 4">
            <a:extLst>
              <a:ext uri="{FF2B5EF4-FFF2-40B4-BE49-F238E27FC236}">
                <a16:creationId xmlns:a16="http://schemas.microsoft.com/office/drawing/2014/main" id="{E4D74A82-5ABF-9814-F907-DBD2FD3E1D19}"/>
              </a:ext>
            </a:extLst>
          </p:cNvPr>
          <p:cNvPicPr>
            <a:picLocks noChangeAspect="1"/>
          </p:cNvPicPr>
          <p:nvPr/>
        </p:nvPicPr>
        <p:blipFill>
          <a:blip r:embed="rId3"/>
          <a:stretch>
            <a:fillRect/>
          </a:stretch>
        </p:blipFill>
        <p:spPr>
          <a:xfrm>
            <a:off x="5137200" y="921080"/>
            <a:ext cx="5885704" cy="5594044"/>
          </a:xfrm>
          <a:prstGeom prst="rect">
            <a:avLst/>
          </a:prstGeom>
        </p:spPr>
      </p:pic>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7" name="Oval 6">
            <a:extLst>
              <a:ext uri="{FF2B5EF4-FFF2-40B4-BE49-F238E27FC236}">
                <a16:creationId xmlns:a16="http://schemas.microsoft.com/office/drawing/2014/main" id="{8275DCB4-44AC-7FE0-3726-3F8548B91ECF}"/>
              </a:ext>
            </a:extLst>
          </p:cNvPr>
          <p:cNvSpPr/>
          <p:nvPr/>
        </p:nvSpPr>
        <p:spPr>
          <a:xfrm>
            <a:off x="5816382"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EC662DA8-A0C6-2121-FF07-61794C2B1FF7}"/>
              </a:ext>
            </a:extLst>
          </p:cNvPr>
          <p:cNvSpPr txBox="1"/>
          <p:nvPr/>
        </p:nvSpPr>
        <p:spPr>
          <a:xfrm>
            <a:off x="6450894" y="1602352"/>
            <a:ext cx="4861502" cy="4436407"/>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The table represents some points on the graph of linear function </a:t>
            </a:r>
            <a:r>
              <a:rPr lang="en-US" i="1" dirty="0">
                <a:latin typeface="Verdana" panose="020B0604030504040204" pitchFamily="34" charset="0"/>
                <a:ea typeface="Verdana" panose="020B0604030504040204" pitchFamily="34" charset="0"/>
              </a:rPr>
              <a:t>f.</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Which equation represents </a:t>
            </a:r>
            <a:r>
              <a:rPr lang="en-US" i="1" dirty="0">
                <a:latin typeface="Verdana" panose="020B0604030504040204" pitchFamily="34" charset="0"/>
                <a:ea typeface="Verdana" panose="020B0604030504040204" pitchFamily="34" charset="0"/>
              </a:rPr>
              <a:t>f</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+ 10</a:t>
            </a:r>
          </a:p>
          <a:p>
            <a:pPr>
              <a:lnSpc>
                <a:spcPct val="20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b="1" dirty="0">
                <a:latin typeface="Verdana" panose="020B0604030504040204" pitchFamily="34" charset="0"/>
                <a:ea typeface="Verdana" panose="020B0604030504040204" pitchFamily="34" charset="0"/>
              </a:rPr>
              <a:t> 	</a:t>
            </a:r>
          </a:p>
          <a:p>
            <a:pPr>
              <a:lnSpc>
                <a:spcPct val="20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+ 10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10</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endParaRPr lang="en-US" dirty="0">
              <a:latin typeface="Century Gothic" panose="020B0502020202020204" pitchFamily="34" charset="0"/>
            </a:endParaRPr>
          </a:p>
        </p:txBody>
      </p:sp>
      <p:sp>
        <p:nvSpPr>
          <p:cNvPr id="6" name="Oval 5">
            <a:extLst>
              <a:ext uri="{FF2B5EF4-FFF2-40B4-BE49-F238E27FC236}">
                <a16:creationId xmlns:a16="http://schemas.microsoft.com/office/drawing/2014/main" id="{617BAB02-5405-8136-BA3D-9073B3767D08}"/>
              </a:ext>
            </a:extLst>
          </p:cNvPr>
          <p:cNvSpPr/>
          <p:nvPr/>
        </p:nvSpPr>
        <p:spPr>
          <a:xfrm>
            <a:off x="252974"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4" name="Table 3">
            <a:extLst>
              <a:ext uri="{FF2B5EF4-FFF2-40B4-BE49-F238E27FC236}">
                <a16:creationId xmlns:a16="http://schemas.microsoft.com/office/drawing/2014/main" id="{DA73EB37-8BB0-0CD1-F574-613C4385CBF2}"/>
              </a:ext>
            </a:extLst>
          </p:cNvPr>
          <p:cNvGraphicFramePr>
            <a:graphicFrameLocks noGrp="1"/>
          </p:cNvGraphicFramePr>
          <p:nvPr>
            <p:extLst>
              <p:ext uri="{D42A27DB-BD31-4B8C-83A1-F6EECF244321}">
                <p14:modId xmlns:p14="http://schemas.microsoft.com/office/powerpoint/2010/main" val="4244572369"/>
              </p:ext>
            </p:extLst>
          </p:nvPr>
        </p:nvGraphicFramePr>
        <p:xfrm>
          <a:off x="6952485" y="2381346"/>
          <a:ext cx="3858320" cy="741680"/>
        </p:xfrm>
        <a:graphic>
          <a:graphicData uri="http://schemas.openxmlformats.org/drawingml/2006/table">
            <a:tbl>
              <a:tblPr firstRow="1" bandRow="1">
                <a:tableStyleId>{5C22544A-7EE6-4342-B048-85BDC9FD1C3A}</a:tableStyleId>
              </a:tblPr>
              <a:tblGrid>
                <a:gridCol w="783977">
                  <a:extLst>
                    <a:ext uri="{9D8B030D-6E8A-4147-A177-3AD203B41FA5}">
                      <a16:colId xmlns:a16="http://schemas.microsoft.com/office/drawing/2014/main" val="1848207942"/>
                    </a:ext>
                  </a:extLst>
                </a:gridCol>
                <a:gridCol w="718457">
                  <a:extLst>
                    <a:ext uri="{9D8B030D-6E8A-4147-A177-3AD203B41FA5}">
                      <a16:colId xmlns:a16="http://schemas.microsoft.com/office/drawing/2014/main" val="1987667600"/>
                    </a:ext>
                  </a:extLst>
                </a:gridCol>
                <a:gridCol w="751114">
                  <a:extLst>
                    <a:ext uri="{9D8B030D-6E8A-4147-A177-3AD203B41FA5}">
                      <a16:colId xmlns:a16="http://schemas.microsoft.com/office/drawing/2014/main" val="4003774802"/>
                    </a:ext>
                  </a:extLst>
                </a:gridCol>
                <a:gridCol w="800100">
                  <a:extLst>
                    <a:ext uri="{9D8B030D-6E8A-4147-A177-3AD203B41FA5}">
                      <a16:colId xmlns:a16="http://schemas.microsoft.com/office/drawing/2014/main" val="496318625"/>
                    </a:ext>
                  </a:extLst>
                </a:gridCol>
                <a:gridCol w="804672">
                  <a:extLst>
                    <a:ext uri="{9D8B030D-6E8A-4147-A177-3AD203B41FA5}">
                      <a16:colId xmlns:a16="http://schemas.microsoft.com/office/drawing/2014/main" val="831006192"/>
                    </a:ext>
                  </a:extLst>
                </a:gridCol>
              </a:tblGrid>
              <a:tr h="370840">
                <a:tc>
                  <a:txBody>
                    <a:bodyPr/>
                    <a:lstStyle/>
                    <a:p>
                      <a:pPr algn="ctr"/>
                      <a:r>
                        <a:rPr lang="en-US" b="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8313007"/>
                  </a:ext>
                </a:extLst>
              </a:tr>
              <a:tr h="370840">
                <a:tc>
                  <a:txBody>
                    <a:bodyPr/>
                    <a:lstStyle/>
                    <a:p>
                      <a:pPr algn="ctr"/>
                      <a:r>
                        <a:rPr lang="en-US" i="1" dirty="0">
                          <a:solidFill>
                            <a:schemeClr val="tx1"/>
                          </a:solidFill>
                          <a:latin typeface="Verdana" panose="020B0604030504040204" pitchFamily="34" charset="0"/>
                          <a:ea typeface="Verdana" panose="020B0604030504040204" pitchFamily="34" charset="0"/>
                        </a:rPr>
                        <a:t>f</a:t>
                      </a:r>
                      <a:r>
                        <a:rPr lang="en-US" i="0" dirty="0">
                          <a:solidFill>
                            <a:schemeClr val="tx1"/>
                          </a:solidFill>
                          <a:latin typeface="Verdana" panose="020B0604030504040204" pitchFamily="34" charset="0"/>
                          <a:ea typeface="Verdana" panose="020B0604030504040204" pitchFamily="34" charset="0"/>
                        </a:rPr>
                        <a:t>(</a:t>
                      </a:r>
                      <a:r>
                        <a:rPr lang="en-US" i="1" dirty="0">
                          <a:solidFill>
                            <a:schemeClr val="tx1"/>
                          </a:solidFill>
                          <a:latin typeface="Verdana" panose="020B0604030504040204" pitchFamily="34" charset="0"/>
                          <a:ea typeface="Verdana" panose="020B0604030504040204" pitchFamily="34" charset="0"/>
                        </a:rPr>
                        <a:t>x</a:t>
                      </a:r>
                      <a:r>
                        <a:rPr lang="en-US" i="0" dirty="0">
                          <a:solidFill>
                            <a:schemeClr val="tx1"/>
                          </a:solidFill>
                          <a:latin typeface="Verdana" panose="020B0604030504040204" pitchFamily="34" charset="0"/>
                          <a:ea typeface="Verdana" panose="020B0604030504040204" pitchFamily="34" charset="0"/>
                        </a:rPr>
                        <a:t>)</a:t>
                      </a:r>
                      <a:endParaRPr lang="en-US" i="1" dirty="0">
                        <a:solidFill>
                          <a:schemeClr val="tx1"/>
                        </a:solidFill>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3835783"/>
                  </a:ext>
                </a:extLst>
              </a:tr>
            </a:tbl>
          </a:graphicData>
        </a:graphic>
      </p:graphicFrame>
      <p:sp>
        <p:nvSpPr>
          <p:cNvPr id="10" name="TextBox 9">
            <a:extLst>
              <a:ext uri="{FF2B5EF4-FFF2-40B4-BE49-F238E27FC236}">
                <a16:creationId xmlns:a16="http://schemas.microsoft.com/office/drawing/2014/main" id="{3AEFB5AC-5BE6-7F0D-C022-E0CF508D3274}"/>
              </a:ext>
            </a:extLst>
          </p:cNvPr>
          <p:cNvSpPr txBox="1"/>
          <p:nvPr/>
        </p:nvSpPr>
        <p:spPr>
          <a:xfrm>
            <a:off x="7250315" y="4397042"/>
            <a:ext cx="50074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10</a:t>
            </a:r>
          </a:p>
        </p:txBody>
      </p:sp>
      <p:sp>
        <p:nvSpPr>
          <p:cNvPr id="11" name="TextBox 10">
            <a:extLst>
              <a:ext uri="{FF2B5EF4-FFF2-40B4-BE49-F238E27FC236}">
                <a16:creationId xmlns:a16="http://schemas.microsoft.com/office/drawing/2014/main" id="{B571FA39-66F0-E5F2-D1F6-26CDC54AE9D5}"/>
              </a:ext>
            </a:extLst>
          </p:cNvPr>
          <p:cNvSpPr txBox="1"/>
          <p:nvPr/>
        </p:nvSpPr>
        <p:spPr>
          <a:xfrm>
            <a:off x="7266643" y="3854010"/>
            <a:ext cx="50074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2</a:t>
            </a:r>
          </a:p>
        </p:txBody>
      </p:sp>
      <p:pic>
        <p:nvPicPr>
          <p:cNvPr id="3" name="Picture 2">
            <a:extLst>
              <a:ext uri="{FF2B5EF4-FFF2-40B4-BE49-F238E27FC236}">
                <a16:creationId xmlns:a16="http://schemas.microsoft.com/office/drawing/2014/main" id="{4F040E02-42E8-AB4F-3BA7-9F276E6B46F9}"/>
              </a:ext>
            </a:extLst>
          </p:cNvPr>
          <p:cNvPicPr>
            <a:picLocks noChangeAspect="1"/>
          </p:cNvPicPr>
          <p:nvPr/>
        </p:nvPicPr>
        <p:blipFill>
          <a:blip r:embed="rId3"/>
          <a:stretch>
            <a:fillRect/>
          </a:stretch>
        </p:blipFill>
        <p:spPr>
          <a:xfrm>
            <a:off x="863496" y="1327102"/>
            <a:ext cx="4952886" cy="4711657"/>
          </a:xfrm>
          <a:prstGeom prst="rect">
            <a:avLst/>
          </a:prstGeom>
        </p:spPr>
      </p:pic>
    </p:spTree>
    <p:extLst>
      <p:ext uri="{BB962C8B-B14F-4D97-AF65-F5344CB8AC3E}">
        <p14:creationId xmlns:p14="http://schemas.microsoft.com/office/powerpoint/2010/main" val="347131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D9077F2E-CB24-E028-89BC-B55F1B480188}"/>
              </a:ext>
            </a:extLst>
          </p:cNvPr>
          <p:cNvSpPr/>
          <p:nvPr/>
        </p:nvSpPr>
        <p:spPr>
          <a:xfrm>
            <a:off x="8862547" y="4566407"/>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ounded Rectangular Callout 3">
            <a:extLst>
              <a:ext uri="{FF2B5EF4-FFF2-40B4-BE49-F238E27FC236}">
                <a16:creationId xmlns:a16="http://schemas.microsoft.com/office/drawing/2014/main" id="{B6C2D999-4995-8556-5050-E584229293A2}"/>
              </a:ext>
            </a:extLst>
          </p:cNvPr>
          <p:cNvSpPr/>
          <p:nvPr/>
        </p:nvSpPr>
        <p:spPr>
          <a:xfrm>
            <a:off x="862913" y="1394378"/>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3" y="3669041"/>
            <a:ext cx="2794686" cy="113390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4" name="TextBox 3">
            <a:extLst>
              <a:ext uri="{FF2B5EF4-FFF2-40B4-BE49-F238E27FC236}">
                <a16:creationId xmlns:a16="http://schemas.microsoft.com/office/drawing/2014/main" id="{EB609B61-EE3F-7E2E-C610-A0F6A63F8B08}"/>
              </a:ext>
            </a:extLst>
          </p:cNvPr>
          <p:cNvSpPr txBox="1"/>
          <p:nvPr/>
        </p:nvSpPr>
        <p:spPr>
          <a:xfrm>
            <a:off x="862913" y="2576015"/>
            <a:ext cx="27946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was confusing but you now understand?</a:t>
            </a:r>
          </a:p>
        </p:txBody>
      </p:sp>
      <p:sp>
        <p:nvSpPr>
          <p:cNvPr id="5" name="TextBox 4">
            <a:extLst>
              <a:ext uri="{FF2B5EF4-FFF2-40B4-BE49-F238E27FC236}">
                <a16:creationId xmlns:a16="http://schemas.microsoft.com/office/drawing/2014/main" id="{AC315004-42C0-AC76-A63A-53028D19AABA}"/>
              </a:ext>
            </a:extLst>
          </p:cNvPr>
          <p:cNvSpPr txBox="1"/>
          <p:nvPr/>
        </p:nvSpPr>
        <p:spPr>
          <a:xfrm>
            <a:off x="862913" y="5174549"/>
            <a:ext cx="29951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do you choose where to start when writing equations of lines?</a:t>
            </a:r>
          </a:p>
        </p:txBody>
      </p:sp>
      <p:pic>
        <p:nvPicPr>
          <p:cNvPr id="8" name="Picture 7">
            <a:extLst>
              <a:ext uri="{FF2B5EF4-FFF2-40B4-BE49-F238E27FC236}">
                <a16:creationId xmlns:a16="http://schemas.microsoft.com/office/drawing/2014/main" id="{93D75454-532C-8266-EDAC-1587F599B015}"/>
              </a:ext>
            </a:extLst>
          </p:cNvPr>
          <p:cNvPicPr>
            <a:picLocks noChangeAspect="1"/>
          </p:cNvPicPr>
          <p:nvPr/>
        </p:nvPicPr>
        <p:blipFill>
          <a:blip r:embed="rId3"/>
          <a:stretch>
            <a:fillRect/>
          </a:stretch>
        </p:blipFill>
        <p:spPr>
          <a:xfrm>
            <a:off x="5137200" y="921080"/>
            <a:ext cx="5885704" cy="5594044"/>
          </a:xfrm>
          <a:prstGeom prst="rect">
            <a:avLst/>
          </a:prstGeom>
        </p:spPr>
      </p:pic>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013421" y="629303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138383" y="4348558"/>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190408" y="1742033"/>
            <a:ext cx="5358621" cy="2606525"/>
          </a:xfrm>
          <a:prstGeom prst="rect">
            <a:avLst/>
          </a:prstGeom>
        </p:spPr>
      </p:pic>
      <p:grpSp>
        <p:nvGrpSpPr>
          <p:cNvPr id="8" name="Group 7">
            <a:extLst>
              <a:ext uri="{FF2B5EF4-FFF2-40B4-BE49-F238E27FC236}">
                <a16:creationId xmlns:a16="http://schemas.microsoft.com/office/drawing/2014/main" id="{E6CE9166-ADC9-DC3E-3196-9B3E4A8A894A}"/>
              </a:ext>
            </a:extLst>
          </p:cNvPr>
          <p:cNvGrpSpPr/>
          <p:nvPr/>
        </p:nvGrpSpPr>
        <p:grpSpPr>
          <a:xfrm>
            <a:off x="5692223" y="364833"/>
            <a:ext cx="6099057" cy="5816977"/>
            <a:chOff x="5692223" y="364833"/>
            <a:chExt cx="6099057" cy="5816977"/>
          </a:xfrm>
        </p:grpSpPr>
        <p:sp>
          <p:nvSpPr>
            <p:cNvPr id="5" name="TextBox 4">
              <a:extLst>
                <a:ext uri="{FF2B5EF4-FFF2-40B4-BE49-F238E27FC236}">
                  <a16:creationId xmlns:a16="http://schemas.microsoft.com/office/drawing/2014/main" id="{5D9E4487-8D5C-DFBE-9C10-0D1DCDC0A7C5}"/>
                </a:ext>
              </a:extLst>
            </p:cNvPr>
            <p:cNvSpPr txBox="1"/>
            <p:nvPr/>
          </p:nvSpPr>
          <p:spPr>
            <a:xfrm>
              <a:off x="5692223" y="364833"/>
              <a:ext cx="6099057" cy="5816977"/>
            </a:xfrm>
            <a:prstGeom prst="rect">
              <a:avLst/>
            </a:prstGeom>
            <a:noFill/>
            <a:ln w="28575">
              <a:solidFill>
                <a:schemeClr val="bg1">
                  <a:lumMod val="75000"/>
                </a:schemeClr>
              </a:solidFill>
              <a:prstDash val="dash"/>
            </a:ln>
          </p:spPr>
          <p:txBody>
            <a:bodyPr wrap="square" lIns="182880" tIns="91440" rIns="91440" bIns="182880" rtlCol="0">
              <a:spAutoFit/>
            </a:bodyPr>
            <a:lstStyle/>
            <a:p>
              <a:r>
                <a:rPr lang="en-US" dirty="0">
                  <a:latin typeface="Verdana" panose="020B0604030504040204" pitchFamily="34" charset="0"/>
                  <a:ea typeface="Verdana" panose="020B0604030504040204" pitchFamily="34" charset="0"/>
                </a:rPr>
                <a:t>Aaron rode his bike 2 miles from his house to his bike club. The graph shows the linear relationship between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the distance from home in miles, and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the number of hours ridden from the bike club. Which equation best represents this relationship?</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a:t>
              </a:r>
            </a:p>
            <a:p>
              <a:pPr>
                <a:lnSpc>
                  <a:spcPct val="200000"/>
                </a:lnSpc>
              </a:pPr>
              <a:r>
                <a:rPr lang="en-US" dirty="0">
                  <a:latin typeface="Verdana" panose="020B0604030504040204" pitchFamily="34" charset="0"/>
                  <a:ea typeface="Verdana" panose="020B0604030504040204" pitchFamily="34" charset="0"/>
                </a:rPr>
                <a:t>                                               </a:t>
              </a: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+ 10 </a:t>
              </a:r>
            </a:p>
            <a:p>
              <a:pPr>
                <a:lnSpc>
                  <a:spcPct val="200000"/>
                </a:lnSpc>
              </a:pPr>
              <a:r>
                <a:rPr lang="en-US" dirty="0">
                  <a:latin typeface="Verdana" panose="020B0604030504040204" pitchFamily="34" charset="0"/>
                  <a:ea typeface="Verdana" panose="020B0604030504040204" pitchFamily="34" charset="0"/>
                </a:rPr>
                <a:t>				  </a:t>
              </a: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				  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+ 10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				  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10</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9" name="Picture 8" descr="A graph of distance from home&#10;&#10;AI-generated content may be incorrect.">
              <a:extLst>
                <a:ext uri="{FF2B5EF4-FFF2-40B4-BE49-F238E27FC236}">
                  <a16:creationId xmlns:a16="http://schemas.microsoft.com/office/drawing/2014/main" id="{15C81DAB-AA20-F5AC-A17D-2933C0A9AAA1}"/>
                </a:ext>
              </a:extLst>
            </p:cNvPr>
            <p:cNvPicPr>
              <a:picLocks noChangeAspect="1"/>
            </p:cNvPicPr>
            <p:nvPr/>
          </p:nvPicPr>
          <p:blipFill>
            <a:blip r:embed="rId4"/>
            <a:stretch>
              <a:fillRect/>
            </a:stretch>
          </p:blipFill>
          <p:spPr>
            <a:xfrm>
              <a:off x="6108939" y="1853782"/>
              <a:ext cx="3377270" cy="4185591"/>
            </a:xfrm>
            <a:prstGeom prst="rect">
              <a:avLst/>
            </a:prstGeom>
          </p:spPr>
        </p:pic>
        <p:sp>
          <p:nvSpPr>
            <p:cNvPr id="4" name="TextBox 3">
              <a:extLst>
                <a:ext uri="{FF2B5EF4-FFF2-40B4-BE49-F238E27FC236}">
                  <a16:creationId xmlns:a16="http://schemas.microsoft.com/office/drawing/2014/main" id="{4EDFCB87-5CD5-BCBC-64A4-6FD0838E09E9}"/>
                </a:ext>
              </a:extLst>
            </p:cNvPr>
            <p:cNvSpPr txBox="1"/>
            <p:nvPr/>
          </p:nvSpPr>
          <p:spPr>
            <a:xfrm>
              <a:off x="10330105" y="2929352"/>
              <a:ext cx="50074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10</a:t>
              </a:r>
            </a:p>
          </p:txBody>
        </p:sp>
        <p:sp>
          <p:nvSpPr>
            <p:cNvPr id="7" name="TextBox 6">
              <a:extLst>
                <a:ext uri="{FF2B5EF4-FFF2-40B4-BE49-F238E27FC236}">
                  <a16:creationId xmlns:a16="http://schemas.microsoft.com/office/drawing/2014/main" id="{A9E2D5B3-9B4E-251B-F36D-89BEF59021C6}"/>
                </a:ext>
              </a:extLst>
            </p:cNvPr>
            <p:cNvSpPr txBox="1"/>
            <p:nvPr/>
          </p:nvSpPr>
          <p:spPr>
            <a:xfrm>
              <a:off x="10346433" y="2386320"/>
              <a:ext cx="50074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2</a:t>
              </a:r>
            </a:p>
          </p:txBody>
        </p:sp>
      </p:gr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7" name="TextBox 6">
            <a:extLst>
              <a:ext uri="{FF2B5EF4-FFF2-40B4-BE49-F238E27FC236}">
                <a16:creationId xmlns:a16="http://schemas.microsoft.com/office/drawing/2014/main" id="{F8E5777C-C557-EF01-9FFB-58FCB8B3ECFC}"/>
              </a:ext>
            </a:extLst>
          </p:cNvPr>
          <p:cNvSpPr txBox="1"/>
          <p:nvPr/>
        </p:nvSpPr>
        <p:spPr>
          <a:xfrm>
            <a:off x="5015350" y="928504"/>
            <a:ext cx="6099057" cy="5539978"/>
          </a:xfrm>
          <a:prstGeom prst="rect">
            <a:avLst/>
          </a:prstGeom>
          <a:noFill/>
          <a:ln w="28575">
            <a:solidFill>
              <a:schemeClr val="bg1">
                <a:lumMod val="75000"/>
              </a:schemeClr>
            </a:solidFill>
            <a:prstDash val="dash"/>
          </a:ln>
        </p:spPr>
        <p:txBody>
          <a:bodyPr wrap="square" lIns="182880" tIns="91440" rIns="91440" bIns="182880" rtlCol="0">
            <a:spAutoFit/>
          </a:bodyPr>
          <a:lstStyle/>
          <a:p>
            <a:r>
              <a:rPr lang="en-US" dirty="0">
                <a:latin typeface="Verdana" panose="020B0604030504040204" pitchFamily="34" charset="0"/>
                <a:ea typeface="Verdana" panose="020B0604030504040204" pitchFamily="34" charset="0"/>
              </a:rPr>
              <a:t>Aaron rode his bike 2 miles from his house to his bike club. The graph shows the linear relationship between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the distance from home in miles, and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the number of hours ridden from the bike club.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8" name="Picture 7" descr="A graph of distance from home&#10;&#10;AI-generated content may be incorrect.">
            <a:extLst>
              <a:ext uri="{FF2B5EF4-FFF2-40B4-BE49-F238E27FC236}">
                <a16:creationId xmlns:a16="http://schemas.microsoft.com/office/drawing/2014/main" id="{886D668B-E93E-2258-29A1-DE178DCDB790}"/>
              </a:ext>
            </a:extLst>
          </p:cNvPr>
          <p:cNvPicPr>
            <a:picLocks noChangeAspect="1"/>
          </p:cNvPicPr>
          <p:nvPr/>
        </p:nvPicPr>
        <p:blipFill>
          <a:blip r:embed="rId3"/>
          <a:stretch>
            <a:fillRect/>
          </a:stretch>
        </p:blipFill>
        <p:spPr>
          <a:xfrm>
            <a:off x="6376243" y="2116828"/>
            <a:ext cx="3377270" cy="4185591"/>
          </a:xfrm>
          <a:prstGeom prst="rect">
            <a:avLst/>
          </a:prstGeom>
        </p:spPr>
      </p:pic>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35FF83DE-4286-51EB-1B0C-0B2F796C29EC}"/>
              </a:ext>
            </a:extLst>
          </p:cNvPr>
          <p:cNvSpPr txBox="1"/>
          <p:nvPr/>
        </p:nvSpPr>
        <p:spPr>
          <a:xfrm>
            <a:off x="5015350" y="928504"/>
            <a:ext cx="6099057" cy="5539978"/>
          </a:xfrm>
          <a:prstGeom prst="rect">
            <a:avLst/>
          </a:prstGeom>
          <a:noFill/>
          <a:ln w="28575">
            <a:solidFill>
              <a:schemeClr val="bg1">
                <a:lumMod val="75000"/>
              </a:schemeClr>
            </a:solidFill>
            <a:prstDash val="dash"/>
          </a:ln>
        </p:spPr>
        <p:txBody>
          <a:bodyPr wrap="square" lIns="182880" tIns="91440" rIns="91440" bIns="182880" rtlCol="0">
            <a:spAutoFit/>
          </a:bodyPr>
          <a:lstStyle/>
          <a:p>
            <a:r>
              <a:rPr lang="en-US" dirty="0">
                <a:latin typeface="Verdana" panose="020B0604030504040204" pitchFamily="34" charset="0"/>
                <a:ea typeface="Verdana" panose="020B0604030504040204" pitchFamily="34" charset="0"/>
              </a:rPr>
              <a:t>Aaron rode his bike 2 miles from his house to his bike club. The graph shows the linear relationship between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the distance from home in miles, and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the number of hours ridden from the bike club.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 name="Picture 6" descr="A graph of distance from home&#10;&#10;AI-generated content may be incorrect.">
            <a:extLst>
              <a:ext uri="{FF2B5EF4-FFF2-40B4-BE49-F238E27FC236}">
                <a16:creationId xmlns:a16="http://schemas.microsoft.com/office/drawing/2014/main" id="{294EC8FA-372C-AC3A-B776-961C84581999}"/>
              </a:ext>
            </a:extLst>
          </p:cNvPr>
          <p:cNvPicPr>
            <a:picLocks noChangeAspect="1"/>
          </p:cNvPicPr>
          <p:nvPr/>
        </p:nvPicPr>
        <p:blipFill>
          <a:blip r:embed="rId3"/>
          <a:stretch>
            <a:fillRect/>
          </a:stretch>
        </p:blipFill>
        <p:spPr>
          <a:xfrm>
            <a:off x="6376243" y="2116828"/>
            <a:ext cx="3377270" cy="4185591"/>
          </a:xfrm>
          <a:prstGeom prst="rect">
            <a:avLst/>
          </a:prstGeom>
        </p:spPr>
      </p:pic>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1C698-FB54-84A5-A425-F3BFA7D3F0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4612F2-2068-0418-1780-BC3224ACB915}"/>
              </a:ext>
            </a:extLst>
          </p:cNvPr>
          <p:cNvSpPr>
            <a:spLocks noGrp="1"/>
          </p:cNvSpPr>
          <p:nvPr>
            <p:ph sz="half" idx="1"/>
          </p:nvPr>
        </p:nvSpPr>
        <p:spPr>
          <a:xfrm>
            <a:off x="-175835" y="221866"/>
            <a:ext cx="6928481" cy="1892541"/>
          </a:xfrm>
        </p:spPr>
        <p:txBody>
          <a:bodyPr>
            <a:normAutofit/>
          </a:bodyPr>
          <a:lstStyle/>
          <a:p>
            <a:r>
              <a:rPr lang="en-US" i="1" dirty="0"/>
              <a:t>y </a:t>
            </a:r>
            <a:r>
              <a:rPr lang="en-US" dirty="0"/>
              <a:t>= m</a:t>
            </a:r>
            <a:r>
              <a:rPr lang="en-US" i="1" dirty="0"/>
              <a:t>x</a:t>
            </a:r>
            <a:r>
              <a:rPr lang="en-US" dirty="0"/>
              <a:t> + b and y</a:t>
            </a:r>
            <a:r>
              <a:rPr lang="en-US" i="1" dirty="0"/>
              <a:t> – </a:t>
            </a:r>
            <a:r>
              <a:rPr lang="en-US" dirty="0"/>
              <a:t>y</a:t>
            </a:r>
            <a:r>
              <a:rPr lang="en-US" baseline="-25000" dirty="0"/>
              <a:t>1</a:t>
            </a:r>
            <a:r>
              <a:rPr lang="en-US" dirty="0"/>
              <a:t> = m(</a:t>
            </a:r>
            <a:r>
              <a:rPr lang="en-US" i="1" dirty="0"/>
              <a:t>x</a:t>
            </a:r>
            <a:r>
              <a:rPr lang="en-US" dirty="0"/>
              <a:t> - </a:t>
            </a:r>
            <a:r>
              <a:rPr lang="en-US" i="1" dirty="0"/>
              <a:t>x</a:t>
            </a:r>
            <a:r>
              <a:rPr lang="en-US" baseline="-25000" dirty="0"/>
              <a:t>1</a:t>
            </a:r>
            <a:r>
              <a:rPr lang="en-US" dirty="0"/>
              <a:t>)</a:t>
            </a:r>
          </a:p>
          <a:p>
            <a:r>
              <a:rPr lang="en-US" dirty="0"/>
              <a:t>are two forms of the equation of a line.</a:t>
            </a:r>
          </a:p>
        </p:txBody>
      </p:sp>
      <p:sp>
        <p:nvSpPr>
          <p:cNvPr id="5" name="Rectangle 4">
            <a:extLst>
              <a:ext uri="{FF2B5EF4-FFF2-40B4-BE49-F238E27FC236}">
                <a16:creationId xmlns:a16="http://schemas.microsoft.com/office/drawing/2014/main" id="{74A0E09E-19AF-6E5A-DA3A-7C4807FD5A05}"/>
              </a:ext>
            </a:extLst>
          </p:cNvPr>
          <p:cNvSpPr/>
          <p:nvPr/>
        </p:nvSpPr>
        <p:spPr>
          <a:xfrm>
            <a:off x="0" y="566325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8" name="Rectangle 7">
            <a:extLst>
              <a:ext uri="{FF2B5EF4-FFF2-40B4-BE49-F238E27FC236}">
                <a16:creationId xmlns:a16="http://schemas.microsoft.com/office/drawing/2014/main" id="{D2DD36D8-98A1-D82B-EA7B-C42286631EC0}"/>
              </a:ext>
            </a:extLst>
          </p:cNvPr>
          <p:cNvSpPr/>
          <p:nvPr/>
        </p:nvSpPr>
        <p:spPr>
          <a:xfrm>
            <a:off x="7428449" y="68014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4" name="Content Placeholder 1">
            <a:extLst>
              <a:ext uri="{FF2B5EF4-FFF2-40B4-BE49-F238E27FC236}">
                <a16:creationId xmlns:a16="http://schemas.microsoft.com/office/drawing/2014/main" id="{DDA02E56-9222-BBCF-7438-CB02394FB128}"/>
              </a:ext>
            </a:extLst>
          </p:cNvPr>
          <p:cNvSpPr txBox="1">
            <a:spLocks/>
          </p:cNvSpPr>
          <p:nvPr/>
        </p:nvSpPr>
        <p:spPr>
          <a:xfrm>
            <a:off x="6299930" y="3429000"/>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endParaRPr lang="en-US" i="1" dirty="0"/>
          </a:p>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m</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endParaRPr lang="en-US" i="1" dirty="0"/>
          </a:p>
        </p:txBody>
      </p:sp>
      <p:sp>
        <p:nvSpPr>
          <p:cNvPr id="10" name="Callout: Line 9">
            <a:extLst>
              <a:ext uri="{FF2B5EF4-FFF2-40B4-BE49-F238E27FC236}">
                <a16:creationId xmlns:a16="http://schemas.microsoft.com/office/drawing/2014/main" id="{712930EA-6BDC-AF98-5721-DFD08D293304}"/>
              </a:ext>
            </a:extLst>
          </p:cNvPr>
          <p:cNvSpPr/>
          <p:nvPr/>
        </p:nvSpPr>
        <p:spPr>
          <a:xfrm>
            <a:off x="10003107" y="2316285"/>
            <a:ext cx="1842948" cy="1194173"/>
          </a:xfrm>
          <a:prstGeom prst="borderCallout1">
            <a:avLst>
              <a:gd name="adj1" fmla="val 68259"/>
              <a:gd name="adj2" fmla="val 729"/>
              <a:gd name="adj3" fmla="val 104460"/>
              <a:gd name="adj4" fmla="val -20095"/>
            </a:avLst>
          </a:prstGeom>
          <a:solidFill>
            <a:schemeClr val="bg1">
              <a:lumMod val="95000"/>
            </a:schemeClr>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6"/>
                </a:solidFill>
                <a:latin typeface="Century Gothic" panose="020B0502020202020204" pitchFamily="34" charset="0"/>
              </a:rPr>
              <a:t>y</a:t>
            </a:r>
            <a:r>
              <a:rPr lang="en-US" dirty="0">
                <a:solidFill>
                  <a:schemeClr val="accent6"/>
                </a:solidFill>
                <a:latin typeface="Century Gothic" panose="020B0502020202020204" pitchFamily="34" charset="0"/>
              </a:rPr>
              <a:t>-intercept</a:t>
            </a:r>
          </a:p>
          <a:p>
            <a:pPr algn="ctr"/>
            <a:r>
              <a:rPr lang="en-US" sz="1600" i="1" dirty="0">
                <a:solidFill>
                  <a:schemeClr val="accent6"/>
                </a:solidFill>
                <a:latin typeface="Century Gothic" panose="020B0502020202020204" pitchFamily="34" charset="0"/>
              </a:rPr>
              <a:t>point where line touches </a:t>
            </a:r>
            <a:r>
              <a:rPr lang="en-US" sz="1600" i="1">
                <a:solidFill>
                  <a:schemeClr val="accent6"/>
                </a:solidFill>
                <a:latin typeface="Century Gothic" panose="020B0502020202020204" pitchFamily="34" charset="0"/>
              </a:rPr>
              <a:t>the </a:t>
            </a:r>
            <a:br>
              <a:rPr lang="en-US" sz="1600" i="1">
                <a:solidFill>
                  <a:schemeClr val="accent6"/>
                </a:solidFill>
                <a:latin typeface="Century Gothic" panose="020B0502020202020204" pitchFamily="34" charset="0"/>
              </a:rPr>
            </a:br>
            <a:r>
              <a:rPr lang="en-US" sz="1600" i="1">
                <a:solidFill>
                  <a:schemeClr val="accent6"/>
                </a:solidFill>
                <a:latin typeface="Century Gothic" panose="020B0502020202020204" pitchFamily="34" charset="0"/>
              </a:rPr>
              <a:t>y-axis</a:t>
            </a:r>
            <a:endParaRPr lang="en-US" sz="1600" i="1" dirty="0">
              <a:solidFill>
                <a:schemeClr val="accent6"/>
              </a:solidFill>
              <a:latin typeface="Century Gothic" panose="020B0502020202020204" pitchFamily="34" charset="0"/>
            </a:endParaRPr>
          </a:p>
        </p:txBody>
      </p:sp>
      <p:sp>
        <p:nvSpPr>
          <p:cNvPr id="12" name="TextBox 11">
            <a:extLst>
              <a:ext uri="{FF2B5EF4-FFF2-40B4-BE49-F238E27FC236}">
                <a16:creationId xmlns:a16="http://schemas.microsoft.com/office/drawing/2014/main" id="{C5A8F95E-0A09-EE9B-85F3-05F638B1E813}"/>
              </a:ext>
            </a:extLst>
          </p:cNvPr>
          <p:cNvSpPr txBox="1"/>
          <p:nvPr/>
        </p:nvSpPr>
        <p:spPr>
          <a:xfrm>
            <a:off x="6227628" y="2475815"/>
            <a:ext cx="1609725" cy="1600438"/>
          </a:xfrm>
          <a:prstGeom prst="rect">
            <a:avLst/>
          </a:prstGeom>
          <a:solidFill>
            <a:schemeClr val="bg1">
              <a:lumMod val="95000"/>
            </a:schemeClr>
          </a:solidFill>
          <a:ln>
            <a:solidFill>
              <a:schemeClr val="accent4"/>
            </a:solidFill>
          </a:ln>
        </p:spPr>
        <p:txBody>
          <a:bodyPr wrap="square" rtlCol="0">
            <a:spAutoFit/>
          </a:bodyPr>
          <a:lstStyle/>
          <a:p>
            <a:pPr algn="ctr"/>
            <a:r>
              <a:rPr lang="en-US" dirty="0">
                <a:solidFill>
                  <a:schemeClr val="accent4"/>
                </a:solidFill>
                <a:latin typeface="Century Gothic" panose="020B0502020202020204" pitchFamily="34" charset="0"/>
              </a:rPr>
              <a:t>slope</a:t>
            </a:r>
          </a:p>
          <a:p>
            <a:pPr algn="ctr"/>
            <a:r>
              <a:rPr lang="en-US" sz="1600" i="1" dirty="0">
                <a:solidFill>
                  <a:schemeClr val="accent4"/>
                </a:solidFill>
                <a:latin typeface="Century Gothic" panose="020B0502020202020204" pitchFamily="34" charset="0"/>
              </a:rPr>
              <a:t>ratio of difference in y’s to difference in x’s</a:t>
            </a:r>
          </a:p>
        </p:txBody>
      </p:sp>
      <p:cxnSp>
        <p:nvCxnSpPr>
          <p:cNvPr id="14" name="Straight Connector 13">
            <a:extLst>
              <a:ext uri="{FF2B5EF4-FFF2-40B4-BE49-F238E27FC236}">
                <a16:creationId xmlns:a16="http://schemas.microsoft.com/office/drawing/2014/main" id="{E685F9DE-F51D-0480-A351-354F55D19843}"/>
              </a:ext>
            </a:extLst>
          </p:cNvPr>
          <p:cNvCxnSpPr>
            <a:cxnSpLocks/>
          </p:cNvCxnSpPr>
          <p:nvPr/>
        </p:nvCxnSpPr>
        <p:spPr>
          <a:xfrm flipV="1">
            <a:off x="7846878" y="3838575"/>
            <a:ext cx="963878" cy="4272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589CB49-F2A7-3746-47B9-D7D451F37350}"/>
              </a:ext>
            </a:extLst>
          </p:cNvPr>
          <p:cNvCxnSpPr>
            <a:cxnSpLocks/>
          </p:cNvCxnSpPr>
          <p:nvPr/>
        </p:nvCxnSpPr>
        <p:spPr>
          <a:xfrm>
            <a:off x="7846878" y="3907440"/>
            <a:ext cx="1068617" cy="48600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24863A1-4598-C364-C6F3-6B9EFD9496BC}"/>
              </a:ext>
            </a:extLst>
          </p:cNvPr>
          <p:cNvSpPr txBox="1"/>
          <p:nvPr/>
        </p:nvSpPr>
        <p:spPr>
          <a:xfrm>
            <a:off x="7934457" y="4854238"/>
            <a:ext cx="2720032" cy="369332"/>
          </a:xfrm>
          <a:prstGeom prst="rect">
            <a:avLst/>
          </a:prstGeom>
          <a:solidFill>
            <a:schemeClr val="bg1">
              <a:lumMod val="95000"/>
            </a:schemeClr>
          </a:solidFill>
          <a:ln>
            <a:solidFill>
              <a:schemeClr val="accent5"/>
            </a:solidFill>
          </a:ln>
        </p:spPr>
        <p:txBody>
          <a:bodyPr wrap="square" rtlCol="0">
            <a:spAutoFit/>
          </a:bodyPr>
          <a:lstStyle/>
          <a:p>
            <a:pPr algn="ctr"/>
            <a:r>
              <a:rPr lang="en-US" dirty="0">
                <a:solidFill>
                  <a:schemeClr val="accent5"/>
                </a:solidFill>
                <a:latin typeface="Century Gothic" panose="020B0502020202020204" pitchFamily="34" charset="0"/>
              </a:rPr>
              <a:t>a point on the line</a:t>
            </a:r>
          </a:p>
        </p:txBody>
      </p:sp>
      <p:cxnSp>
        <p:nvCxnSpPr>
          <p:cNvPr id="21" name="Straight Connector 20">
            <a:extLst>
              <a:ext uri="{FF2B5EF4-FFF2-40B4-BE49-F238E27FC236}">
                <a16:creationId xmlns:a16="http://schemas.microsoft.com/office/drawing/2014/main" id="{B9AF00EA-6523-EDD2-1628-30673096806D}"/>
              </a:ext>
            </a:extLst>
          </p:cNvPr>
          <p:cNvCxnSpPr>
            <a:cxnSpLocks/>
            <a:endCxn id="20" idx="0"/>
          </p:cNvCxnSpPr>
          <p:nvPr/>
        </p:nvCxnSpPr>
        <p:spPr>
          <a:xfrm>
            <a:off x="8381186" y="4676013"/>
            <a:ext cx="913287" cy="178225"/>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EC6EBB5-3414-C152-51AB-25ECE1EB9846}"/>
              </a:ext>
            </a:extLst>
          </p:cNvPr>
          <p:cNvCxnSpPr>
            <a:cxnSpLocks/>
          </p:cNvCxnSpPr>
          <p:nvPr/>
        </p:nvCxnSpPr>
        <p:spPr>
          <a:xfrm flipV="1">
            <a:off x="9294473" y="4639227"/>
            <a:ext cx="446729" cy="21144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C56CDCD-7A69-B623-CE46-0AB96887EFFB}"/>
              </a:ext>
            </a:extLst>
          </p:cNvPr>
          <p:cNvPicPr>
            <a:picLocks noChangeAspect="1"/>
          </p:cNvPicPr>
          <p:nvPr/>
        </p:nvPicPr>
        <p:blipFill>
          <a:blip r:embed="rId3"/>
          <a:stretch>
            <a:fillRect/>
          </a:stretch>
        </p:blipFill>
        <p:spPr>
          <a:xfrm>
            <a:off x="761524" y="1126236"/>
            <a:ext cx="4856487" cy="4399236"/>
          </a:xfrm>
          <a:prstGeom prst="rect">
            <a:avLst/>
          </a:prstGeom>
        </p:spPr>
      </p:pic>
    </p:spTree>
    <p:extLst>
      <p:ext uri="{BB962C8B-B14F-4D97-AF65-F5344CB8AC3E}">
        <p14:creationId xmlns:p14="http://schemas.microsoft.com/office/powerpoint/2010/main" val="21977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p:bldP spid="10" grpId="0" animBg="1"/>
      <p:bldP spid="12"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337732" y="119554"/>
            <a:ext cx="11624624" cy="1607296"/>
          </a:xfrm>
        </p:spPr>
        <p:txBody>
          <a:bodyPr/>
          <a:lstStyle/>
          <a:p>
            <a:pPr algn="l"/>
            <a:r>
              <a:rPr lang="en-US" dirty="0"/>
              <a:t>(0,2) means that Aaron started two miles from the bike club. </a:t>
            </a:r>
            <a:br>
              <a:rPr lang="en-US" dirty="0"/>
            </a:br>
            <a:r>
              <a:rPr lang="en-US" dirty="0"/>
              <a:t>This is the slope of the line that represents this relationship. </a:t>
            </a:r>
          </a:p>
        </p:txBody>
      </p:sp>
      <p:sp>
        <p:nvSpPr>
          <p:cNvPr id="5" name="Rectangle 4">
            <a:extLst>
              <a:ext uri="{FF2B5EF4-FFF2-40B4-BE49-F238E27FC236}">
                <a16:creationId xmlns:a16="http://schemas.microsoft.com/office/drawing/2014/main" id="{642B0D3A-B2F0-BC0F-88DF-5840F3C0134D}"/>
              </a:ext>
            </a:extLst>
          </p:cNvPr>
          <p:cNvSpPr/>
          <p:nvPr/>
        </p:nvSpPr>
        <p:spPr>
          <a:xfrm>
            <a:off x="0" y="566325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804230" y="219795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pSp>
        <p:nvGrpSpPr>
          <p:cNvPr id="13" name="Group 12">
            <a:extLst>
              <a:ext uri="{FF2B5EF4-FFF2-40B4-BE49-F238E27FC236}">
                <a16:creationId xmlns:a16="http://schemas.microsoft.com/office/drawing/2014/main" id="{A3C8C92D-BCE9-50D3-82E1-F27F54543674}"/>
              </a:ext>
            </a:extLst>
          </p:cNvPr>
          <p:cNvGrpSpPr/>
          <p:nvPr/>
        </p:nvGrpSpPr>
        <p:grpSpPr>
          <a:xfrm>
            <a:off x="1436122" y="1440384"/>
            <a:ext cx="4546948" cy="210866"/>
            <a:chOff x="276550" y="1515390"/>
            <a:chExt cx="6559238" cy="165478"/>
          </a:xfrm>
        </p:grpSpPr>
        <p:cxnSp>
          <p:nvCxnSpPr>
            <p:cNvPr id="14" name="Straight Connector 13">
              <a:extLst>
                <a:ext uri="{FF2B5EF4-FFF2-40B4-BE49-F238E27FC236}">
                  <a16:creationId xmlns:a16="http://schemas.microsoft.com/office/drawing/2014/main" id="{1C50466D-6F68-F933-00D2-FAB485A16633}"/>
                </a:ext>
              </a:extLst>
            </p:cNvPr>
            <p:cNvCxnSpPr/>
            <p:nvPr/>
          </p:nvCxnSpPr>
          <p:spPr>
            <a:xfrm>
              <a:off x="2851617" y="1515390"/>
              <a:ext cx="3984171"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2929EF-47B7-40A0-BFA4-9B49253FA70B}"/>
                </a:ext>
              </a:extLst>
            </p:cNvPr>
            <p:cNvCxnSpPr>
              <a:cxnSpLocks/>
            </p:cNvCxnSpPr>
            <p:nvPr/>
          </p:nvCxnSpPr>
          <p:spPr>
            <a:xfrm>
              <a:off x="276550" y="1680868"/>
              <a:ext cx="1156449"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grpSp>
      <p:pic>
        <p:nvPicPr>
          <p:cNvPr id="8" name="Picture 7">
            <a:extLst>
              <a:ext uri="{FF2B5EF4-FFF2-40B4-BE49-F238E27FC236}">
                <a16:creationId xmlns:a16="http://schemas.microsoft.com/office/drawing/2014/main" id="{1C2EDEEA-3356-5001-AE4E-F2EDABA0E083}"/>
              </a:ext>
            </a:extLst>
          </p:cNvPr>
          <p:cNvPicPr>
            <a:picLocks noChangeAspect="1"/>
          </p:cNvPicPr>
          <p:nvPr/>
        </p:nvPicPr>
        <p:blipFill>
          <a:blip r:embed="rId3"/>
          <a:stretch>
            <a:fillRect/>
          </a:stretch>
        </p:blipFill>
        <p:spPr>
          <a:xfrm>
            <a:off x="1275090" y="1126236"/>
            <a:ext cx="4856487" cy="4399236"/>
          </a:xfrm>
          <a:prstGeom prst="rect">
            <a:avLst/>
          </a:prstGeom>
        </p:spPr>
      </p:pic>
      <p:sp>
        <p:nvSpPr>
          <p:cNvPr id="16" name="Oval 15">
            <a:extLst>
              <a:ext uri="{FF2B5EF4-FFF2-40B4-BE49-F238E27FC236}">
                <a16:creationId xmlns:a16="http://schemas.microsoft.com/office/drawing/2014/main" id="{156AAA48-D84A-3796-6D43-230C609DD517}"/>
              </a:ext>
            </a:extLst>
          </p:cNvPr>
          <p:cNvSpPr/>
          <p:nvPr/>
        </p:nvSpPr>
        <p:spPr>
          <a:xfrm>
            <a:off x="2438203" y="4733897"/>
            <a:ext cx="365760" cy="36576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2120</TotalTime>
  <Words>2564</Words>
  <Application>Microsoft Office PowerPoint</Application>
  <PresentationFormat>Widescreen</PresentationFormat>
  <Paragraphs>254</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113</cp:revision>
  <dcterms:created xsi:type="dcterms:W3CDTF">2025-07-09T19:11:59Z</dcterms:created>
  <dcterms:modified xsi:type="dcterms:W3CDTF">2025-09-23T00:05:51Z</dcterms:modified>
</cp:coreProperties>
</file>