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72" r:id="rId2"/>
    <p:sldMasterId id="2147483674" r:id="rId3"/>
    <p:sldMasterId id="2147483676" r:id="rId4"/>
    <p:sldMasterId id="2147483678" r:id="rId5"/>
    <p:sldMasterId id="2147483680" r:id="rId6"/>
    <p:sldMasterId id="2147483648" r:id="rId7"/>
  </p:sldMasterIdLst>
  <p:notesMasterIdLst>
    <p:notesMasterId r:id="rId25"/>
  </p:notesMasterIdLst>
  <p:sldIdLst>
    <p:sldId id="256" r:id="rId8"/>
    <p:sldId id="265" r:id="rId9"/>
    <p:sldId id="258" r:id="rId10"/>
    <p:sldId id="279" r:id="rId11"/>
    <p:sldId id="259" r:id="rId12"/>
    <p:sldId id="280" r:id="rId13"/>
    <p:sldId id="270" r:id="rId14"/>
    <p:sldId id="271" r:id="rId15"/>
    <p:sldId id="291" r:id="rId16"/>
    <p:sldId id="260" r:id="rId17"/>
    <p:sldId id="267" r:id="rId18"/>
    <p:sldId id="282" r:id="rId19"/>
    <p:sldId id="261" r:id="rId20"/>
    <p:sldId id="268" r:id="rId21"/>
    <p:sldId id="278" r:id="rId22"/>
    <p:sldId id="262" r:id="rId23"/>
    <p:sldId id="28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FDFDB4-DC1F-007E-BD8F-ADA6C5304D83}" name="Sandy Lucero" initials="SL" userId="S::sandy@lead4ward.com::64dd3d7d-bc22-49e0-9b8a-4cec45fb4fae" providerId="AD"/>
  <p188:author id="{B0EBDACC-B921-258E-D6E5-885307BDEEAE}" name="Kimberly O'Neal" initials="KO" userId="C7XtvxS4g0cBb4xk4cfY09vszhBAkawk5/Khzw2ihEQ="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2D050"/>
    <a:srgbClr val="86C440"/>
    <a:srgbClr val="047AD2"/>
    <a:srgbClr val="089AF1"/>
    <a:srgbClr val="AEDEFC"/>
    <a:srgbClr val="E8F4DB"/>
    <a:srgbClr val="005EA0"/>
    <a:srgbClr val="035EA0"/>
    <a:srgbClr val="E1EDF6"/>
    <a:srgbClr val="820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D290F2-EC2D-4DEF-88E5-DCF58C907868}" v="88" dt="2025-09-19T16:10:30.2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29" autoAdjust="0"/>
    <p:restoredTop sz="80024" autoAdjust="0"/>
  </p:normalViewPr>
  <p:slideViewPr>
    <p:cSldViewPr snapToGrid="0">
      <p:cViewPr varScale="1">
        <p:scale>
          <a:sx n="86" d="100"/>
          <a:sy n="86" d="100"/>
        </p:scale>
        <p:origin x="1122" y="78"/>
      </p:cViewPr>
      <p:guideLst/>
    </p:cSldViewPr>
  </p:slideViewPr>
  <p:notesTextViewPr>
    <p:cViewPr>
      <p:scale>
        <a:sx n="1" d="1"/>
        <a:sy n="1" d="1"/>
      </p:scale>
      <p:origin x="0" y="-117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y O'Neal" userId="C7XtvxS4g0cBb4xk4cfY09vszhBAkawk5/Khzw2ihEQ=" providerId="None" clId="Web-{88061541-98AD-4B5C-9BEB-AFBF86972A1B}"/>
    <pc:docChg chg="modSld">
      <pc:chgData name="Kimberly O'Neal" userId="C7XtvxS4g0cBb4xk4cfY09vszhBAkawk5/Khzw2ihEQ=" providerId="None" clId="Web-{88061541-98AD-4B5C-9BEB-AFBF86972A1B}" dt="2025-08-22T18:13:30.340" v="35"/>
      <pc:docMkLst>
        <pc:docMk/>
      </pc:docMkLst>
      <pc:sldChg chg="addSp modSp addAnim modAnim">
        <pc:chgData name="Kimberly O'Neal" userId="C7XtvxS4g0cBb4xk4cfY09vszhBAkawk5/Khzw2ihEQ=" providerId="None" clId="Web-{88061541-98AD-4B5C-9BEB-AFBF86972A1B}" dt="2025-08-22T18:13:30.340" v="35"/>
        <pc:sldMkLst>
          <pc:docMk/>
          <pc:sldMk cId="874935960" sldId="282"/>
        </pc:sldMkLst>
        <pc:spChg chg="add mod">
          <ac:chgData name="Kimberly O'Neal" userId="C7XtvxS4g0cBb4xk4cfY09vszhBAkawk5/Khzw2ihEQ=" providerId="None" clId="Web-{88061541-98AD-4B5C-9BEB-AFBF86972A1B}" dt="2025-08-22T18:12:06.449" v="25" actId="14100"/>
          <ac:spMkLst>
            <pc:docMk/>
            <pc:sldMk cId="874935960" sldId="282"/>
            <ac:spMk id="6" creationId="{B3323473-E5AA-EB80-C4E1-9F5060F64743}"/>
          </ac:spMkLst>
        </pc:spChg>
        <pc:spChg chg="add mod">
          <ac:chgData name="Kimberly O'Neal" userId="C7XtvxS4g0cBb4xk4cfY09vszhBAkawk5/Khzw2ihEQ=" providerId="None" clId="Web-{88061541-98AD-4B5C-9BEB-AFBF86972A1B}" dt="2025-08-22T18:13:08.496" v="31" actId="14100"/>
          <ac:spMkLst>
            <pc:docMk/>
            <pc:sldMk cId="874935960" sldId="282"/>
            <ac:spMk id="7" creationId="{FA0B1A07-2B4F-2833-6132-5E85EE942C7C}"/>
          </ac:spMkLst>
        </pc:spChg>
        <pc:spChg chg="add mod">
          <ac:chgData name="Kimberly O'Neal" userId="C7XtvxS4g0cBb4xk4cfY09vszhBAkawk5/Khzw2ihEQ=" providerId="None" clId="Web-{88061541-98AD-4B5C-9BEB-AFBF86972A1B}" dt="2025-08-22T18:12:43.574" v="28" actId="14100"/>
          <ac:spMkLst>
            <pc:docMk/>
            <pc:sldMk cId="874935960" sldId="282"/>
            <ac:spMk id="8" creationId="{4F08584D-4A94-F31F-0047-0653EEE13554}"/>
          </ac:spMkLst>
        </pc:spChg>
        <pc:spChg chg="add mod">
          <ac:chgData name="Kimberly O'Neal" userId="C7XtvxS4g0cBb4xk4cfY09vszhBAkawk5/Khzw2ihEQ=" providerId="None" clId="Web-{88061541-98AD-4B5C-9BEB-AFBF86972A1B}" dt="2025-08-22T18:12:48.481" v="29" actId="14100"/>
          <ac:spMkLst>
            <pc:docMk/>
            <pc:sldMk cId="874935960" sldId="282"/>
            <ac:spMk id="9" creationId="{A5BF4632-623D-A267-0100-77F56C55A0B1}"/>
          </ac:spMkLst>
        </pc:spChg>
      </pc:sldChg>
    </pc:docChg>
  </pc:docChgLst>
  <pc:docChgLst>
    <pc:chgData name="Kimberly O'Neal" userId="C7XtvxS4g0cBb4xk4cfY09vszhBAkawk5/Khzw2ihEQ=" providerId="None" clId="Web-{B4D290F2-EC2D-4DEF-88E5-DCF58C907868}"/>
    <pc:docChg chg="mod modSld">
      <pc:chgData name="Kimberly O'Neal" userId="C7XtvxS4g0cBb4xk4cfY09vszhBAkawk5/Khzw2ihEQ=" providerId="None" clId="Web-{B4D290F2-EC2D-4DEF-88E5-DCF58C907868}" dt="2025-09-19T16:10:30.266" v="84"/>
      <pc:docMkLst>
        <pc:docMk/>
      </pc:docMkLst>
      <pc:sldChg chg="modSp">
        <pc:chgData name="Kimberly O'Neal" userId="C7XtvxS4g0cBb4xk4cfY09vszhBAkawk5/Khzw2ihEQ=" providerId="None" clId="Web-{B4D290F2-EC2D-4DEF-88E5-DCF58C907868}" dt="2025-09-19T16:10:20.781" v="83" actId="20577"/>
        <pc:sldMkLst>
          <pc:docMk/>
          <pc:sldMk cId="1873386740" sldId="268"/>
        </pc:sldMkLst>
        <pc:spChg chg="mod">
          <ac:chgData name="Kimberly O'Neal" userId="C7XtvxS4g0cBb4xk4cfY09vszhBAkawk5/Khzw2ihEQ=" providerId="None" clId="Web-{B4D290F2-EC2D-4DEF-88E5-DCF58C907868}" dt="2025-09-19T16:10:20.781" v="83" actId="20577"/>
          <ac:spMkLst>
            <pc:docMk/>
            <pc:sldMk cId="1873386740" sldId="268"/>
            <ac:spMk id="2" creationId="{50DE24A2-923E-C6A0-8E00-97623BDC1844}"/>
          </ac:spMkLst>
        </pc:spChg>
        <pc:spChg chg="mod">
          <ac:chgData name="Kimberly O'Neal" userId="C7XtvxS4g0cBb4xk4cfY09vszhBAkawk5/Khzw2ihEQ=" providerId="None" clId="Web-{B4D290F2-EC2D-4DEF-88E5-DCF58C907868}" dt="2025-09-19T16:10:16.047" v="82" actId="1076"/>
          <ac:spMkLst>
            <pc:docMk/>
            <pc:sldMk cId="1873386740" sldId="268"/>
            <ac:spMk id="7" creationId="{953340D6-E26A-EE99-70AC-1F3165D74414}"/>
          </ac:spMkLst>
        </pc:spChg>
      </pc:sldChg>
    </pc:docChg>
  </pc:docChgLst>
  <pc:docChgLst>
    <pc:chgData name="Carol Gautier" userId="9f03ed452849cfae" providerId="LiveId" clId="{E428C6AD-E5C2-4382-936F-D08CB565F2B0}"/>
    <pc:docChg chg="undo redo custSel addSld delSld modSld">
      <pc:chgData name="Carol Gautier" userId="9f03ed452849cfae" providerId="LiveId" clId="{E428C6AD-E5C2-4382-936F-D08CB565F2B0}" dt="2025-08-07T15:43:12.533" v="4246" actId="1035"/>
      <pc:docMkLst>
        <pc:docMk/>
      </pc:docMkLst>
      <pc:sldChg chg="addSp modSp mod">
        <pc:chgData name="Carol Gautier" userId="9f03ed452849cfae" providerId="LiveId" clId="{E428C6AD-E5C2-4382-936F-D08CB565F2B0}" dt="2025-08-06T13:26:45.756" v="121" actId="20577"/>
        <pc:sldMkLst>
          <pc:docMk/>
          <pc:sldMk cId="176977563" sldId="265"/>
        </pc:sldMkLst>
      </pc:sldChg>
      <pc:sldChg chg="addSp delSp modSp mod modNotesTx">
        <pc:chgData name="Carol Gautier" userId="9f03ed452849cfae" providerId="LiveId" clId="{E428C6AD-E5C2-4382-936F-D08CB565F2B0}" dt="2025-08-06T14:07:13.367" v="2305"/>
        <pc:sldMkLst>
          <pc:docMk/>
          <pc:sldMk cId="2172881330" sldId="267"/>
        </pc:sldMkLst>
      </pc:sldChg>
      <pc:sldChg chg="addSp delSp modSp mod">
        <pc:chgData name="Carol Gautier" userId="9f03ed452849cfae" providerId="LiveId" clId="{E428C6AD-E5C2-4382-936F-D08CB565F2B0}" dt="2025-08-06T14:12:13.597" v="2842" actId="20577"/>
        <pc:sldMkLst>
          <pc:docMk/>
          <pc:sldMk cId="1873386740" sldId="268"/>
        </pc:sldMkLst>
      </pc:sldChg>
      <pc:sldChg chg="addSp delSp modSp mod delAnim modAnim modNotesTx">
        <pc:chgData name="Carol Gautier" userId="9f03ed452849cfae" providerId="LiveId" clId="{E428C6AD-E5C2-4382-936F-D08CB565F2B0}" dt="2025-08-07T15:43:12.533" v="4246" actId="1035"/>
        <pc:sldMkLst>
          <pc:docMk/>
          <pc:sldMk cId="3973114400" sldId="271"/>
        </pc:sldMkLst>
      </pc:sldChg>
      <pc:sldChg chg="del">
        <pc:chgData name="Carol Gautier" userId="9f03ed452849cfae" providerId="LiveId" clId="{E428C6AD-E5C2-4382-936F-D08CB565F2B0}" dt="2025-08-06T14:04:12.963" v="2209" actId="47"/>
        <pc:sldMkLst>
          <pc:docMk/>
          <pc:sldMk cId="3503585903" sldId="272"/>
        </pc:sldMkLst>
      </pc:sldChg>
      <pc:sldChg chg="del">
        <pc:chgData name="Carol Gautier" userId="9f03ed452849cfae" providerId="LiveId" clId="{E428C6AD-E5C2-4382-936F-D08CB565F2B0}" dt="2025-08-06T14:04:12.963" v="2209" actId="47"/>
        <pc:sldMkLst>
          <pc:docMk/>
          <pc:sldMk cId="1227204920" sldId="273"/>
        </pc:sldMkLst>
      </pc:sldChg>
      <pc:sldChg chg="del">
        <pc:chgData name="Carol Gautier" userId="9f03ed452849cfae" providerId="LiveId" clId="{E428C6AD-E5C2-4382-936F-D08CB565F2B0}" dt="2025-08-06T14:04:12.963" v="2209" actId="47"/>
        <pc:sldMkLst>
          <pc:docMk/>
          <pc:sldMk cId="2951371370" sldId="276"/>
        </pc:sldMkLst>
      </pc:sldChg>
      <pc:sldChg chg="del">
        <pc:chgData name="Carol Gautier" userId="9f03ed452849cfae" providerId="LiveId" clId="{E428C6AD-E5C2-4382-936F-D08CB565F2B0}" dt="2025-08-06T14:04:12.963" v="2209" actId="47"/>
        <pc:sldMkLst>
          <pc:docMk/>
          <pc:sldMk cId="1666130433" sldId="277"/>
        </pc:sldMkLst>
      </pc:sldChg>
      <pc:sldChg chg="addSp delSp modSp mod modNotesTx">
        <pc:chgData name="Carol Gautier" userId="9f03ed452849cfae" providerId="LiveId" clId="{E428C6AD-E5C2-4382-936F-D08CB565F2B0}" dt="2025-08-06T14:26:22.463" v="3902" actId="6549"/>
        <pc:sldMkLst>
          <pc:docMk/>
          <pc:sldMk cId="2936408850" sldId="278"/>
        </pc:sldMkLst>
      </pc:sldChg>
      <pc:sldChg chg="addSp delSp modSp mod modNotesTx">
        <pc:chgData name="Carol Gautier" userId="9f03ed452849cfae" providerId="LiveId" clId="{E428C6AD-E5C2-4382-936F-D08CB565F2B0}" dt="2025-08-06T13:29:22.941" v="488" actId="20577"/>
        <pc:sldMkLst>
          <pc:docMk/>
          <pc:sldMk cId="116853761" sldId="279"/>
        </pc:sldMkLst>
      </pc:sldChg>
      <pc:sldChg chg="addSp delSp modSp mod modNotesTx">
        <pc:chgData name="Carol Gautier" userId="9f03ed452849cfae" providerId="LiveId" clId="{E428C6AD-E5C2-4382-936F-D08CB565F2B0}" dt="2025-08-07T15:36:14.422" v="4127" actId="20577"/>
        <pc:sldMkLst>
          <pc:docMk/>
          <pc:sldMk cId="3894104992" sldId="280"/>
        </pc:sldMkLst>
      </pc:sldChg>
      <pc:sldChg chg="del">
        <pc:chgData name="Carol Gautier" userId="9f03ed452849cfae" providerId="LiveId" clId="{E428C6AD-E5C2-4382-936F-D08CB565F2B0}" dt="2025-08-06T13:52:08.657" v="1782" actId="47"/>
        <pc:sldMkLst>
          <pc:docMk/>
          <pc:sldMk cId="663612293" sldId="281"/>
        </pc:sldMkLst>
      </pc:sldChg>
      <pc:sldChg chg="addSp delSp modSp mod modNotesTx">
        <pc:chgData name="Carol Gautier" userId="9f03ed452849cfae" providerId="LiveId" clId="{E428C6AD-E5C2-4382-936F-D08CB565F2B0}" dt="2025-08-06T14:08:59.370" v="2636" actId="20577"/>
        <pc:sldMkLst>
          <pc:docMk/>
          <pc:sldMk cId="874935960" sldId="282"/>
        </pc:sldMkLst>
      </pc:sldChg>
      <pc:sldChg chg="del">
        <pc:chgData name="Carol Gautier" userId="9f03ed452849cfae" providerId="LiveId" clId="{E428C6AD-E5C2-4382-936F-D08CB565F2B0}" dt="2025-08-06T14:26:17.486" v="3901" actId="47"/>
        <pc:sldMkLst>
          <pc:docMk/>
          <pc:sldMk cId="3471312857" sldId="283"/>
        </pc:sldMkLst>
      </pc:sldChg>
      <pc:sldChg chg="addSp delSp modSp mod">
        <pc:chgData name="Carol Gautier" userId="9f03ed452849cfae" providerId="LiveId" clId="{E428C6AD-E5C2-4382-936F-D08CB565F2B0}" dt="2025-08-06T14:27:09.313" v="4027" actId="14100"/>
        <pc:sldMkLst>
          <pc:docMk/>
          <pc:sldMk cId="252226454" sldId="288"/>
        </pc:sldMkLst>
      </pc:sldChg>
      <pc:sldChg chg="del">
        <pc:chgData name="Carol Gautier" userId="9f03ed452849cfae" providerId="LiveId" clId="{E428C6AD-E5C2-4382-936F-D08CB565F2B0}" dt="2025-08-06T13:52:12.284" v="1783" actId="47"/>
        <pc:sldMkLst>
          <pc:docMk/>
          <pc:sldMk cId="2847842588" sldId="289"/>
        </pc:sldMkLst>
      </pc:sldChg>
      <pc:sldChg chg="del">
        <pc:chgData name="Carol Gautier" userId="9f03ed452849cfae" providerId="LiveId" clId="{E428C6AD-E5C2-4382-936F-D08CB565F2B0}" dt="2025-08-06T13:52:14.322" v="1784" actId="47"/>
        <pc:sldMkLst>
          <pc:docMk/>
          <pc:sldMk cId="907924210" sldId="290"/>
        </pc:sldMkLst>
      </pc:sldChg>
      <pc:sldChg chg="addSp delSp modSp add mod modNotesTx">
        <pc:chgData name="Carol Gautier" userId="9f03ed452849cfae" providerId="LiveId" clId="{E428C6AD-E5C2-4382-936F-D08CB565F2B0}" dt="2025-08-06T13:53:11.982" v="1785" actId="20577"/>
        <pc:sldMkLst>
          <pc:docMk/>
          <pc:sldMk cId="2197717456" sldId="291"/>
        </pc:sldMkLst>
      </pc:sldChg>
    </pc:docChg>
  </pc:docChgLst>
  <pc:docChgLst>
    <pc:chgData name="Kimberly O'Neal" userId="C7XtvxS4g0cBb4xk4cfY09vszhBAkawk5/Khzw2ihEQ=" providerId="None" clId="Web-{A9E43FE7-A346-48CD-A767-309FC56E15B8}"/>
    <pc:docChg chg="modSld">
      <pc:chgData name="Kimberly O'Neal" userId="C7XtvxS4g0cBb4xk4cfY09vszhBAkawk5/Khzw2ihEQ=" providerId="None" clId="Web-{A9E43FE7-A346-48CD-A767-309FC56E15B8}" dt="2025-09-05T19:34:21.411" v="119" actId="14100"/>
      <pc:docMkLst>
        <pc:docMk/>
      </pc:docMkLst>
      <pc:sldChg chg="delAnim">
        <pc:chgData name="Kimberly O'Neal" userId="C7XtvxS4g0cBb4xk4cfY09vszhBAkawk5/Khzw2ihEQ=" providerId="None" clId="Web-{A9E43FE7-A346-48CD-A767-309FC56E15B8}" dt="2025-09-05T19:31:33.847" v="5"/>
        <pc:sldMkLst>
          <pc:docMk/>
          <pc:sldMk cId="2172881330" sldId="267"/>
        </pc:sldMkLst>
      </pc:sldChg>
      <pc:sldChg chg="addSp modSp delAnim">
        <pc:chgData name="Kimberly O'Neal" userId="C7XtvxS4g0cBb4xk4cfY09vszhBAkawk5/Khzw2ihEQ=" providerId="None" clId="Web-{A9E43FE7-A346-48CD-A767-309FC56E15B8}" dt="2025-09-05T19:33:26.817" v="65" actId="14100"/>
        <pc:sldMkLst>
          <pc:docMk/>
          <pc:sldMk cId="1873386740" sldId="268"/>
        </pc:sldMkLst>
        <pc:spChg chg="mod">
          <ac:chgData name="Kimberly O'Neal" userId="C7XtvxS4g0cBb4xk4cfY09vszhBAkawk5/Khzw2ihEQ=" providerId="None" clId="Web-{A9E43FE7-A346-48CD-A767-309FC56E15B8}" dt="2025-09-05T19:33:26.817" v="65" actId="14100"/>
          <ac:spMkLst>
            <pc:docMk/>
            <pc:sldMk cId="1873386740" sldId="268"/>
            <ac:spMk id="2" creationId="{50DE24A2-923E-C6A0-8E00-97623BDC1844}"/>
          </ac:spMkLst>
        </pc:spChg>
        <pc:spChg chg="mod">
          <ac:chgData name="Kimberly O'Neal" userId="C7XtvxS4g0cBb4xk4cfY09vszhBAkawk5/Khzw2ihEQ=" providerId="None" clId="Web-{A9E43FE7-A346-48CD-A767-309FC56E15B8}" dt="2025-09-05T19:32:59.067" v="36" actId="20577"/>
          <ac:spMkLst>
            <pc:docMk/>
            <pc:sldMk cId="1873386740" sldId="268"/>
            <ac:spMk id="3" creationId="{0D0B2114-043D-2DEF-8B73-2F305D133F8D}"/>
          </ac:spMkLst>
        </pc:spChg>
        <pc:spChg chg="add mod">
          <ac:chgData name="Kimberly O'Neal" userId="C7XtvxS4g0cBb4xk4cfY09vszhBAkawk5/Khzw2ihEQ=" providerId="None" clId="Web-{A9E43FE7-A346-48CD-A767-309FC56E15B8}" dt="2025-09-05T19:32:01.160" v="12" actId="20577"/>
          <ac:spMkLst>
            <pc:docMk/>
            <pc:sldMk cId="1873386740" sldId="268"/>
            <ac:spMk id="6" creationId="{C590D7BC-FA02-EC26-22D4-0CAA1073B183}"/>
          </ac:spMkLst>
        </pc:spChg>
        <pc:spChg chg="add mod">
          <ac:chgData name="Kimberly O'Neal" userId="C7XtvxS4g0cBb4xk4cfY09vszhBAkawk5/Khzw2ihEQ=" providerId="None" clId="Web-{A9E43FE7-A346-48CD-A767-309FC56E15B8}" dt="2025-09-05T19:33:09.379" v="40" actId="20577"/>
          <ac:spMkLst>
            <pc:docMk/>
            <pc:sldMk cId="1873386740" sldId="268"/>
            <ac:spMk id="7" creationId="{953340D6-E26A-EE99-70AC-1F3165D74414}"/>
          </ac:spMkLst>
        </pc:spChg>
      </pc:sldChg>
      <pc:sldChg chg="delAnim">
        <pc:chgData name="Kimberly O'Neal" userId="C7XtvxS4g0cBb4xk4cfY09vszhBAkawk5/Khzw2ihEQ=" providerId="None" clId="Web-{A9E43FE7-A346-48CD-A767-309FC56E15B8}" dt="2025-09-05T19:31:20.394" v="1"/>
        <pc:sldMkLst>
          <pc:docMk/>
          <pc:sldMk cId="116853761" sldId="279"/>
        </pc:sldMkLst>
      </pc:sldChg>
      <pc:sldChg chg="delAnim">
        <pc:chgData name="Kimberly O'Neal" userId="C7XtvxS4g0cBb4xk4cfY09vszhBAkawk5/Khzw2ihEQ=" providerId="None" clId="Web-{A9E43FE7-A346-48CD-A767-309FC56E15B8}" dt="2025-09-05T19:31:28.738" v="3"/>
        <pc:sldMkLst>
          <pc:docMk/>
          <pc:sldMk cId="3894104992" sldId="280"/>
        </pc:sldMkLst>
      </pc:sldChg>
      <pc:sldChg chg="addSp modSp delAnim">
        <pc:chgData name="Kimberly O'Neal" userId="C7XtvxS4g0cBb4xk4cfY09vszhBAkawk5/Khzw2ihEQ=" providerId="None" clId="Web-{A9E43FE7-A346-48CD-A767-309FC56E15B8}" dt="2025-09-05T19:34:21.411" v="119" actId="14100"/>
        <pc:sldMkLst>
          <pc:docMk/>
          <pc:sldMk cId="252226454" sldId="288"/>
        </pc:sldMkLst>
        <pc:spChg chg="mod">
          <ac:chgData name="Kimberly O'Neal" userId="C7XtvxS4g0cBb4xk4cfY09vszhBAkawk5/Khzw2ihEQ=" providerId="None" clId="Web-{A9E43FE7-A346-48CD-A767-309FC56E15B8}" dt="2025-09-05T19:34:18.161" v="118" actId="14100"/>
          <ac:spMkLst>
            <pc:docMk/>
            <pc:sldMk cId="252226454" sldId="288"/>
            <ac:spMk id="2" creationId="{5A9248D1-F337-0503-8E67-372386FA81E5}"/>
          </ac:spMkLst>
        </pc:spChg>
        <pc:spChg chg="mod">
          <ac:chgData name="Kimberly O'Neal" userId="C7XtvxS4g0cBb4xk4cfY09vszhBAkawk5/Khzw2ihEQ=" providerId="None" clId="Web-{A9E43FE7-A346-48CD-A767-309FC56E15B8}" dt="2025-09-05T19:33:52.692" v="82" actId="20577"/>
          <ac:spMkLst>
            <pc:docMk/>
            <pc:sldMk cId="252226454" sldId="288"/>
            <ac:spMk id="3" creationId="{B6C2D999-4995-8556-5050-E584229293A2}"/>
          </ac:spMkLst>
        </pc:spChg>
        <pc:spChg chg="add mod">
          <ac:chgData name="Kimberly O'Neal" userId="C7XtvxS4g0cBb4xk4cfY09vszhBAkawk5/Khzw2ihEQ=" providerId="None" clId="Web-{A9E43FE7-A346-48CD-A767-309FC56E15B8}" dt="2025-09-05T19:33:48.317" v="72" actId="20577"/>
          <ac:spMkLst>
            <pc:docMk/>
            <pc:sldMk cId="252226454" sldId="288"/>
            <ac:spMk id="6" creationId="{8AAC78EF-408F-BA44-AB65-10CC5A5FEDDF}"/>
          </ac:spMkLst>
        </pc:spChg>
        <pc:spChg chg="add mod">
          <ac:chgData name="Kimberly O'Neal" userId="C7XtvxS4g0cBb4xk4cfY09vszhBAkawk5/Khzw2ihEQ=" providerId="None" clId="Web-{A9E43FE7-A346-48CD-A767-309FC56E15B8}" dt="2025-09-05T19:34:21.411" v="119" actId="14100"/>
          <ac:spMkLst>
            <pc:docMk/>
            <pc:sldMk cId="252226454" sldId="288"/>
            <ac:spMk id="7" creationId="{9CC0CEB0-33C0-215B-BFD7-A47B793905DE}"/>
          </ac:spMkLst>
        </pc:spChg>
      </pc:sldChg>
    </pc:docChg>
  </pc:docChgLst>
  <pc:docChgLst>
    <pc:chgData name="Kimberly O'Neal" userId="C7XtvxS4g0cBb4xk4cfY09vszhBAkawk5/Khzw2ihEQ=" providerId="None" clId="Web-{F4E03EE9-6673-4232-A7B2-22110DEB0D3E}"/>
    <pc:docChg chg="modSld">
      <pc:chgData name="Kimberly O'Neal" userId="C7XtvxS4g0cBb4xk4cfY09vszhBAkawk5/Khzw2ihEQ=" providerId="None" clId="Web-{F4E03EE9-6673-4232-A7B2-22110DEB0D3E}" dt="2025-09-03T18:34:41.783" v="5" actId="1076"/>
      <pc:docMkLst>
        <pc:docMk/>
      </pc:docMkLst>
      <pc:sldChg chg="addSp delSp modSp">
        <pc:chgData name="Kimberly O'Neal" userId="C7XtvxS4g0cBb4xk4cfY09vszhBAkawk5/Khzw2ihEQ=" providerId="None" clId="Web-{F4E03EE9-6673-4232-A7B2-22110DEB0D3E}" dt="2025-09-03T18:34:41.783" v="5" actId="1076"/>
        <pc:sldMkLst>
          <pc:docMk/>
          <pc:sldMk cId="176977563" sldId="265"/>
        </pc:sldMkLst>
        <pc:spChg chg="add mod">
          <ac:chgData name="Kimberly O'Neal" userId="C7XtvxS4g0cBb4xk4cfY09vszhBAkawk5/Khzw2ihEQ=" providerId="None" clId="Web-{F4E03EE9-6673-4232-A7B2-22110DEB0D3E}" dt="2025-09-03T18:34:41.783" v="5" actId="1076"/>
          <ac:spMkLst>
            <pc:docMk/>
            <pc:sldMk cId="176977563" sldId="265"/>
            <ac:spMk id="8" creationId="{AD0247F4-1210-C775-72D1-073BBE7E9F97}"/>
          </ac:spMkLst>
        </pc:spChg>
      </pc:sldChg>
    </pc:docChg>
  </pc:docChgLst>
  <pc:docChgLst>
    <pc:chgData name="Kimberly O'Neal" userId="C7XtvxS4g0cBb4xk4cfY09vszhBAkawk5/Khzw2ihEQ=" providerId="None" clId="Web-{9EA4CDE9-BD56-4BAB-8725-734CBF99F23B}"/>
    <pc:docChg chg="modSld">
      <pc:chgData name="Kimberly O'Neal" userId="C7XtvxS4g0cBb4xk4cfY09vszhBAkawk5/Khzw2ihEQ=" providerId="None" clId="Web-{9EA4CDE9-BD56-4BAB-8725-734CBF99F23B}" dt="2025-09-12T17:22:16.569" v="41" actId="1076"/>
      <pc:docMkLst>
        <pc:docMk/>
      </pc:docMkLst>
      <pc:sldChg chg="modNotes">
        <pc:chgData name="Kimberly O'Neal" userId="C7XtvxS4g0cBb4xk4cfY09vszhBAkawk5/Khzw2ihEQ=" providerId="None" clId="Web-{9EA4CDE9-BD56-4BAB-8725-734CBF99F23B}" dt="2025-09-12T17:21:30.803" v="36"/>
        <pc:sldMkLst>
          <pc:docMk/>
          <pc:sldMk cId="116853761" sldId="279"/>
        </pc:sldMkLst>
      </pc:sldChg>
      <pc:sldChg chg="addSp modSp">
        <pc:chgData name="Kimberly O'Neal" userId="C7XtvxS4g0cBb4xk4cfY09vszhBAkawk5/Khzw2ihEQ=" providerId="None" clId="Web-{9EA4CDE9-BD56-4BAB-8725-734CBF99F23B}" dt="2025-09-12T17:22:16.569" v="41" actId="1076"/>
        <pc:sldMkLst>
          <pc:docMk/>
          <pc:sldMk cId="252226454" sldId="288"/>
        </pc:sldMkLst>
        <pc:spChg chg="add mod ord">
          <ac:chgData name="Kimberly O'Neal" userId="C7XtvxS4g0cBb4xk4cfY09vszhBAkawk5/Khzw2ihEQ=" providerId="None" clId="Web-{9EA4CDE9-BD56-4BAB-8725-734CBF99F23B}" dt="2025-09-12T17:22:16.569" v="41" actId="1076"/>
          <ac:spMkLst>
            <pc:docMk/>
            <pc:sldMk cId="252226454" sldId="288"/>
            <ac:spMk id="8" creationId="{4706303E-5168-66F8-5AF9-0497FCCEB5D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B0F71367-10D3-4BF6-93A2-69F3847EC846}" type="datetimeFigureOut">
              <a:rPr lang="en-US" smtClean="0"/>
              <a:pPr/>
              <a:t>9/22/2025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DA6298F2-3F1F-4041-A8E1-C335B761E25A}" type="slidenum">
              <a:rPr lang="en-US" smtClean="0"/>
              <a:pPr/>
              <a:t>‹#›</a:t>
            </a:fld>
            <a:endParaRPr lang="en-US" dirty="0"/>
          </a:p>
        </p:txBody>
      </p:sp>
    </p:spTree>
    <p:extLst>
      <p:ext uri="{BB962C8B-B14F-4D97-AF65-F5344CB8AC3E}">
        <p14:creationId xmlns:p14="http://schemas.microsoft.com/office/powerpoint/2010/main" val="408468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E0C63"/>
                </a:solidFill>
                <a:ea typeface="Tahoma" pitchFamily="34" charset="0"/>
                <a:cs typeface="Calibri" panose="020F0502020204030204" pitchFamily="34" charset="0"/>
              </a:rPr>
              <a:t>The </a:t>
            </a:r>
            <a:r>
              <a:rPr lang="en-US" sz="1200" b="1" kern="1200" dirty="0">
                <a:solidFill>
                  <a:schemeClr val="tx1"/>
                </a:solidFill>
                <a:effectLst/>
                <a:ea typeface="+mn-ea"/>
                <a:cs typeface="Calibri" panose="020F0502020204030204" pitchFamily="34" charset="0"/>
              </a:rPr>
              <a:t>thinkalong toolkit </a:t>
            </a:r>
            <a:r>
              <a:rPr lang="en-US" sz="1200" kern="1200" dirty="0">
                <a:solidFill>
                  <a:schemeClr val="tx1"/>
                </a:solidFill>
                <a:effectLst/>
                <a:ea typeface="+mn-ea"/>
                <a:cs typeface="Calibri" panose="020F0502020204030204" pitchFamily="34" charset="0"/>
              </a:rPr>
              <a:t>includes </a:t>
            </a:r>
            <a:r>
              <a:rPr lang="en-US" sz="1200" b="1" kern="1200" dirty="0">
                <a:solidFill>
                  <a:schemeClr val="tx1"/>
                </a:solidFill>
                <a:effectLst/>
                <a:ea typeface="+mn-ea"/>
                <a:cs typeface="Calibri" panose="020F0502020204030204" pitchFamily="34" charset="0"/>
              </a:rPr>
              <a:t>assessment-style items </a:t>
            </a:r>
            <a:r>
              <a:rPr lang="en-US" sz="1200" kern="1200" dirty="0">
                <a:solidFill>
                  <a:schemeClr val="tx1"/>
                </a:solidFill>
                <a:effectLst/>
                <a:ea typeface="+mn-ea"/>
                <a:cs typeface="Calibri" panose="020F0502020204030204" pitchFamily="34" charset="0"/>
              </a:rPr>
              <a:t>with </a:t>
            </a:r>
            <a:r>
              <a:rPr lang="en-US" sz="1200" b="1" kern="1200" dirty="0">
                <a:solidFill>
                  <a:schemeClr val="tx1"/>
                </a:solidFill>
                <a:effectLst/>
                <a:ea typeface="+mn-ea"/>
                <a:cs typeface="Calibri" panose="020F0502020204030204" pitchFamily="34" charset="0"/>
              </a:rPr>
              <a:t>answer keys</a:t>
            </a:r>
            <a:r>
              <a:rPr lang="en-US" sz="1200" kern="1200" dirty="0">
                <a:solidFill>
                  <a:schemeClr val="tx1"/>
                </a:solidFill>
                <a:effectLst/>
                <a:ea typeface="+mn-ea"/>
                <a:cs typeface="Calibri" panose="020F0502020204030204" pitchFamily="34" charset="0"/>
              </a:rPr>
              <a:t>. A</a:t>
            </a:r>
            <a:r>
              <a:rPr lang="en-US" sz="1200" dirty="0">
                <a:solidFill>
                  <a:srgbClr val="5E0C63"/>
                </a:solidFill>
                <a:ea typeface="Tahoma" pitchFamily="34" charset="0"/>
                <a:cs typeface="Calibri" panose="020F0502020204030204" pitchFamily="34" charset="0"/>
              </a:rPr>
              <a:t> digital version (poster) of the </a:t>
            </a:r>
            <a:r>
              <a:rPr lang="en-US" sz="1200" kern="1200" dirty="0">
                <a:solidFill>
                  <a:schemeClr val="tx1"/>
                </a:solidFill>
                <a:effectLst/>
                <a:ea typeface="+mn-ea"/>
                <a:cs typeface="Calibri" panose="020F0502020204030204" pitchFamily="34" charset="0"/>
              </a:rPr>
              <a:t>thinkalong routine and daily questions for teacher and students’ reference is also included.</a:t>
            </a:r>
            <a:endParaRPr lang="en-US" sz="1200" dirty="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a:t>
            </a:fld>
            <a:endParaRPr lang="en-US" dirty="0"/>
          </a:p>
        </p:txBody>
      </p:sp>
    </p:spTree>
    <p:extLst>
      <p:ext uri="{BB962C8B-B14F-4D97-AF65-F5344CB8AC3E}">
        <p14:creationId xmlns:p14="http://schemas.microsoft.com/office/powerpoint/2010/main" val="4102358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work it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goal of the third 10 minutes of the routine is for students to </a:t>
            </a:r>
            <a:r>
              <a:rPr lang="en-US" b="1" dirty="0">
                <a:latin typeface="Arial" panose="020B0604020202020204" pitchFamily="34" charset="0"/>
                <a:cs typeface="Arial" panose="020B0604020202020204" pitchFamily="34" charset="0"/>
              </a:rPr>
              <a:t>work out</a:t>
            </a:r>
            <a:r>
              <a:rPr lang="en-US" dirty="0">
                <a:latin typeface="Arial" panose="020B0604020202020204" pitchFamily="34" charset="0"/>
                <a:cs typeface="Arial" panose="020B0604020202020204" pitchFamily="34" charset="0"/>
              </a:rPr>
              <a:t> the problem and </a:t>
            </a:r>
            <a:r>
              <a:rPr lang="en-US" b="1" dirty="0">
                <a:latin typeface="Arial" panose="020B0604020202020204" pitchFamily="34" charset="0"/>
                <a:cs typeface="Arial" panose="020B0604020202020204" pitchFamily="34" charset="0"/>
              </a:rPr>
              <a:t>defend</a:t>
            </a:r>
            <a:r>
              <a:rPr lang="en-US" dirty="0">
                <a:latin typeface="Arial" panose="020B0604020202020204" pitchFamily="34" charset="0"/>
                <a:cs typeface="Arial" panose="020B0604020202020204" pitchFamily="34" charset="0"/>
              </a:rPr>
              <a:t> their answer. We want students to prove why their chosen response is </a:t>
            </a:r>
            <a:r>
              <a:rPr lang="en-US" b="1" dirty="0">
                <a:latin typeface="Arial" panose="020B0604020202020204" pitchFamily="34" charset="0"/>
                <a:cs typeface="Arial" panose="020B0604020202020204" pitchFamily="34" charset="0"/>
              </a:rPr>
              <a:t>right</a:t>
            </a:r>
            <a:r>
              <a:rPr lang="en-US" dirty="0">
                <a:latin typeface="Arial" panose="020B0604020202020204" pitchFamily="34" charset="0"/>
                <a:cs typeface="Arial" panose="020B0604020202020204" pitchFamily="34" charset="0"/>
              </a:rPr>
              <a:t> and explain why the incorrect answers are </a:t>
            </a:r>
            <a:r>
              <a:rPr lang="en-US" b="1" dirty="0">
                <a:latin typeface="Arial" panose="020B0604020202020204" pitchFamily="34" charset="0"/>
                <a:cs typeface="Arial" panose="020B0604020202020204" pitchFamily="34" charset="0"/>
              </a:rPr>
              <a:t>wrong</a:t>
            </a:r>
            <a:r>
              <a:rPr lang="en-US" dirty="0">
                <a:latin typeface="Arial" panose="020B0604020202020204" pitchFamily="34" charset="0"/>
                <a:cs typeface="Arial" panose="020B0604020202020204" pitchFamily="34" charset="0"/>
              </a:rPr>
              <a:t>. </a:t>
            </a:r>
            <a:endParaRPr lang="en-US" sz="1200" dirty="0">
              <a:solidFill>
                <a:srgbClr val="5E0C63"/>
              </a:solidFill>
              <a:latin typeface="Arial" panose="020B0604020202020204" pitchFamily="34" charset="0"/>
              <a:ea typeface="Tahoma"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10</a:t>
            </a:fld>
            <a:endParaRPr lang="en-US" dirty="0"/>
          </a:p>
        </p:txBody>
      </p:sp>
    </p:spTree>
    <p:extLst>
      <p:ext uri="{BB962C8B-B14F-4D97-AF65-F5344CB8AC3E}">
        <p14:creationId xmlns:p14="http://schemas.microsoft.com/office/powerpoint/2010/main" val="3742091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1: </a:t>
            </a:r>
            <a:r>
              <a:rPr lang="en-US" dirty="0"/>
              <a:t>Correct learning mistakes and clarify misconceptions by answering the question but be sure students not only solve but also prove why their chosen response is right and explain why the incorrect answers are wrong.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228600" indent="-228600">
              <a:buFont typeface="Arial" panose="020B0604020202020204" pitchFamily="34" charset="0"/>
              <a:buChar char="•"/>
            </a:pPr>
            <a:r>
              <a:rPr lang="en-US" dirty="0"/>
              <a:t>The form of </a:t>
            </a:r>
            <a:r>
              <a:rPr lang="en-US"/>
              <a:t>the line’s equation required by the problem</a:t>
            </a:r>
          </a:p>
          <a:p>
            <a:pPr marL="228600" indent="-228600">
              <a:buFont typeface="Arial" panose="020B0604020202020204" pitchFamily="34" charset="0"/>
              <a:buChar char="•"/>
            </a:pPr>
            <a:r>
              <a:rPr lang="en-US"/>
              <a:t>What the slope is and where it is in the equation</a:t>
            </a:r>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11</a:t>
            </a:fld>
            <a:endParaRPr lang="en-US" dirty="0"/>
          </a:p>
        </p:txBody>
      </p:sp>
    </p:spTree>
    <p:extLst>
      <p:ext uri="{BB962C8B-B14F-4D97-AF65-F5344CB8AC3E}">
        <p14:creationId xmlns:p14="http://schemas.microsoft.com/office/powerpoint/2010/main" val="2640459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2: make the case (learning from mistakes instructional strategy)</a:t>
            </a:r>
          </a:p>
          <a:p>
            <a:pPr algn="l"/>
            <a:r>
              <a:rPr lang="en-US" sz="1200" b="0" dirty="0">
                <a:solidFill>
                  <a:schemeClr val="tx1">
                    <a:lumMod val="85000"/>
                    <a:lumOff val="15000"/>
                  </a:schemeClr>
                </a:solidFill>
              </a:rPr>
              <a:t>free virtual dice available in the lead4ward app and at: www.lead4ward.com/dice</a:t>
            </a:r>
          </a:p>
          <a:p>
            <a:pPr algn="l"/>
            <a:endParaRPr lang="en-US" sz="1200" b="0" dirty="0">
              <a:solidFill>
                <a:schemeClr val="tx1">
                  <a:lumMod val="85000"/>
                  <a:lumOff val="15000"/>
                </a:schemeClr>
              </a:solidFill>
            </a:endParaRPr>
          </a:p>
          <a:p>
            <a:pPr algn="l"/>
            <a:r>
              <a:rPr lang="en-US" b="1" dirty="0"/>
              <a:t>purpose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a:t>
            </a:r>
            <a:r>
              <a:rPr lang="en-US" dirty="0"/>
              <a:t>correct learning mistakes and clarify misconceptions by justifying/proving why their assigned response is right OR explain why their assigned response is an incorrect answer. </a:t>
            </a:r>
          </a:p>
          <a:p>
            <a:endParaRPr lang="en-US" sz="1200" b="0" i="0" kern="1200" dirty="0">
              <a:solidFill>
                <a:schemeClr val="tx1"/>
              </a:solidFill>
              <a:effectLst/>
              <a:ea typeface="+mn-ea"/>
              <a:cs typeface="+mn-cs"/>
            </a:endParaRPr>
          </a:p>
          <a:p>
            <a:r>
              <a:rPr lang="en-US" sz="1200" b="1" i="0" kern="1200" dirty="0">
                <a:solidFill>
                  <a:schemeClr val="tx1"/>
                </a:solidFill>
                <a:effectLst/>
                <a:ea typeface="+mn-ea"/>
                <a:cs typeface="+mn-cs"/>
              </a:rPr>
              <a:t>instructions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Organize students into groups (no larger than 4).</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Assign each team a potential answer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Groups huddle to determine if their answer choice is “correct/innocent” by explaining why and providing (at most) 2 pieces of evidence…or “incorrect/guilty” by explaining why and providing (at most) 2 pieces of evidence.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prosecute and defend arguments.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thinking/responses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228600" indent="-228600" algn="l">
              <a:buFont typeface="Arial" panose="020B0604020202020204" pitchFamily="34" charset="0"/>
              <a:buChar char="•"/>
            </a:pPr>
            <a:r>
              <a:rPr lang="en-US" b="0" i="0" dirty="0">
                <a:solidFill>
                  <a:srgbClr val="1D1C1D"/>
                </a:solidFill>
                <a:effectLst/>
              </a:rPr>
              <a:t>Visuals or models students might use to prove their justification.</a:t>
            </a:r>
          </a:p>
          <a:p>
            <a:pPr marL="228600" indent="-228600" algn="l">
              <a:buFont typeface="Arial" panose="020B0604020202020204" pitchFamily="34" charset="0"/>
              <a:buChar char="•"/>
            </a:pPr>
            <a:r>
              <a:rPr lang="en-US" b="0" i="0" dirty="0">
                <a:solidFill>
                  <a:srgbClr val="1D1C1D"/>
                </a:solidFill>
                <a:effectLst/>
              </a:rPr>
              <a:t>Discourse around strategies, clues and/or vocabulary that support their justification.</a:t>
            </a:r>
          </a:p>
          <a:p>
            <a:pPr marL="228600" indent="-228600" algn="l">
              <a:buFont typeface="Arial" panose="020B0604020202020204" pitchFamily="34" charset="0"/>
              <a:buChar char="•"/>
            </a:pPr>
            <a:r>
              <a:rPr lang="en-US" b="0" i="0" dirty="0">
                <a:solidFill>
                  <a:srgbClr val="1D1C1D"/>
                </a:solidFill>
                <a:effectLst/>
              </a:rPr>
              <a:t>The chosen incorrect answer(s) suggests a common misconception, guessing pattern, clue picking, stopping too soon, and relying on tricks. </a:t>
            </a:r>
          </a:p>
          <a:p>
            <a:pPr marL="228600" indent="-228600" algn="l">
              <a:buFont typeface="Arial" panose="020B0604020202020204" pitchFamily="34" charset="0"/>
              <a:buChar char="•"/>
            </a:pPr>
            <a:r>
              <a:rPr lang="en-US" b="0" i="0" dirty="0">
                <a:solidFill>
                  <a:srgbClr val="1D1C1D"/>
                </a:solidFill>
                <a:effectLst/>
              </a:rPr>
              <a:t>Student-driven discourse. </a:t>
            </a:r>
          </a:p>
          <a:p>
            <a:pPr marL="228600" indent="-228600" algn="l">
              <a:buFont typeface="Arial" panose="020B0604020202020204" pitchFamily="34" charset="0"/>
              <a:buChar char="•"/>
            </a:pPr>
            <a:endParaRPr lang="en-US" b="0" i="0" dirty="0">
              <a:solidFill>
                <a:srgbClr val="1D1C1D"/>
              </a:solidFill>
              <a:effectLst/>
            </a:endParaRPr>
          </a:p>
          <a:p>
            <a:pPr marL="0" indent="0" algn="l">
              <a:buFont typeface="Arial" panose="020B0604020202020204" pitchFamily="34" charset="0"/>
              <a:buNone/>
            </a:pPr>
            <a:r>
              <a:rPr lang="en-US" b="1" i="0" dirty="0">
                <a:solidFill>
                  <a:srgbClr val="1D1C1D"/>
                </a:solidFill>
                <a:effectLst/>
              </a:rPr>
              <a:t>A</a:t>
            </a:r>
            <a:r>
              <a:rPr lang="en-US" b="0" i="0" dirty="0">
                <a:solidFill>
                  <a:srgbClr val="1D1C1D"/>
                </a:solidFill>
                <a:effectLst/>
              </a:rPr>
              <a:t> is correct. It uses the first point in the table.</a:t>
            </a:r>
          </a:p>
          <a:p>
            <a:pPr marL="0" indent="0" algn="l">
              <a:buFont typeface="Arial" panose="020B0604020202020204" pitchFamily="34" charset="0"/>
              <a:buNone/>
            </a:pPr>
            <a:r>
              <a:rPr lang="en-US" b="1" i="0" dirty="0">
                <a:solidFill>
                  <a:srgbClr val="1D1C1D"/>
                </a:solidFill>
                <a:effectLst/>
              </a:rPr>
              <a:t>B </a:t>
            </a:r>
            <a:r>
              <a:rPr lang="en-US" b="0" i="0" dirty="0">
                <a:solidFill>
                  <a:srgbClr val="1D1C1D"/>
                </a:solidFill>
                <a:effectLst/>
              </a:rPr>
              <a:t>is incorrect. It uses the second point in the table. The sign on the 8 is incorrect.</a:t>
            </a:r>
          </a:p>
          <a:p>
            <a:pPr marL="0" indent="0" algn="l">
              <a:buFont typeface="Arial" panose="020B0604020202020204" pitchFamily="34" charset="0"/>
              <a:buNone/>
            </a:pPr>
            <a:r>
              <a:rPr lang="en-US" b="1" i="0" dirty="0">
                <a:solidFill>
                  <a:srgbClr val="1D1C1D"/>
                </a:solidFill>
                <a:effectLst/>
              </a:rPr>
              <a:t>C</a:t>
            </a:r>
            <a:r>
              <a:rPr lang="en-US" b="0" i="0" dirty="0">
                <a:solidFill>
                  <a:srgbClr val="1D1C1D"/>
                </a:solidFill>
                <a:effectLst/>
              </a:rPr>
              <a:t> is incorrect. It uses the third point in the table. The sign on the 3 is incorrect.</a:t>
            </a:r>
          </a:p>
          <a:p>
            <a:pPr marL="0" indent="0" algn="l">
              <a:buFont typeface="Arial" panose="020B0604020202020204" pitchFamily="34" charset="0"/>
              <a:buNone/>
            </a:pPr>
            <a:r>
              <a:rPr lang="en-US" b="1" i="0" dirty="0">
                <a:solidFill>
                  <a:srgbClr val="1D1C1D"/>
                </a:solidFill>
                <a:effectLst/>
              </a:rPr>
              <a:t>D </a:t>
            </a:r>
            <a:r>
              <a:rPr lang="en-US" b="0" i="0" dirty="0">
                <a:solidFill>
                  <a:srgbClr val="1D1C1D"/>
                </a:solidFill>
                <a:effectLst/>
              </a:rPr>
              <a:t>is incorrect. It switches the </a:t>
            </a:r>
            <a:r>
              <a:rPr lang="en-US" b="0" i="1" dirty="0">
                <a:solidFill>
                  <a:srgbClr val="1D1C1D"/>
                </a:solidFill>
                <a:effectLst/>
              </a:rPr>
              <a:t>x</a:t>
            </a:r>
            <a:r>
              <a:rPr lang="en-US" b="0" i="0" dirty="0">
                <a:solidFill>
                  <a:srgbClr val="1D1C1D"/>
                </a:solidFill>
                <a:effectLst/>
              </a:rPr>
              <a:t> and the </a:t>
            </a:r>
            <a:r>
              <a:rPr lang="en-US" b="0" i="1" dirty="0">
                <a:solidFill>
                  <a:srgbClr val="1D1C1D"/>
                </a:solidFill>
                <a:effectLst/>
              </a:rPr>
              <a:t>y</a:t>
            </a:r>
            <a:r>
              <a:rPr lang="en-US" b="0" i="0" dirty="0">
                <a:solidFill>
                  <a:srgbClr val="1D1C1D"/>
                </a:solidFill>
                <a:effectLst/>
              </a:rPr>
              <a:t>. The signs are correct though.</a:t>
            </a:r>
            <a:endParaRPr lang="en-US" b="1" i="0" dirty="0">
              <a:solidFill>
                <a:srgbClr val="1D1C1D"/>
              </a:solidFill>
              <a:effectLst/>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12</a:t>
            </a:fld>
            <a:endParaRPr lang="en-US" dirty="0"/>
          </a:p>
        </p:txBody>
      </p:sp>
    </p:spTree>
    <p:extLst>
      <p:ext uri="{BB962C8B-B14F-4D97-AF65-F5344CB8AC3E}">
        <p14:creationId xmlns:p14="http://schemas.microsoft.com/office/powerpoint/2010/main" val="2016388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fourth 10 minutes of the routine is for us to change things up so students can practice with novelty and transfer. </a:t>
            </a:r>
          </a:p>
        </p:txBody>
      </p:sp>
      <p:sp>
        <p:nvSpPr>
          <p:cNvPr id="4" name="Slide Number Placeholder 3"/>
          <p:cNvSpPr>
            <a:spLocks noGrp="1"/>
          </p:cNvSpPr>
          <p:nvPr>
            <p:ph type="sldNum" sz="quarter" idx="5"/>
          </p:nvPr>
        </p:nvSpPr>
        <p:spPr/>
        <p:txBody>
          <a:bodyPr/>
          <a:lstStyle/>
          <a:p>
            <a:fld id="{DA6298F2-3F1F-4041-A8E1-C335B761E25A}" type="slidenum">
              <a:rPr lang="en-US" smtClean="0"/>
              <a:t>13</a:t>
            </a:fld>
            <a:endParaRPr lang="en-US" dirty="0"/>
          </a:p>
        </p:txBody>
      </p:sp>
    </p:spTree>
    <p:extLst>
      <p:ext uri="{BB962C8B-B14F-4D97-AF65-F5344CB8AC3E}">
        <p14:creationId xmlns:p14="http://schemas.microsoft.com/office/powerpoint/2010/main" val="660200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 - option 1: </a:t>
            </a:r>
            <a:r>
              <a:rPr lang="en-US" b="0" i="0" dirty="0">
                <a:solidFill>
                  <a:srgbClr val="1D1C1D"/>
                </a:solidFill>
                <a:effectLst/>
              </a:rPr>
              <a:t>Use the guiding questions on the routine to drive the thinking and discussion with students as they reflect </a:t>
            </a:r>
            <a:r>
              <a:rPr lang="en-US" dirty="0"/>
              <a:t>on the work of the routine so far -- the thinking around the content and the problem, text or visual. Then, have students analyze how all of that can help them as they work on or think through other content or solving future problems.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14</a:t>
            </a:fld>
            <a:endParaRPr lang="en-US" dirty="0"/>
          </a:p>
        </p:txBody>
      </p:sp>
    </p:spTree>
    <p:extLst>
      <p:ext uri="{BB962C8B-B14F-4D97-AF65-F5344CB8AC3E}">
        <p14:creationId xmlns:p14="http://schemas.microsoft.com/office/powerpoint/2010/main" val="542248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think it up - option 2:</a:t>
            </a:r>
            <a:r>
              <a:rPr lang="en-US" sz="1200" b="0" i="0" dirty="0">
                <a:solidFill>
                  <a:srgbClr val="5E0C63"/>
                </a:solidFill>
                <a:effectLst/>
                <a:latin typeface="Arial" panose="020B0604020202020204" pitchFamily="34" charset="0"/>
                <a:ea typeface="Tahoma" pitchFamily="34" charset="0"/>
                <a:cs typeface="Arial" panose="020B0604020202020204" pitchFamily="34" charset="0"/>
              </a:rPr>
              <a:t> </a:t>
            </a:r>
            <a:r>
              <a:rPr lang="en-US" b="1" i="0" dirty="0">
                <a:solidFill>
                  <a:srgbClr val="1D1C1D"/>
                </a:solidFill>
                <a:effectLst/>
                <a:latin typeface="Arial" panose="020B0604020202020204" pitchFamily="34" charset="0"/>
                <a:cs typeface="Arial" panose="020B0604020202020204" pitchFamily="34" charset="0"/>
              </a:rPr>
              <a:t>odd one out (extending thinking instructional strategy)</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b="1" i="0" dirty="0">
              <a:solidFill>
                <a:srgbClr val="1D1C1D"/>
              </a:solidFill>
              <a:effectLst/>
              <a:latin typeface="Arial" panose="020B0604020202020204" pitchFamily="34" charset="0"/>
              <a:cs typeface="Arial" panose="020B0604020202020204" pitchFamily="34" charset="0"/>
            </a:endParaRP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purpose</a:t>
            </a: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Students compare/contrast four visuals, assessment questions, words, characters, historical figures, etc. and justify their thinking by defending which they think is the odd one out.</a:t>
            </a:r>
            <a:endParaRPr lang="en-US" dirty="0">
              <a:latin typeface="Arial" panose="020B0604020202020204" pitchFamily="34" charset="0"/>
              <a:cs typeface="Arial" panose="020B0604020202020204" pitchFamily="34" charset="0"/>
            </a:endParaRP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dirty="0">
              <a:latin typeface="Arial" panose="020B0604020202020204" pitchFamily="34" charset="0"/>
              <a:cs typeface="Arial" panose="020B0604020202020204" pitchFamily="34" charset="0"/>
            </a:endParaRPr>
          </a:p>
          <a:p>
            <a:pPr marL="0" indent="0" defTabSz="996094">
              <a:buFont typeface="+mj-lt"/>
              <a:buNone/>
              <a:defRPr/>
            </a:pPr>
            <a:r>
              <a:rPr lang="en-US" b="1" i="0" dirty="0">
                <a:solidFill>
                  <a:srgbClr val="1D1C1D"/>
                </a:solidFill>
                <a:effectLst/>
                <a:latin typeface="Arial" panose="020B0604020202020204" pitchFamily="34" charset="0"/>
                <a:cs typeface="Arial" panose="020B0604020202020204" pitchFamily="34" charset="0"/>
              </a:rPr>
              <a:t>instructions</a:t>
            </a:r>
            <a:endParaRPr lang="en-US" dirty="0">
              <a:solidFill>
                <a:prstClr val="black"/>
              </a:solidFill>
              <a:latin typeface="Arial" panose="020B0604020202020204" pitchFamily="34" charset="0"/>
              <a:cs typeface="Arial" panose="020B0604020202020204" pitchFamily="34" charset="0"/>
            </a:endParaRP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Divide students into groups of 4. </a:t>
            </a:r>
          </a:p>
          <a:p>
            <a:pPr marL="228600" marR="0" lvl="0" indent="-228600" algn="l" defTabSz="996094" rtl="0" eaLnBrk="1" fontAlgn="auto" latinLnBrk="0" hangingPunct="1">
              <a:lnSpc>
                <a:spcPct val="100000"/>
              </a:lnSpc>
              <a:spcBef>
                <a:spcPts val="0"/>
              </a:spcBef>
              <a:spcAft>
                <a:spcPts val="0"/>
              </a:spcAft>
              <a:buClrTx/>
              <a:buSzTx/>
              <a:buFont typeface="+mj-lt"/>
              <a:buAutoNum type="arabicPeriod"/>
              <a:tabLst/>
              <a:defRPr/>
            </a:pPr>
            <a:r>
              <a:rPr lang="en-US" dirty="0">
                <a:solidFill>
                  <a:prstClr val="black"/>
                </a:solidFill>
                <a:latin typeface="Arial" panose="020B0604020202020204" pitchFamily="34" charset="0"/>
                <a:cs typeface="Arial" panose="020B0604020202020204" pitchFamily="34" charset="0"/>
              </a:rPr>
              <a:t>In each group, students divide the images/problems amongst their group and take turns describing their image/problem.</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Students compare and contrast the images/problems.</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Students determine which one is the odd one out and why.</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Groups share out their selected odd one out and justification. </a:t>
            </a:r>
          </a:p>
          <a:p>
            <a:pPr marL="228600" indent="-228600">
              <a:buFont typeface="+mj-lt"/>
              <a:buAutoNum type="arabicPeriod"/>
            </a:pPr>
            <a:r>
              <a:rPr lang="en-US" sz="1200" b="0" i="0" kern="1200" dirty="0">
                <a:solidFill>
                  <a:schemeClr val="tx1"/>
                </a:solidFill>
                <a:effectLst/>
                <a:latin typeface="Arial" panose="020B0604020202020204" pitchFamily="34" charset="0"/>
                <a:ea typeface="+mn-ea"/>
                <a:cs typeface="Arial" panose="020B0604020202020204" pitchFamily="34" charset="0"/>
              </a:rPr>
              <a:t>Observe and listen to students’ thinking and clarify/verify as appropriate.</a:t>
            </a:r>
          </a:p>
          <a:p>
            <a:pPr marL="228600" indent="-228600">
              <a:buFont typeface="+mj-lt"/>
              <a:buAutoNum type="arabicPeriod"/>
            </a:pP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0" indent="0">
              <a:buFont typeface="+mj-lt"/>
              <a:buNone/>
            </a:pPr>
            <a:r>
              <a:rPr lang="en-US" sz="1200" b="0" i="1" kern="1200" dirty="0">
                <a:solidFill>
                  <a:schemeClr val="tx1"/>
                </a:solidFill>
                <a:effectLst/>
                <a:latin typeface="Arial" panose="020B0604020202020204" pitchFamily="34" charset="0"/>
                <a:ea typeface="+mn-ea"/>
                <a:cs typeface="Arial" panose="020B0604020202020204" pitchFamily="34" charset="0"/>
              </a:rPr>
              <a:t>Each of these problems is essentially the same. Students are looking for equation(s) that represent the table.</a:t>
            </a:r>
          </a:p>
          <a:p>
            <a:pPr marL="0" indent="0">
              <a:buFont typeface="+mj-lt"/>
              <a:buNone/>
            </a:pPr>
            <a:endParaRPr lang="en-US" sz="1200" b="0" i="1" kern="1200" dirty="0">
              <a:solidFill>
                <a:schemeClr val="tx1"/>
              </a:solidFill>
              <a:effectLst/>
              <a:latin typeface="Arial" panose="020B0604020202020204" pitchFamily="34" charset="0"/>
              <a:ea typeface="+mn-ea"/>
              <a:cs typeface="Arial" panose="020B0604020202020204" pitchFamily="34" charset="0"/>
            </a:endParaRPr>
          </a:p>
          <a:p>
            <a:pPr marL="0" indent="0">
              <a:buFont typeface="+mj-lt"/>
              <a:buNone/>
            </a:pPr>
            <a:r>
              <a:rPr lang="en-US" sz="1200" b="1" i="0" kern="1200" dirty="0">
                <a:solidFill>
                  <a:schemeClr val="tx1"/>
                </a:solidFill>
                <a:effectLst/>
                <a:latin typeface="Arial" panose="020B0604020202020204" pitchFamily="34" charset="0"/>
                <a:ea typeface="+mn-ea"/>
                <a:cs typeface="Arial" panose="020B0604020202020204" pitchFamily="34" charset="0"/>
              </a:rPr>
              <a:t>Upper right</a:t>
            </a:r>
            <a:r>
              <a:rPr lang="en-US" sz="1200" b="0" i="0" kern="1200">
                <a:solidFill>
                  <a:schemeClr val="tx1"/>
                </a:solidFill>
                <a:effectLst/>
                <a:latin typeface="Arial" panose="020B0604020202020204" pitchFamily="34" charset="0"/>
                <a:ea typeface="+mn-ea"/>
                <a:cs typeface="Arial" panose="020B0604020202020204" pitchFamily="34" charset="0"/>
              </a:rPr>
              <a:t>: This is the original problem.</a:t>
            </a: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0" indent="0">
              <a:buFont typeface="+mj-lt"/>
              <a:buNone/>
            </a:pPr>
            <a:r>
              <a:rPr lang="en-US" sz="1200" b="1" i="0" kern="1200" dirty="0">
                <a:solidFill>
                  <a:schemeClr val="tx1"/>
                </a:solidFill>
                <a:effectLst/>
                <a:latin typeface="Arial" panose="020B0604020202020204" pitchFamily="34" charset="0"/>
                <a:ea typeface="+mn-ea"/>
                <a:cs typeface="Arial" panose="020B0604020202020204" pitchFamily="34" charset="0"/>
              </a:rPr>
              <a:t>Lower right</a:t>
            </a:r>
            <a:r>
              <a:rPr lang="en-US" sz="1200" b="0" i="0" kern="1200" dirty="0">
                <a:solidFill>
                  <a:schemeClr val="tx1"/>
                </a:solidFill>
                <a:effectLst/>
                <a:latin typeface="Arial" panose="020B0604020202020204" pitchFamily="34" charset="0"/>
                <a:ea typeface="+mn-ea"/>
                <a:cs typeface="Arial" panose="020B0604020202020204" pitchFamily="34" charset="0"/>
              </a:rPr>
              <a:t>: Students look for 3 equations that represent the table and one that does not. Each equation uses a different point from the table and the equations are in point-slope form. The third equation in incorrect.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i="0" kern="1200" dirty="0">
                <a:solidFill>
                  <a:schemeClr val="tx1"/>
                </a:solidFill>
                <a:effectLst/>
                <a:latin typeface="Arial" panose="020B0604020202020204" pitchFamily="34" charset="0"/>
                <a:ea typeface="+mn-ea"/>
                <a:cs typeface="Arial" panose="020B0604020202020204" pitchFamily="34" charset="0"/>
              </a:rPr>
              <a:t>Upper left</a:t>
            </a:r>
            <a:r>
              <a:rPr lang="en-US" sz="1200" b="0" i="0" kern="1200" dirty="0">
                <a:solidFill>
                  <a:schemeClr val="tx1"/>
                </a:solidFill>
                <a:effectLst/>
                <a:latin typeface="Arial" panose="020B0604020202020204" pitchFamily="34" charset="0"/>
                <a:ea typeface="+mn-ea"/>
                <a:cs typeface="Arial" panose="020B0604020202020204" pitchFamily="34" charset="0"/>
              </a:rPr>
              <a:t>: Students look for 3 equations that represent the table and one that does not. Each equation uses a different point from the table and the equations are in point-slope form. D is incorrect. </a:t>
            </a:r>
          </a:p>
          <a:p>
            <a:pPr marL="0" indent="0">
              <a:buFont typeface="+mj-lt"/>
              <a:buNone/>
            </a:pPr>
            <a:r>
              <a:rPr lang="en-US" sz="1200" b="1" i="0" kern="1200" dirty="0">
                <a:solidFill>
                  <a:schemeClr val="tx1"/>
                </a:solidFill>
                <a:effectLst/>
                <a:latin typeface="Arial" panose="020B0604020202020204" pitchFamily="34" charset="0"/>
                <a:ea typeface="+mn-ea"/>
                <a:cs typeface="Arial" panose="020B0604020202020204" pitchFamily="34" charset="0"/>
              </a:rPr>
              <a:t>Lower left</a:t>
            </a:r>
            <a:r>
              <a:rPr lang="en-US" sz="1200" b="0" i="0" kern="1200" dirty="0">
                <a:solidFill>
                  <a:schemeClr val="tx1"/>
                </a:solidFill>
                <a:effectLst/>
                <a:latin typeface="Arial" panose="020B0604020202020204" pitchFamily="34" charset="0"/>
                <a:ea typeface="+mn-ea"/>
                <a:cs typeface="Arial" panose="020B0604020202020204" pitchFamily="34" charset="0"/>
              </a:rPr>
              <a:t>: Students look for 1 equation that represents the table. The equation choices are in either slope-intercept form or point-slope form. D is correct.</a:t>
            </a:r>
            <a:endParaRPr lang="en-US" sz="1200" b="1" i="0" kern="1200" dirty="0">
              <a:solidFill>
                <a:schemeClr val="tx1"/>
              </a:solidFill>
              <a:effectLst/>
              <a:latin typeface="Arial" panose="020B0604020202020204" pitchFamily="34" charset="0"/>
              <a:ea typeface="+mn-ea"/>
              <a:cs typeface="Arial" panose="020B0604020202020204" pitchFamily="34" charset="0"/>
            </a:endParaRPr>
          </a:p>
          <a:p>
            <a:pPr marL="0" indent="0" defTabSz="996094">
              <a:buFont typeface="+mj-lt"/>
              <a:buNone/>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15</a:t>
            </a:fld>
            <a:endParaRPr lang="en-US" dirty="0"/>
          </a:p>
        </p:txBody>
      </p:sp>
    </p:spTree>
    <p:extLst>
      <p:ext uri="{BB962C8B-B14F-4D97-AF65-F5344CB8AC3E}">
        <p14:creationId xmlns:p14="http://schemas.microsoft.com/office/powerpoint/2010/main" val="3796120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last 10 minutes of the routine is for students to reflect on the routine and write about how it affected their understanding and confidence around the content and problem-solving process. </a:t>
            </a:r>
          </a:p>
        </p:txBody>
      </p:sp>
      <p:sp>
        <p:nvSpPr>
          <p:cNvPr id="4" name="Slide Number Placeholder 3"/>
          <p:cNvSpPr>
            <a:spLocks noGrp="1"/>
          </p:cNvSpPr>
          <p:nvPr>
            <p:ph type="sldNum" sz="quarter" idx="5"/>
          </p:nvPr>
        </p:nvSpPr>
        <p:spPr/>
        <p:txBody>
          <a:bodyPr/>
          <a:lstStyle/>
          <a:p>
            <a:fld id="{DA6298F2-3F1F-4041-A8E1-C335B761E25A}" type="slidenum">
              <a:rPr lang="en-US" smtClean="0"/>
              <a:t>16</a:t>
            </a:fld>
            <a:endParaRPr lang="en-US" dirty="0"/>
          </a:p>
        </p:txBody>
      </p:sp>
    </p:spTree>
    <p:extLst>
      <p:ext uri="{BB962C8B-B14F-4D97-AF65-F5344CB8AC3E}">
        <p14:creationId xmlns:p14="http://schemas.microsoft.com/office/powerpoint/2010/main" val="101814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9F3BA-9AAC-E1A8-187E-6BF335983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37185-26C5-9A52-AC5C-A3D282002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E3D4A-71AD-F686-0EDF-CD92322EEF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r>
              <a:rPr lang="en-US" b="0" dirty="0"/>
              <a:t>: The goal of the last 10 minutes of the routine is to solidify learning and have students practice communicating what they know in </a:t>
            </a:r>
            <a:r>
              <a:rPr lang="en-US" b="1" dirty="0"/>
              <a:t>writing</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students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think</a:t>
            </a:r>
            <a:r>
              <a:rPr lang="en-US" b="0" dirty="0"/>
              <a:t> about the activities, questions, discussions, and the selected problem, text or visual for this week’s thinkalong routine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talk</a:t>
            </a:r>
            <a:r>
              <a:rPr lang="en-US" b="0" dirty="0"/>
              <a:t> with a partner or in a small group about what they learned and the evidence that supports their thinking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write</a:t>
            </a:r>
            <a:r>
              <a:rPr lang="en-US" b="0" dirty="0"/>
              <a:t> their answers on a piece of paper or in their notebooks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areas in which students may need more support.</a:t>
            </a:r>
            <a:endParaRPr lang="en-US" b="0" dirty="0"/>
          </a:p>
        </p:txBody>
      </p:sp>
      <p:sp>
        <p:nvSpPr>
          <p:cNvPr id="4" name="Slide Number Placeholder 3">
            <a:extLst>
              <a:ext uri="{FF2B5EF4-FFF2-40B4-BE49-F238E27FC236}">
                <a16:creationId xmlns:a16="http://schemas.microsoft.com/office/drawing/2014/main" id="{1277E5E3-D279-AD81-2114-2208EA228A67}"/>
              </a:ext>
            </a:extLst>
          </p:cNvPr>
          <p:cNvSpPr>
            <a:spLocks noGrp="1"/>
          </p:cNvSpPr>
          <p:nvPr>
            <p:ph type="sldNum" sz="quarter" idx="5"/>
          </p:nvPr>
        </p:nvSpPr>
        <p:spPr/>
        <p:txBody>
          <a:bodyPr/>
          <a:lstStyle/>
          <a:p>
            <a:fld id="{DA6298F2-3F1F-4041-A8E1-C335B761E25A}" type="slidenum">
              <a:rPr lang="en-US" smtClean="0"/>
              <a:t>17</a:t>
            </a:fld>
            <a:endParaRPr lang="en-US" dirty="0"/>
          </a:p>
        </p:txBody>
      </p:sp>
    </p:spTree>
    <p:extLst>
      <p:ext uri="{BB962C8B-B14F-4D97-AF65-F5344CB8AC3E}">
        <p14:creationId xmlns:p14="http://schemas.microsoft.com/office/powerpoint/2010/main" val="550118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week, use the guiding questions from the </a:t>
            </a:r>
            <a:r>
              <a:rPr lang="en-US" b="1" dirty="0"/>
              <a:t>thinkalong routine </a:t>
            </a:r>
            <a:r>
              <a:rPr lang="en-US" dirty="0"/>
              <a:t>to lead student thinking and discussion around the selected </a:t>
            </a:r>
            <a:r>
              <a:rPr lang="en-US" b="1" dirty="0"/>
              <a:t>stimulus</a:t>
            </a:r>
            <a:r>
              <a:rPr lang="en-US" b="0" dirty="0"/>
              <a:t> (</a:t>
            </a:r>
            <a:r>
              <a:rPr lang="en-US" dirty="0"/>
              <a:t>problem, text, or visual) aligned to a high-impact standard/concept.</a:t>
            </a:r>
          </a:p>
        </p:txBody>
      </p:sp>
      <p:sp>
        <p:nvSpPr>
          <p:cNvPr id="4" name="Slide Number Placeholder 3"/>
          <p:cNvSpPr>
            <a:spLocks noGrp="1"/>
          </p:cNvSpPr>
          <p:nvPr>
            <p:ph type="sldNum" sz="quarter" idx="5"/>
          </p:nvPr>
        </p:nvSpPr>
        <p:spPr/>
        <p:txBody>
          <a:bodyPr/>
          <a:lstStyle/>
          <a:p>
            <a:fld id="{DA6298F2-3F1F-4041-A8E1-C335B761E25A}" type="slidenum">
              <a:rPr lang="en-US" smtClean="0"/>
              <a:t>2</a:t>
            </a:fld>
            <a:endParaRPr lang="en-US" dirty="0"/>
          </a:p>
        </p:txBody>
      </p:sp>
    </p:spTree>
    <p:extLst>
      <p:ext uri="{BB962C8B-B14F-4D97-AF65-F5344CB8AC3E}">
        <p14:creationId xmlns:p14="http://schemas.microsoft.com/office/powerpoint/2010/main" val="2536408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make a plan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goal of the first 5-10 minutes of the routine is just for students to </a:t>
            </a:r>
            <a:r>
              <a:rPr lang="en-US" b="1" dirty="0"/>
              <a:t>explore</a:t>
            </a:r>
            <a:r>
              <a:rPr lang="en-US" dirty="0"/>
              <a:t>. We are engaging the “tools to know” process standards and using the selected problem, text, or visual to activate memory around the designated content for the week.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you’re using a problem as the stimulus, students don’t solve the problem or even see the answer choices yet! In this part of the routine, students practice making a plan, getting started, and thinking about what they will need to answer the question based on the vocabulary and/or visuals included.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3</a:t>
            </a:fld>
            <a:endParaRPr lang="en-US" dirty="0"/>
          </a:p>
        </p:txBody>
      </p:sp>
    </p:spTree>
    <p:extLst>
      <p:ext uri="{BB962C8B-B14F-4D97-AF65-F5344CB8AC3E}">
        <p14:creationId xmlns:p14="http://schemas.microsoft.com/office/powerpoint/2010/main" val="1901270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B02EA-07EA-A531-6593-7BE169339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1B776-9943-89A6-6764-7C04733DD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7A462-43BF-B55B-C9ED-9D0D51C1AF4F}"/>
              </a:ext>
            </a:extLst>
          </p:cNvPr>
          <p:cNvSpPr>
            <a:spLocks noGrp="1"/>
          </p:cNvSpPr>
          <p:nvPr>
            <p:ph type="body" idx="1"/>
          </p:nvPr>
        </p:nvSpPr>
        <p:spPr/>
        <p:txBody>
          <a:bodyPr/>
          <a:lstStyle/>
          <a:p>
            <a:pPr marL="0" indent="0" algn="l">
              <a:buFont typeface="+mj-lt"/>
              <a:buNone/>
            </a:pPr>
            <a:r>
              <a:rPr lang="en-US" b="1" i="0" dirty="0">
                <a:solidFill>
                  <a:srgbClr val="1D1C1D"/>
                </a:solidFill>
                <a:effectLst/>
              </a:rPr>
              <a:t>make a plan: </a:t>
            </a:r>
            <a:r>
              <a:rPr lang="en-US" b="0" i="0" dirty="0">
                <a:solidFill>
                  <a:srgbClr val="1D1C1D"/>
                </a:solidFill>
                <a:effectLst/>
              </a:rPr>
              <a:t>Use the guiding questions on the routine to drive the thinking and discussion with students as you explore the selected stimulus.</a:t>
            </a:r>
          </a:p>
          <a:p>
            <a:pPr marL="0" indent="0" algn="l">
              <a:buFont typeface="+mj-lt"/>
              <a:buNone/>
            </a:pPr>
            <a:endParaRPr lang="en-US" b="0" i="0" dirty="0">
              <a:solidFill>
                <a:srgbClr val="1D1C1D"/>
              </a:solidFill>
              <a:effectLst/>
            </a:endParaRPr>
          </a:p>
          <a:p>
            <a:pPr marL="0" indent="0" algn="l">
              <a:buFont typeface="+mj-lt"/>
              <a:buNone/>
            </a:pPr>
            <a:r>
              <a:rPr lang="en-US" b="1" i="0" dirty="0">
                <a:solidFill>
                  <a:srgbClr val="1D1C1D"/>
                </a:solidFill>
                <a:effectLst/>
              </a:rPr>
              <a:t>This item was selected to address, loopback, or intervene on writing equations of lines because:</a:t>
            </a:r>
          </a:p>
          <a:p>
            <a:pPr marL="228600" indent="-228600">
              <a:buFont typeface="+mj-lt"/>
              <a:buAutoNum type="arabicPeriod"/>
            </a:pPr>
            <a:r>
              <a:rPr lang="en-US" dirty="0"/>
              <a:t>It’s a skill that students </a:t>
            </a:r>
            <a:r>
              <a:rPr lang="en-US"/>
              <a:t>have previously </a:t>
            </a:r>
            <a:r>
              <a:rPr lang="en-US" dirty="0"/>
              <a:t>used and will continue to use.</a:t>
            </a:r>
          </a:p>
          <a:p>
            <a:pPr marL="228600" indent="-228600">
              <a:buFont typeface="+mj-lt"/>
              <a:buAutoNum type="arabicPeriod"/>
            </a:pPr>
            <a:r>
              <a:rPr lang="en-US" dirty="0"/>
              <a:t>It starts with a table.</a:t>
            </a:r>
          </a:p>
          <a:p>
            <a:pPr marL="228600" indent="-228600">
              <a:buFont typeface="+mj-lt"/>
              <a:buAutoNum type="arabicPeriod"/>
            </a:pPr>
            <a:r>
              <a:rPr lang="en-US"/>
              <a:t>Without a question, it </a:t>
            </a:r>
            <a:r>
              <a:rPr lang="en-US" dirty="0"/>
              <a:t>is </a:t>
            </a:r>
            <a:r>
              <a:rPr lang="en-US"/>
              <a:t>not apparently obvious what </a:t>
            </a:r>
            <a:r>
              <a:rPr lang="en-US" dirty="0"/>
              <a:t>students will have to do with the information. They may have to write an equation, choose a graph, or choose a word problem that matches it.</a:t>
            </a:r>
          </a:p>
        </p:txBody>
      </p:sp>
      <p:sp>
        <p:nvSpPr>
          <p:cNvPr id="4" name="Slide Number Placeholder 3">
            <a:extLst>
              <a:ext uri="{FF2B5EF4-FFF2-40B4-BE49-F238E27FC236}">
                <a16:creationId xmlns:a16="http://schemas.microsoft.com/office/drawing/2014/main" id="{4F8B941E-C4DC-C46B-4ADC-90630AC9FEB5}"/>
              </a:ext>
            </a:extLst>
          </p:cNvPr>
          <p:cNvSpPr>
            <a:spLocks noGrp="1"/>
          </p:cNvSpPr>
          <p:nvPr>
            <p:ph type="sldNum" sz="quarter" idx="5"/>
          </p:nvPr>
        </p:nvSpPr>
        <p:spPr/>
        <p:txBody>
          <a:bodyPr/>
          <a:lstStyle/>
          <a:p>
            <a:fld id="{DA6298F2-3F1F-4041-A8E1-C335B761E25A}" type="slidenum">
              <a:rPr lang="en-US" smtClean="0"/>
              <a:t>4</a:t>
            </a:fld>
            <a:endParaRPr lang="en-US" dirty="0"/>
          </a:p>
        </p:txBody>
      </p:sp>
    </p:spTree>
    <p:extLst>
      <p:ext uri="{BB962C8B-B14F-4D97-AF65-F5344CB8AC3E}">
        <p14:creationId xmlns:p14="http://schemas.microsoft.com/office/powerpoint/2010/main" val="3150525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second 10 minutes in the routine is for students to </a:t>
            </a:r>
            <a:r>
              <a:rPr lang="en-US" b="1" dirty="0"/>
              <a:t>talk</a:t>
            </a:r>
            <a:r>
              <a:rPr lang="en-US" dirty="0"/>
              <a:t> using the problem, text, or visual to show what they know about this concept! This part of the routine allows students and teacher to talk about, share, and clarify the content (vocabulary, visuals, activities, common mistakes, connections, key ideas, important info/details, etc.).</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5</a:t>
            </a:fld>
            <a:endParaRPr lang="en-US" dirty="0"/>
          </a:p>
        </p:txBody>
      </p:sp>
    </p:spTree>
    <p:extLst>
      <p:ext uri="{BB962C8B-B14F-4D97-AF65-F5344CB8AC3E}">
        <p14:creationId xmlns:p14="http://schemas.microsoft.com/office/powerpoint/2010/main" val="2459123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2F392-22A3-E3EB-F499-DCCB4D0EA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8230C-8CB7-607D-1720-9C1348E50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D6037-1694-F66F-E031-F474E9FF6D4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show what you know - option 1:  </a:t>
            </a:r>
            <a:r>
              <a:rPr lang="en-US" b="0" i="0" dirty="0">
                <a:solidFill>
                  <a:srgbClr val="1D1C1D"/>
                </a:solidFill>
                <a:effectLst/>
                <a:latin typeface="Arial" panose="020B0604020202020204" pitchFamily="34" charset="0"/>
                <a:cs typeface="Arial" panose="020B0604020202020204" pitchFamily="34" charset="0"/>
              </a:rPr>
              <a:t>Use</a:t>
            </a:r>
            <a:r>
              <a:rPr lang="en-US" dirty="0">
                <a:latin typeface="Arial" panose="020B0604020202020204" pitchFamily="34" charset="0"/>
                <a:cs typeface="Arial" panose="020B0604020202020204" pitchFamily="34" charset="0"/>
              </a:rPr>
              <a:t> these questions from the routine, along with the selected stimulus, to activate memory, review content, correct learning mistakes, and clarify misconceptions. Be sure discussion includes important information related to the selected stimulus.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important information about this item:</a:t>
            </a:r>
          </a:p>
          <a:p>
            <a:pPr marL="228600" indent="-228600" algn="l">
              <a:buFont typeface="+mj-lt"/>
              <a:buAutoNum type="arabicPeriod"/>
            </a:pPr>
            <a:r>
              <a:rPr lang="en-US" b="0" i="0" dirty="0">
                <a:solidFill>
                  <a:srgbClr val="1D1C1D"/>
                </a:solidFill>
                <a:effectLst/>
                <a:latin typeface="Arial" panose="020B0604020202020204" pitchFamily="34" charset="0"/>
                <a:cs typeface="Arial" panose="020B0604020202020204" pitchFamily="34" charset="0"/>
              </a:rPr>
              <a:t>Clues include and require an understanding of important academic vocabulary: table, represents, points, graph of a linear function, </a:t>
            </a:r>
            <a:r>
              <a:rPr lang="en-US" b="0" i="1" dirty="0">
                <a:solidFill>
                  <a:srgbClr val="1D1C1D"/>
                </a:solidFill>
                <a:effectLst/>
                <a:latin typeface="Arial" panose="020B0604020202020204" pitchFamily="34" charset="0"/>
                <a:cs typeface="Arial" panose="020B0604020202020204" pitchFamily="34" charset="0"/>
              </a:rPr>
              <a:t>x</a:t>
            </a:r>
            <a:r>
              <a:rPr lang="en-US" b="0" i="0" dirty="0">
                <a:solidFill>
                  <a:srgbClr val="1D1C1D"/>
                </a:solidFill>
                <a:effectLst/>
                <a:latin typeface="Arial" panose="020B0604020202020204" pitchFamily="34" charset="0"/>
                <a:cs typeface="Arial" panose="020B0604020202020204" pitchFamily="34" charset="0"/>
              </a:rPr>
              <a:t>, </a:t>
            </a:r>
            <a:r>
              <a:rPr lang="en-US" b="0" i="1" dirty="0">
                <a:solidFill>
                  <a:srgbClr val="1D1C1D"/>
                </a:solidFill>
                <a:effectLst/>
                <a:latin typeface="Arial" panose="020B0604020202020204" pitchFamily="34" charset="0"/>
                <a:cs typeface="Arial" panose="020B0604020202020204" pitchFamily="34" charset="0"/>
              </a:rPr>
              <a:t>y.</a:t>
            </a:r>
            <a:endParaRPr lang="en-US" b="0" i="0" dirty="0">
              <a:solidFill>
                <a:srgbClr val="1D1C1D"/>
              </a:solidFill>
              <a:effectLst/>
              <a:latin typeface="Arial" panose="020B0604020202020204" pitchFamily="34" charset="0"/>
              <a:cs typeface="Arial" panose="020B0604020202020204" pitchFamily="34" charset="0"/>
            </a:endParaRPr>
          </a:p>
          <a:p>
            <a:pPr marL="228600" indent="-228600" algn="l">
              <a:buFont typeface="+mj-lt"/>
              <a:buAutoNum type="arabicPeriod"/>
            </a:pPr>
            <a:r>
              <a:rPr lang="en-US" b="0" i="0" dirty="0">
                <a:solidFill>
                  <a:srgbClr val="1D1C1D"/>
                </a:solidFill>
                <a:effectLst/>
                <a:latin typeface="Arial" panose="020B0604020202020204" pitchFamily="34" charset="0"/>
                <a:cs typeface="Arial" panose="020B0604020202020204" pitchFamily="34" charset="0"/>
              </a:rPr>
              <a:t>Students must read and clarify all of the clues:</a:t>
            </a:r>
          </a:p>
          <a:p>
            <a:pPr marL="685800" lvl="1" indent="-228600" algn="l">
              <a:buFont typeface="Arial" panose="020B0604020202020204" pitchFamily="34" charset="0"/>
              <a:buChar char="•"/>
            </a:pPr>
            <a:r>
              <a:rPr lang="en-US" b="0" i="0" dirty="0">
                <a:solidFill>
                  <a:srgbClr val="1D1C1D"/>
                </a:solidFill>
                <a:effectLst/>
                <a:latin typeface="Arial" panose="020B0604020202020204" pitchFamily="34" charset="0"/>
                <a:cs typeface="Arial" panose="020B0604020202020204" pitchFamily="34" charset="0"/>
              </a:rPr>
              <a:t>There is a table with points.</a:t>
            </a:r>
          </a:p>
          <a:p>
            <a:pPr marL="685800" lvl="1" indent="-228600" algn="l">
              <a:buFont typeface="Arial" panose="020B0604020202020204" pitchFamily="34" charset="0"/>
              <a:buChar char="•"/>
            </a:pPr>
            <a:r>
              <a:rPr lang="en-US" b="0" i="0" dirty="0">
                <a:solidFill>
                  <a:srgbClr val="1D1C1D"/>
                </a:solidFill>
                <a:effectLst/>
                <a:latin typeface="Arial" panose="020B0604020202020204" pitchFamily="34" charset="0"/>
                <a:cs typeface="Arial" panose="020B0604020202020204" pitchFamily="34" charset="0"/>
              </a:rPr>
              <a:t>The table represents a graph.</a:t>
            </a:r>
          </a:p>
          <a:p>
            <a:pPr marL="685800" lvl="1" indent="-228600" algn="l">
              <a:buFont typeface="Arial" panose="020B0604020202020204" pitchFamily="34" charset="0"/>
              <a:buChar char="•"/>
            </a:pPr>
            <a:r>
              <a:rPr lang="en-US" b="0" i="0" dirty="0">
                <a:solidFill>
                  <a:srgbClr val="1D1C1D"/>
                </a:solidFill>
                <a:effectLst/>
                <a:latin typeface="Arial" panose="020B0604020202020204" pitchFamily="34" charset="0"/>
                <a:cs typeface="Arial" panose="020B0604020202020204" pitchFamily="34" charset="0"/>
              </a:rPr>
              <a:t>The points are (</a:t>
            </a:r>
            <a:r>
              <a:rPr lang="en-US" sz="1200" dirty="0">
                <a:solidFill>
                  <a:schemeClr val="tx1"/>
                </a:solidFill>
                <a:latin typeface="Arial" panose="020B0604020202020204" pitchFamily="34" charset="0"/>
                <a:ea typeface="Verdana" panose="020B0604030504040204" pitchFamily="34" charset="0"/>
                <a:cs typeface="Arial" panose="020B0604020202020204" pitchFamily="34" charset="0"/>
              </a:rPr>
              <a:t>–1, –23), (0, –8), (3, 37), and (6,82). Are there other points on the line? </a:t>
            </a:r>
            <a:r>
              <a:rPr lang="en-US" sz="1200" i="1" dirty="0">
                <a:solidFill>
                  <a:schemeClr val="tx1"/>
                </a:solidFill>
                <a:latin typeface="Arial" panose="020B0604020202020204" pitchFamily="34" charset="0"/>
                <a:ea typeface="Verdana" panose="020B0604030504040204" pitchFamily="34" charset="0"/>
                <a:cs typeface="Arial" panose="020B0604020202020204" pitchFamily="34" charset="0"/>
              </a:rPr>
              <a:t>Yes</a:t>
            </a:r>
            <a:r>
              <a:rPr lang="en-US" sz="1200" i="0" dirty="0">
                <a:solidFill>
                  <a:schemeClr val="tx1"/>
                </a:solidFill>
                <a:latin typeface="Arial" panose="020B0604020202020204" pitchFamily="34" charset="0"/>
                <a:ea typeface="Verdana" panose="020B0604030504040204" pitchFamily="34" charset="0"/>
                <a:cs typeface="Arial" panose="020B0604020202020204" pitchFamily="34" charset="0"/>
              </a:rPr>
              <a:t>. How would you find other points on the line? </a:t>
            </a:r>
            <a:r>
              <a:rPr lang="en-US" sz="1200" i="1" dirty="0">
                <a:solidFill>
                  <a:schemeClr val="tx1"/>
                </a:solidFill>
                <a:latin typeface="Arial" panose="020B0604020202020204" pitchFamily="34" charset="0"/>
                <a:ea typeface="Verdana" panose="020B0604030504040204" pitchFamily="34" charset="0"/>
                <a:cs typeface="Arial" panose="020B0604020202020204" pitchFamily="34" charset="0"/>
              </a:rPr>
              <a:t>You’d need to know the equation, be able to follow the pattern in the table, or have a graph.</a:t>
            </a:r>
            <a:endParaRPr lang="en-US" b="0" i="0" dirty="0">
              <a:solidFill>
                <a:srgbClr val="1D1C1D"/>
              </a:solidFill>
              <a:effectLst/>
              <a:latin typeface="Arial" panose="020B0604020202020204" pitchFamily="34" charset="0"/>
              <a:cs typeface="Arial" panose="020B0604020202020204" pitchFamily="34" charset="0"/>
            </a:endParaRPr>
          </a:p>
          <a:p>
            <a:pPr marL="228600" indent="-228600" algn="l">
              <a:buFont typeface="+mj-lt"/>
              <a:buAutoNum type="arabicPeriod"/>
            </a:pPr>
            <a:r>
              <a:rPr lang="en-US" b="0" i="0" dirty="0">
                <a:solidFill>
                  <a:srgbClr val="1D1C1D"/>
                </a:solidFill>
                <a:effectLst/>
                <a:latin typeface="Arial" panose="020B0604020202020204" pitchFamily="34" charset="0"/>
                <a:cs typeface="Arial" panose="020B0604020202020204" pitchFamily="34" charset="0"/>
              </a:rPr>
              <a:t>Students would </a:t>
            </a:r>
            <a:r>
              <a:rPr lang="en-US" b="0" i="0">
                <a:solidFill>
                  <a:srgbClr val="1D1C1D"/>
                </a:solidFill>
                <a:effectLst/>
                <a:latin typeface="Arial" panose="020B0604020202020204" pitchFamily="34" charset="0"/>
                <a:cs typeface="Arial" panose="020B0604020202020204" pitchFamily="34" charset="0"/>
              </a:rPr>
              <a:t>benefit from:</a:t>
            </a:r>
            <a:endParaRPr lang="en-US" b="0" i="0" dirty="0">
              <a:solidFill>
                <a:srgbClr val="1D1C1D"/>
              </a:solidFill>
              <a:effectLst/>
              <a:latin typeface="Arial" panose="020B0604020202020204" pitchFamily="34" charset="0"/>
              <a:cs typeface="Arial" panose="020B0604020202020204" pitchFamily="34" charset="0"/>
            </a:endParaRPr>
          </a:p>
          <a:p>
            <a:pPr marL="685800" lvl="1" indent="-228600" algn="l">
              <a:buFont typeface="Arial" panose="020B0604020202020204" pitchFamily="34" charset="0"/>
              <a:buChar char="•"/>
            </a:pPr>
            <a:r>
              <a:rPr lang="en-US" b="0" i="0" dirty="0">
                <a:solidFill>
                  <a:srgbClr val="1D1C1D"/>
                </a:solidFill>
                <a:effectLst/>
                <a:latin typeface="Arial" panose="020B0604020202020204" pitchFamily="34" charset="0"/>
                <a:cs typeface="Arial" panose="020B0604020202020204" pitchFamily="34" charset="0"/>
              </a:rPr>
              <a:t>Predicting what they will have to do with the table.</a:t>
            </a:r>
          </a:p>
          <a:p>
            <a:pPr marL="685800" lvl="1" indent="-228600" algn="l">
              <a:buFont typeface="Arial" panose="020B0604020202020204" pitchFamily="34" charset="0"/>
              <a:buChar char="•"/>
            </a:pPr>
            <a:r>
              <a:rPr lang="en-US" b="0" i="0" dirty="0">
                <a:solidFill>
                  <a:srgbClr val="1D1C1D"/>
                </a:solidFill>
                <a:effectLst/>
                <a:latin typeface="Arial" panose="020B0604020202020204" pitchFamily="34" charset="0"/>
                <a:cs typeface="Arial" panose="020B0604020202020204" pitchFamily="34" charset="0"/>
              </a:rPr>
              <a:t>Looking for algebraic relationships in the table.</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E831C49-DAE2-B842-2C5A-5FEF10A8C057}"/>
              </a:ext>
            </a:extLst>
          </p:cNvPr>
          <p:cNvSpPr>
            <a:spLocks noGrp="1"/>
          </p:cNvSpPr>
          <p:nvPr>
            <p:ph type="sldNum" sz="quarter" idx="5"/>
          </p:nvPr>
        </p:nvSpPr>
        <p:spPr/>
        <p:txBody>
          <a:bodyPr/>
          <a:lstStyle/>
          <a:p>
            <a:fld id="{DA6298F2-3F1F-4041-A8E1-C335B761E25A}" type="slidenum">
              <a:rPr lang="en-US" smtClean="0"/>
              <a:t>6</a:t>
            </a:fld>
            <a:endParaRPr lang="en-US" dirty="0"/>
          </a:p>
        </p:txBody>
      </p:sp>
    </p:spTree>
    <p:extLst>
      <p:ext uri="{BB962C8B-B14F-4D97-AF65-F5344CB8AC3E}">
        <p14:creationId xmlns:p14="http://schemas.microsoft.com/office/powerpoint/2010/main" val="194739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2: fact or fib (rehearsal and practice instructional strategy)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purpose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review important content and clarify misconceptions by determining which statements are facts and which are fibs in a fact or fib showdown game. </a:t>
            </a:r>
            <a:r>
              <a:rPr lang="en-US" dirty="0"/>
              <a:t>Fact or fib is an effective strategy for brain dumping and to activate memory, review content, correct learning mistakes, and clarify misconceptions and that will engage students with the guiding questions from the “show what you know” column and selected weekly stimulus. </a:t>
            </a: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instructions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1D1C1D"/>
                </a:solidFill>
                <a:effectLst/>
              </a:rPr>
              <a:t>Students </a:t>
            </a:r>
            <a:r>
              <a:rPr lang="en-US" dirty="0"/>
              <a:t>create FACT and FIB cards using post it notes, index cards, scratch paper, white boards or use their fingers.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They hold their cards while teacher presents students with a statement (fact or fib) relating to the concept, visual, text, or test item.</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Allow students 5-8 seconds to infer if the statement is a fact or a fib.</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think and prepare to justify their answer until the teacher calls out, “One! Two! Three! Showdown!” at which time all students hold up either the fact or fib card to represent their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then take turns explaining and justifying their thinking with a partner or small group.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Reveal correct answer and provide rationale. </a:t>
            </a:r>
            <a:endParaRPr lang="en-US" b="0" i="0" dirty="0">
              <a:solidFill>
                <a:srgbClr val="1D1C1D"/>
              </a:solidFill>
              <a:effectLst/>
            </a:endParaRPr>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7</a:t>
            </a:fld>
            <a:endParaRPr lang="en-US" dirty="0"/>
          </a:p>
        </p:txBody>
      </p:sp>
    </p:spTree>
    <p:extLst>
      <p:ext uri="{BB962C8B-B14F-4D97-AF65-F5344CB8AC3E}">
        <p14:creationId xmlns:p14="http://schemas.microsoft.com/office/powerpoint/2010/main" val="3483209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 - option 2, round 1 rationale</a:t>
            </a:r>
          </a:p>
          <a:p>
            <a:r>
              <a:rPr lang="en-US" dirty="0"/>
              <a:t>This is a FIB.</a:t>
            </a:r>
          </a:p>
          <a:p>
            <a:r>
              <a:rPr lang="en-US" dirty="0"/>
              <a:t>[Click] This expression subtracts </a:t>
            </a:r>
            <a:r>
              <a:rPr lang="en-US" i="1" dirty="0"/>
              <a:t>x’</a:t>
            </a:r>
            <a:r>
              <a:rPr lang="en-US" i="0" dirty="0"/>
              <a:t>s from </a:t>
            </a:r>
            <a:r>
              <a:rPr lang="en-US" i="1" dirty="0"/>
              <a:t>y</a:t>
            </a:r>
            <a:r>
              <a:rPr lang="en-US" i="0" dirty="0"/>
              <a:t>’s, a common mistake when finding the slope from a table. </a:t>
            </a:r>
          </a:p>
          <a:p>
            <a:r>
              <a:rPr lang="en-US" i="0" dirty="0"/>
              <a:t>[Click] Students must subtract the </a:t>
            </a:r>
            <a:r>
              <a:rPr lang="en-US" i="1" dirty="0"/>
              <a:t>y</a:t>
            </a:r>
            <a:r>
              <a:rPr lang="en-US" i="0" dirty="0"/>
              <a:t>’s from two points and the </a:t>
            </a:r>
            <a:r>
              <a:rPr lang="en-US" i="1" dirty="0"/>
              <a:t>x</a:t>
            </a:r>
            <a:r>
              <a:rPr lang="en-US" i="0" dirty="0"/>
              <a:t>’s from two points and divide them or simplify the fraction.</a:t>
            </a:r>
          </a:p>
          <a:p>
            <a:r>
              <a:rPr lang="en-US" i="0" dirty="0"/>
              <a:t>The points (0, -8) and (-1,-23) were specifically chosen to work with. Why? </a:t>
            </a:r>
            <a:r>
              <a:rPr lang="en-US" i="1" dirty="0"/>
              <a:t>The numbers are pretty “easy.” There’s less chance of making an arithmetic error.</a:t>
            </a:r>
          </a:p>
          <a:p>
            <a:r>
              <a:rPr lang="en-US" i="0" dirty="0"/>
              <a:t>Do you have to choose specific points? </a:t>
            </a:r>
            <a:r>
              <a:rPr lang="en-US" i="1" dirty="0"/>
              <a:t>No; you can choose whatever points work for you.</a:t>
            </a:r>
            <a:endParaRPr lang="en-US" i="0" dirty="0"/>
          </a:p>
        </p:txBody>
      </p:sp>
      <p:sp>
        <p:nvSpPr>
          <p:cNvPr id="4" name="Slide Number Placeholder 3"/>
          <p:cNvSpPr>
            <a:spLocks noGrp="1"/>
          </p:cNvSpPr>
          <p:nvPr>
            <p:ph type="sldNum" sz="quarter" idx="5"/>
          </p:nvPr>
        </p:nvSpPr>
        <p:spPr/>
        <p:txBody>
          <a:bodyPr/>
          <a:lstStyle/>
          <a:p>
            <a:fld id="{DA6298F2-3F1F-4041-A8E1-C335B761E25A}" type="slidenum">
              <a:rPr lang="en-US" smtClean="0"/>
              <a:t>8</a:t>
            </a:fld>
            <a:endParaRPr lang="en-US" dirty="0"/>
          </a:p>
        </p:txBody>
      </p:sp>
    </p:spTree>
    <p:extLst>
      <p:ext uri="{BB962C8B-B14F-4D97-AF65-F5344CB8AC3E}">
        <p14:creationId xmlns:p14="http://schemas.microsoft.com/office/powerpoint/2010/main" val="4050982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75770-02F3-852E-F72F-65675A3A4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197EBA-437F-6503-C95D-45933877C0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0B77A6-FF59-D463-DDB0-4460852386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 - option 2, round 2 rationale</a:t>
            </a:r>
          </a:p>
          <a:p>
            <a:r>
              <a:rPr lang="en-US" sz="1200" dirty="0"/>
              <a:t>This is a FACT.</a:t>
            </a:r>
          </a:p>
          <a:p>
            <a:r>
              <a:rPr lang="en-US" sz="1200" dirty="0"/>
              <a:t>[Click] The slope-intercept form of the equation of a line is </a:t>
            </a:r>
            <a:r>
              <a:rPr lang="en-US" sz="1200" i="1" dirty="0"/>
              <a:t>y</a:t>
            </a:r>
            <a:r>
              <a:rPr lang="en-US" sz="1200" i="0" dirty="0"/>
              <a:t> = m</a:t>
            </a:r>
            <a:r>
              <a:rPr lang="en-US" sz="1200" i="1" dirty="0"/>
              <a:t>x</a:t>
            </a:r>
            <a:r>
              <a:rPr lang="en-US" sz="1200" i="0" dirty="0"/>
              <a:t> + b. The point-slope form of the equation of a line is </a:t>
            </a:r>
            <a:r>
              <a:rPr lang="en-US" sz="1200" i="1" dirty="0"/>
              <a:t>y – y</a:t>
            </a:r>
            <a:r>
              <a:rPr lang="en-US" sz="1200" i="1" baseline="-25000" dirty="0"/>
              <a:t>1</a:t>
            </a:r>
            <a:r>
              <a:rPr lang="en-US" sz="1200" i="1" dirty="0"/>
              <a:t> = m(x – x</a:t>
            </a:r>
            <a:r>
              <a:rPr lang="en-US" sz="1200" i="1" baseline="-25000" dirty="0"/>
              <a:t>1</a:t>
            </a:r>
            <a:r>
              <a:rPr lang="en-US" sz="1200" i="1" dirty="0"/>
              <a:t>)</a:t>
            </a:r>
            <a:r>
              <a:rPr lang="en-US" sz="1200" i="0" dirty="0"/>
              <a:t>.</a:t>
            </a:r>
          </a:p>
          <a:p>
            <a:r>
              <a:rPr lang="en-US" sz="1200" i="0" dirty="0"/>
              <a:t>[Click] The m stands for the slope.</a:t>
            </a:r>
          </a:p>
          <a:p>
            <a:r>
              <a:rPr lang="en-US" sz="1200" i="0" dirty="0"/>
              <a:t>[Click] The b stands for the </a:t>
            </a:r>
            <a:r>
              <a:rPr lang="en-US" sz="1200" i="1" dirty="0"/>
              <a:t>y</a:t>
            </a:r>
            <a:r>
              <a:rPr lang="en-US" sz="1200" i="0" dirty="0"/>
              <a:t>-intercept.</a:t>
            </a:r>
          </a:p>
          <a:p>
            <a:r>
              <a:rPr lang="en-US" sz="1200" i="0" dirty="0"/>
              <a:t>[Click] The </a:t>
            </a:r>
            <a:r>
              <a:rPr lang="en-US" sz="1200" i="1" dirty="0"/>
              <a:t>x</a:t>
            </a:r>
            <a:r>
              <a:rPr lang="en-US" sz="1200" i="1" baseline="-25000" dirty="0"/>
              <a:t>1 </a:t>
            </a:r>
            <a:r>
              <a:rPr lang="en-US" sz="1200" i="0" dirty="0"/>
              <a:t>and the </a:t>
            </a:r>
            <a:r>
              <a:rPr lang="en-US" sz="1200" i="1" dirty="0"/>
              <a:t>y</a:t>
            </a:r>
            <a:r>
              <a:rPr lang="en-US" sz="1200" i="1" baseline="-25000" dirty="0"/>
              <a:t>1</a:t>
            </a:r>
            <a:r>
              <a:rPr lang="en-US" sz="1200" i="1" dirty="0"/>
              <a:t> </a:t>
            </a:r>
            <a:r>
              <a:rPr lang="en-US" sz="1200" i="0" dirty="0"/>
              <a:t>stand for a point on the line. Does it matter which point you choose when you write the equation</a:t>
            </a:r>
            <a:r>
              <a:rPr lang="en-US" sz="1200" i="0"/>
              <a:t>? </a:t>
            </a:r>
            <a:r>
              <a:rPr lang="en-US" sz="1200" i="1" dirty="0"/>
              <a:t>N</a:t>
            </a:r>
            <a:r>
              <a:rPr lang="en-US" sz="1200" i="1"/>
              <a:t>o</a:t>
            </a:r>
            <a:endParaRPr lang="en-US" sz="1200" dirty="0"/>
          </a:p>
          <a:p>
            <a:endParaRPr lang="en-US" sz="1200" dirty="0"/>
          </a:p>
        </p:txBody>
      </p:sp>
      <p:sp>
        <p:nvSpPr>
          <p:cNvPr id="4" name="Slide Number Placeholder 3">
            <a:extLst>
              <a:ext uri="{FF2B5EF4-FFF2-40B4-BE49-F238E27FC236}">
                <a16:creationId xmlns:a16="http://schemas.microsoft.com/office/drawing/2014/main" id="{C51BBAB5-6942-4469-18AD-0AF44969076D}"/>
              </a:ext>
            </a:extLst>
          </p:cNvPr>
          <p:cNvSpPr>
            <a:spLocks noGrp="1"/>
          </p:cNvSpPr>
          <p:nvPr>
            <p:ph type="sldNum" sz="quarter" idx="5"/>
          </p:nvPr>
        </p:nvSpPr>
        <p:spPr/>
        <p:txBody>
          <a:bodyPr/>
          <a:lstStyle/>
          <a:p>
            <a:fld id="{DA6298F2-3F1F-4041-A8E1-C335B761E25A}" type="slidenum">
              <a:rPr lang="en-US" smtClean="0"/>
              <a:t>9</a:t>
            </a:fld>
            <a:endParaRPr lang="en-US" dirty="0"/>
          </a:p>
        </p:txBody>
      </p:sp>
    </p:spTree>
    <p:extLst>
      <p:ext uri="{BB962C8B-B14F-4D97-AF65-F5344CB8AC3E}">
        <p14:creationId xmlns:p14="http://schemas.microsoft.com/office/powerpoint/2010/main" val="2165004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960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7106D6A-9125-7A21-96A0-83FC4D3B834D}"/>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8B5240D5-9083-6D4D-45E1-E6778328D7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5006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write about it</a:t>
            </a:r>
          </a:p>
        </p:txBody>
      </p:sp>
    </p:spTree>
    <p:extLst>
      <p:ext uri="{BB962C8B-B14F-4D97-AF65-F5344CB8AC3E}">
        <p14:creationId xmlns:p14="http://schemas.microsoft.com/office/powerpoint/2010/main" val="954942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0999051-D08A-DC7F-A10F-8B3AF89A7854}"/>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D0A4AC8E-18B0-FB50-9829-5F8FBE3EF2AB}"/>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28567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3573003"/>
            <a:ext cx="12192000" cy="1009184"/>
          </a:xfrm>
          <a:prstGeom prst="rect">
            <a:avLst/>
          </a:prstGeom>
        </p:spPr>
        <p:txBody>
          <a:bodyPr/>
          <a:lstStyle>
            <a:lvl1pPr marL="0" indent="0" algn="ctr">
              <a:lnSpc>
                <a:spcPct val="110000"/>
              </a:lnSpc>
              <a:spcBef>
                <a:spcPts val="0"/>
              </a:spcBef>
              <a:buNone/>
              <a:defRPr sz="14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change text)</a:t>
            </a:r>
          </a:p>
        </p:txBody>
      </p:sp>
    </p:spTree>
    <p:extLst>
      <p:ext uri="{BB962C8B-B14F-4D97-AF65-F5344CB8AC3E}">
        <p14:creationId xmlns:p14="http://schemas.microsoft.com/office/powerpoint/2010/main" val="124307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option on left or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93139-DE80-8E7D-1166-B2A4684701A7}"/>
              </a:ext>
            </a:extLst>
          </p:cNvPr>
          <p:cNvSpPr>
            <a:spLocks noGrp="1"/>
          </p:cNvSpPr>
          <p:nvPr>
            <p:ph sz="half" idx="1" hasCustomPrompt="1"/>
          </p:nvPr>
        </p:nvSpPr>
        <p:spPr>
          <a:xfrm>
            <a:off x="370368"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
        <p:nvSpPr>
          <p:cNvPr id="2" name="Content Placeholder 2">
            <a:extLst>
              <a:ext uri="{FF2B5EF4-FFF2-40B4-BE49-F238E27FC236}">
                <a16:creationId xmlns:a16="http://schemas.microsoft.com/office/drawing/2014/main" id="{11039524-D1CD-5C98-4FA4-EEA3AFA4D575}"/>
              </a:ext>
            </a:extLst>
          </p:cNvPr>
          <p:cNvSpPr>
            <a:spLocks noGrp="1"/>
          </p:cNvSpPr>
          <p:nvPr>
            <p:ph sz="half" idx="10" hasCustomPrompt="1"/>
          </p:nvPr>
        </p:nvSpPr>
        <p:spPr>
          <a:xfrm>
            <a:off x="6609554"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Tree>
    <p:extLst>
      <p:ext uri="{BB962C8B-B14F-4D97-AF65-F5344CB8AC3E}">
        <p14:creationId xmlns:p14="http://schemas.microsoft.com/office/powerpoint/2010/main" val="3471402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make a plan</a:t>
            </a:r>
          </a:p>
        </p:txBody>
      </p:sp>
    </p:spTree>
    <p:extLst>
      <p:ext uri="{BB962C8B-B14F-4D97-AF65-F5344CB8AC3E}">
        <p14:creationId xmlns:p14="http://schemas.microsoft.com/office/powerpoint/2010/main" val="65372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xplanati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C71B3A-4E88-ED66-DF69-C012184E1A9B}"/>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a:extLst>
              <a:ext uri="{FF2B5EF4-FFF2-40B4-BE49-F238E27FC236}">
                <a16:creationId xmlns:a16="http://schemas.microsoft.com/office/drawing/2014/main" id="{E271782A-905B-830E-DD0A-3521E9E94FB4}"/>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58468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86C4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show what you know</a:t>
            </a:r>
          </a:p>
        </p:txBody>
      </p:sp>
    </p:spTree>
    <p:extLst>
      <p:ext uri="{BB962C8B-B14F-4D97-AF65-F5344CB8AC3E}">
        <p14:creationId xmlns:p14="http://schemas.microsoft.com/office/powerpoint/2010/main" val="208864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8AF5916-56D5-2C2B-6A3E-947C28DBBCE6}"/>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3F66BD66-0FE7-2512-8C7D-865A1DBE3127}"/>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35887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work it out</a:t>
            </a:r>
          </a:p>
        </p:txBody>
      </p:sp>
    </p:spTree>
    <p:extLst>
      <p:ext uri="{BB962C8B-B14F-4D97-AF65-F5344CB8AC3E}">
        <p14:creationId xmlns:p14="http://schemas.microsoft.com/office/powerpoint/2010/main" val="3883003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D7D28E4-282E-DC24-26C0-FBC57797AC2A}"/>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5B3817CE-36BE-9CDE-9472-3634103FC0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24166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think it up</a:t>
            </a:r>
          </a:p>
        </p:txBody>
      </p:sp>
    </p:spTree>
    <p:extLst>
      <p:ext uri="{BB962C8B-B14F-4D97-AF65-F5344CB8AC3E}">
        <p14:creationId xmlns:p14="http://schemas.microsoft.com/office/powerpoint/2010/main" val="14510423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F5186-1D88-1B4E-83EF-2283B7FC7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C0833-2820-73A8-E79D-509D86B6D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529"/>
      </p:ext>
    </p:extLst>
  </p:cSld>
  <p:clrMap bg1="lt1" tx1="dk1" bg2="lt2" tx2="dk2" accent1="accent1" accent2="accent2" accent3="accent3" accent4="accent4" accent5="accent5" accent6="accent6" hlink="hlink" folHlink="folHlink"/>
  <p:sldLayoutIdLst>
    <p:sldLayoutId id="2147483691" r:id="rId1"/>
    <p:sldLayoutId id="2147483688" r:id="rId2"/>
  </p:sldLayoutIdLst>
  <p:txStyles>
    <p:titleStyle>
      <a:lvl1pPr algn="l" defTabSz="914400" rtl="0" eaLnBrk="1" latinLnBrk="0" hangingPunct="1">
        <a:lnSpc>
          <a:spcPct val="11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044728"/>
      </p:ext>
    </p:extLst>
  </p:cSld>
  <p:clrMap bg1="lt1" tx1="dk1" bg2="lt2" tx2="dk2" accent1="accent1" accent2="accent2" accent3="accent3" accent4="accent4" accent5="accent5" accent6="accent6" hlink="hlink" folHlink="folHlink"/>
  <p:sldLayoutIdLst>
    <p:sldLayoutId id="2147483673" r:id="rId1"/>
    <p:sldLayoutId id="2147483683"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741394"/>
      </p:ext>
    </p:extLst>
  </p:cSld>
  <p:clrMap bg1="lt1" tx1="dk1" bg2="lt2" tx2="dk2" accent1="accent1" accent2="accent2" accent3="accent3" accent4="accent4" accent5="accent5" accent6="accent6" hlink="hlink" folHlink="folHlink"/>
  <p:sldLayoutIdLst>
    <p:sldLayoutId id="2147483675" r:id="rId1"/>
    <p:sldLayoutId id="2147483694"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862619"/>
      </p:ext>
    </p:extLst>
  </p:cSld>
  <p:clrMap bg1="lt1" tx1="dk1" bg2="lt2" tx2="dk2" accent1="accent1" accent2="accent2" accent3="accent3" accent4="accent4" accent5="accent5" accent6="accent6" hlink="hlink" folHlink="folHlink"/>
  <p:sldLayoutIdLst>
    <p:sldLayoutId id="2147483677" r:id="rId1"/>
    <p:sldLayoutId id="2147483695"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914669"/>
      </p:ext>
    </p:extLst>
  </p:cSld>
  <p:clrMap bg1="lt1" tx1="dk1" bg2="lt2" tx2="dk2" accent1="accent1" accent2="accent2" accent3="accent3" accent4="accent4" accent5="accent5" accent6="accent6" hlink="hlink" folHlink="folHlink"/>
  <p:sldLayoutIdLst>
    <p:sldLayoutId id="2147483679" r:id="rId1"/>
    <p:sldLayoutId id="2147483696"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097025"/>
      </p:ext>
    </p:extLst>
  </p:cSld>
  <p:clrMap bg1="lt1" tx1="dk1" bg2="lt2" tx2="dk2" accent1="accent1" accent2="accent2" accent3="accent3" accent4="accent4" accent5="accent5" accent6="accent6" hlink="hlink" folHlink="folHlink"/>
  <p:sldLayoutIdLst>
    <p:sldLayoutId id="2147483681"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55045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slide" Target="slide10.xml"/><Relationship Id="rId5" Type="http://schemas.openxmlformats.org/officeDocument/2006/relationships/slide" Target="slide13.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slide" Target="slide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664A7-52CC-5ED5-DB42-749E646AAEEB}"/>
              </a:ext>
            </a:extLst>
          </p:cNvPr>
          <p:cNvSpPr>
            <a:spLocks noGrp="1"/>
          </p:cNvSpPr>
          <p:nvPr>
            <p:ph type="subTitle" idx="1"/>
          </p:nvPr>
        </p:nvSpPr>
        <p:spPr>
          <a:xfrm>
            <a:off x="0" y="3592366"/>
            <a:ext cx="12192000" cy="1009184"/>
          </a:xfrm>
        </p:spPr>
        <p:txBody>
          <a:bodyPr/>
          <a:lstStyle/>
          <a:p>
            <a:r>
              <a:rPr lang="en-US" dirty="0"/>
              <a:t>(click on a button to go directly to that step)</a:t>
            </a:r>
          </a:p>
        </p:txBody>
      </p:sp>
      <p:pic>
        <p:nvPicPr>
          <p:cNvPr id="5" name="Picture 4" descr="A close-up of a blue and white screen&#10;&#10;AI-generated content may be incorrect.">
            <a:hlinkClick r:id="rId3" action="ppaction://hlinksldjump"/>
            <a:extLst>
              <a:ext uri="{FF2B5EF4-FFF2-40B4-BE49-F238E27FC236}">
                <a16:creationId xmlns:a16="http://schemas.microsoft.com/office/drawing/2014/main" id="{D4234A10-B5DB-A9D6-8185-822A8976952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01712" y="2807103"/>
            <a:ext cx="2103120" cy="459624"/>
          </a:xfrm>
          <a:prstGeom prst="rect">
            <a:avLst/>
          </a:prstGeom>
          <a:effectLst>
            <a:outerShdw blurRad="50800" dist="50800" dir="2700000" algn="tl" rotWithShape="0">
              <a:prstClr val="black">
                <a:alpha val="30000"/>
              </a:prstClr>
            </a:outerShdw>
          </a:effectLst>
        </p:spPr>
      </p:pic>
      <p:pic>
        <p:nvPicPr>
          <p:cNvPr id="7" name="Picture 6" descr="A close-up of a computer screen&#10;&#10;AI-generated content may be incorrect.">
            <a:hlinkClick r:id="rId5" action="ppaction://hlinksldjump"/>
            <a:extLst>
              <a:ext uri="{FF2B5EF4-FFF2-40B4-BE49-F238E27FC236}">
                <a16:creationId xmlns:a16="http://schemas.microsoft.com/office/drawing/2014/main" id="{8D1CDA98-D3E1-1C65-2F5C-A99DC850D430}"/>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298231" y="2807103"/>
            <a:ext cx="2103120" cy="459624"/>
          </a:xfrm>
          <a:prstGeom prst="rect">
            <a:avLst/>
          </a:prstGeom>
          <a:effectLst>
            <a:outerShdw blurRad="50800" dist="50800" dir="2700000" algn="tl" rotWithShape="0">
              <a:prstClr val="black">
                <a:alpha val="30000"/>
              </a:prstClr>
            </a:outerShdw>
          </a:effectLst>
        </p:spPr>
      </p:pic>
      <p:pic>
        <p:nvPicPr>
          <p:cNvPr id="9" name="Picture 8" descr="A green and white rectangular sign with black text&#10;&#10;AI-generated content may be incorrect.">
            <a:hlinkClick r:id="rId7" action="ppaction://hlinksldjump"/>
            <a:extLst>
              <a:ext uri="{FF2B5EF4-FFF2-40B4-BE49-F238E27FC236}">
                <a16:creationId xmlns:a16="http://schemas.microsoft.com/office/drawing/2014/main" id="{28A65E3D-B421-E885-CC21-825EC0B08B54}"/>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2833885" y="2807103"/>
            <a:ext cx="2103120" cy="459624"/>
          </a:xfrm>
          <a:prstGeom prst="rect">
            <a:avLst/>
          </a:prstGeom>
          <a:effectLst>
            <a:outerShdw blurRad="50800" dist="50800" dir="2700000" algn="tl" rotWithShape="0">
              <a:prstClr val="black">
                <a:alpha val="30000"/>
              </a:prstClr>
            </a:outerShdw>
          </a:effectLst>
        </p:spPr>
      </p:pic>
      <p:pic>
        <p:nvPicPr>
          <p:cNvPr id="11" name="Picture 10" descr="A blue and white screen with black letters&#10;&#10;AI-generated content may be incorrect.">
            <a:hlinkClick r:id="rId9" action="ppaction://hlinksldjump"/>
            <a:extLst>
              <a:ext uri="{FF2B5EF4-FFF2-40B4-BE49-F238E27FC236}">
                <a16:creationId xmlns:a16="http://schemas.microsoft.com/office/drawing/2014/main" id="{F08968E3-87C0-92B8-6C64-DF0E6F8AECB0}"/>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9530404" y="2807103"/>
            <a:ext cx="2103120" cy="459624"/>
          </a:xfrm>
          <a:prstGeom prst="rect">
            <a:avLst/>
          </a:prstGeom>
          <a:effectLst>
            <a:outerShdw blurRad="50800" dist="50800" dir="2700000" algn="tl" rotWithShape="0">
              <a:prstClr val="black">
                <a:alpha val="30000"/>
              </a:prstClr>
            </a:outerShdw>
          </a:effectLst>
        </p:spPr>
      </p:pic>
      <p:pic>
        <p:nvPicPr>
          <p:cNvPr id="13" name="Picture 12" descr="A close-up of a sign&#10;&#10;AI-generated content may be incorrect.">
            <a:hlinkClick r:id="rId11" action="ppaction://hlinksldjump"/>
            <a:extLst>
              <a:ext uri="{FF2B5EF4-FFF2-40B4-BE49-F238E27FC236}">
                <a16:creationId xmlns:a16="http://schemas.microsoft.com/office/drawing/2014/main" id="{E433410D-C33E-8150-2CAA-3A9550115897}"/>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5066058" y="2807103"/>
            <a:ext cx="2103120" cy="459624"/>
          </a:xfrm>
          <a:prstGeom prst="rect">
            <a:avLst/>
          </a:prstGeom>
          <a:effectLst>
            <a:outerShdw blurRad="50800" dist="50800" dir="2700000" algn="tl" rotWithShape="0">
              <a:prstClr val="black">
                <a:alpha val="30000"/>
              </a:prstClr>
            </a:outerShdw>
          </a:effectLst>
        </p:spPr>
      </p:pic>
    </p:spTree>
    <p:extLst>
      <p:ext uri="{BB962C8B-B14F-4D97-AF65-F5344CB8AC3E}">
        <p14:creationId xmlns:p14="http://schemas.microsoft.com/office/powerpoint/2010/main" val="1947795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F87F036-A1ED-F3C3-048D-9D3F0B622B45}"/>
              </a:ext>
            </a:extLst>
          </p:cNvPr>
          <p:cNvSpPr>
            <a:spLocks noGrp="1"/>
          </p:cNvSpPr>
          <p:nvPr>
            <p:ph type="subTitle" idx="1"/>
          </p:nvPr>
        </p:nvSpPr>
        <p:spPr/>
        <p:txBody>
          <a:bodyPr/>
          <a:lstStyle/>
          <a:p>
            <a:r>
              <a:rPr lang="en-US" dirty="0"/>
              <a:t>work it out</a:t>
            </a:r>
          </a:p>
        </p:txBody>
      </p:sp>
    </p:spTree>
    <p:extLst>
      <p:ext uri="{BB962C8B-B14F-4D97-AF65-F5344CB8AC3E}">
        <p14:creationId xmlns:p14="http://schemas.microsoft.com/office/powerpoint/2010/main" val="3170964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9E6ED0F7-65CE-4823-94F3-80422DD90908}"/>
              </a:ext>
            </a:extLst>
          </p:cNvPr>
          <p:cNvSpPr/>
          <p:nvPr/>
        </p:nvSpPr>
        <p:spPr>
          <a:xfrm>
            <a:off x="862914" y="3955704"/>
            <a:ext cx="2910852"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mistakes do you need to avoid?</a:t>
            </a:r>
          </a:p>
        </p:txBody>
      </p:sp>
      <p:sp>
        <p:nvSpPr>
          <p:cNvPr id="3" name="Rounded Rectangular Callout 3">
            <a:extLst>
              <a:ext uri="{FF2B5EF4-FFF2-40B4-BE49-F238E27FC236}">
                <a16:creationId xmlns:a16="http://schemas.microsoft.com/office/drawing/2014/main" id="{3E38EF0F-57D4-62FF-F914-8AE96596E0B3}"/>
              </a:ext>
            </a:extLst>
          </p:cNvPr>
          <p:cNvSpPr/>
          <p:nvPr/>
        </p:nvSpPr>
        <p:spPr>
          <a:xfrm>
            <a:off x="862913" y="2005827"/>
            <a:ext cx="2910853"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explain your answer in more than one way</a:t>
            </a:r>
          </a:p>
        </p:txBody>
      </p:sp>
      <p:graphicFrame>
        <p:nvGraphicFramePr>
          <p:cNvPr id="4" name="Table 3">
            <a:extLst>
              <a:ext uri="{FF2B5EF4-FFF2-40B4-BE49-F238E27FC236}">
                <a16:creationId xmlns:a16="http://schemas.microsoft.com/office/drawing/2014/main" id="{8DFF3047-7BA3-A874-EF59-55EE357B6DF1}"/>
              </a:ext>
            </a:extLst>
          </p:cNvPr>
          <p:cNvGraphicFramePr>
            <a:graphicFrameLocks noGrp="1"/>
          </p:cNvGraphicFramePr>
          <p:nvPr>
            <p:extLst>
              <p:ext uri="{D42A27DB-BD31-4B8C-83A1-F6EECF244321}">
                <p14:modId xmlns:p14="http://schemas.microsoft.com/office/powerpoint/2010/main" val="2335062453"/>
              </p:ext>
            </p:extLst>
          </p:nvPr>
        </p:nvGraphicFramePr>
        <p:xfrm>
          <a:off x="7337387" y="1961271"/>
          <a:ext cx="2292350" cy="1676400"/>
        </p:xfrm>
        <a:graphic>
          <a:graphicData uri="http://schemas.openxmlformats.org/drawingml/2006/table">
            <a:tbl>
              <a:tblPr firstRow="1" bandRow="1">
                <a:tableStyleId>{5C22544A-7EE6-4342-B048-85BDC9FD1C3A}</a:tableStyleId>
              </a:tblPr>
              <a:tblGrid>
                <a:gridCol w="1146175">
                  <a:extLst>
                    <a:ext uri="{9D8B030D-6E8A-4147-A177-3AD203B41FA5}">
                      <a16:colId xmlns:a16="http://schemas.microsoft.com/office/drawing/2014/main" val="600843750"/>
                    </a:ext>
                  </a:extLst>
                </a:gridCol>
                <a:gridCol w="1146175">
                  <a:extLst>
                    <a:ext uri="{9D8B030D-6E8A-4147-A177-3AD203B41FA5}">
                      <a16:colId xmlns:a16="http://schemas.microsoft.com/office/drawing/2014/main" val="3603855965"/>
                    </a:ext>
                  </a:extLst>
                </a:gridCol>
              </a:tblGrid>
              <a:tr h="326942">
                <a:tc>
                  <a:txBody>
                    <a:bodyPr/>
                    <a:lstStyle/>
                    <a:p>
                      <a:pPr algn="ctr"/>
                      <a:r>
                        <a:rPr lang="en-US" sz="1600" i="1" dirty="0">
                          <a:solidFill>
                            <a:schemeClr val="tx1"/>
                          </a:solidFill>
                          <a:latin typeface="Verdana" panose="020B0604030504040204" pitchFamily="34" charset="0"/>
                          <a:ea typeface="Verdana" panose="020B060403050404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i="1" dirty="0">
                          <a:solidFill>
                            <a:schemeClr val="tx1"/>
                          </a:solidFill>
                          <a:latin typeface="Verdana" panose="020B0604030504040204" pitchFamily="34" charset="0"/>
                          <a:ea typeface="Verdana" panose="020B0604030504040204" pitchFamily="34"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9525416"/>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077329"/>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5293275"/>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4677436"/>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3572841"/>
                  </a:ext>
                </a:extLst>
              </a:tr>
            </a:tbl>
          </a:graphicData>
        </a:graphic>
      </p:graphicFrame>
      <p:sp>
        <p:nvSpPr>
          <p:cNvPr id="5" name="TextBox 4">
            <a:extLst>
              <a:ext uri="{FF2B5EF4-FFF2-40B4-BE49-F238E27FC236}">
                <a16:creationId xmlns:a16="http://schemas.microsoft.com/office/drawing/2014/main" id="{36F241DC-B467-3F17-E5E2-16274591569E}"/>
              </a:ext>
            </a:extLst>
          </p:cNvPr>
          <p:cNvSpPr txBox="1"/>
          <p:nvPr/>
        </p:nvSpPr>
        <p:spPr>
          <a:xfrm>
            <a:off x="5776045" y="1152198"/>
            <a:ext cx="5284382" cy="4917308"/>
          </a:xfrm>
          <a:prstGeom prst="rect">
            <a:avLst/>
          </a:prstGeom>
          <a:noFill/>
          <a:ln w="28575">
            <a:solidFill>
              <a:schemeClr val="bg1">
                <a:lumMod val="75000"/>
              </a:schemeClr>
            </a:solidFill>
            <a:prstDash val="dash"/>
          </a:ln>
        </p:spPr>
        <p:txBody>
          <a:bodyPr wrap="square" lIns="182880" tIns="91440" bIns="91440" rtlCol="0">
            <a:spAutoFit/>
          </a:bodyPr>
          <a:lstStyle/>
          <a:p>
            <a:pPr>
              <a:spcAft>
                <a:spcPts val="600"/>
              </a:spcAft>
            </a:pPr>
            <a:r>
              <a:rPr lang="en-US" dirty="0">
                <a:latin typeface="Verdana" panose="020B0604030504040204" pitchFamily="34" charset="0"/>
                <a:ea typeface="Verdana" panose="020B0604030504040204" pitchFamily="34" charset="0"/>
              </a:rPr>
              <a:t>The table represents some points on the graph of a linear function.</a:t>
            </a:r>
          </a:p>
          <a:p>
            <a:endParaRPr lang="en-US" dirty="0">
              <a:latin typeface="Verdana" panose="020B0604030504040204" pitchFamily="34" charset="0"/>
              <a:ea typeface="Verdana" panose="020B0604030504040204" pitchFamily="34" charset="0"/>
            </a:endParaRPr>
          </a:p>
          <a:p>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r>
              <a:rPr lang="en-US" dirty="0">
                <a:latin typeface="Verdana" panose="020B0604030504040204" pitchFamily="34" charset="0"/>
                <a:ea typeface="Verdana" panose="020B0604030504040204" pitchFamily="34" charset="0"/>
              </a:rPr>
              <a:t>Which equation best represents this table?</a:t>
            </a:r>
          </a:p>
          <a:p>
            <a:endParaRPr lang="en-US"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A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+ 23 = 15(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+ 1)</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B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8 = 15</a:t>
            </a:r>
            <a:r>
              <a:rPr lang="en-US" i="1" dirty="0">
                <a:latin typeface="Verdana" panose="020B0604030504040204" pitchFamily="34" charset="0"/>
                <a:ea typeface="Verdana" panose="020B0604030504040204" pitchFamily="34" charset="0"/>
              </a:rPr>
              <a:t>x</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C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37 = 15(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+ 3) </a:t>
            </a:r>
          </a:p>
          <a:p>
            <a:pPr>
              <a:lnSpc>
                <a:spcPct val="150000"/>
              </a:lnSpc>
            </a:pPr>
            <a:r>
              <a:rPr lang="en-US" b="1" dirty="0">
                <a:latin typeface="Verdana" panose="020B0604030504040204" pitchFamily="34" charset="0"/>
                <a:ea typeface="Verdana" panose="020B0604030504040204" pitchFamily="34" charset="0"/>
              </a:rPr>
              <a:t>D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6 = 15(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82)</a:t>
            </a:r>
            <a:endParaRPr lang="en-US" dirty="0">
              <a:latin typeface="Century Gothic" panose="020B0502020202020204" pitchFamily="34" charset="0"/>
            </a:endParaRPr>
          </a:p>
        </p:txBody>
      </p:sp>
    </p:spTree>
    <p:extLst>
      <p:ext uri="{BB962C8B-B14F-4D97-AF65-F5344CB8AC3E}">
        <p14:creationId xmlns:p14="http://schemas.microsoft.com/office/powerpoint/2010/main" val="2172881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3320F3-2B35-33BC-F490-FFA584A7CBE2}"/>
              </a:ext>
            </a:extLst>
          </p:cNvPr>
          <p:cNvSpPr>
            <a:spLocks noGrp="1"/>
          </p:cNvSpPr>
          <p:nvPr>
            <p:ph sz="half" idx="10"/>
          </p:nvPr>
        </p:nvSpPr>
        <p:spPr>
          <a:xfrm>
            <a:off x="8289559" y="1469630"/>
            <a:ext cx="3457123" cy="4351338"/>
          </a:xfrm>
        </p:spPr>
        <p:txBody>
          <a:bodyPr/>
          <a:lstStyle/>
          <a:p>
            <a:pPr marL="342900" indent="-342900" algn="l">
              <a:buFont typeface="Arial" panose="020B0604020202020204" pitchFamily="34" charset="0"/>
              <a:buChar char="•"/>
            </a:pPr>
            <a:r>
              <a:rPr lang="en-US" dirty="0"/>
              <a:t>defend </a:t>
            </a:r>
            <a:r>
              <a:rPr lang="en-US" b="1" dirty="0"/>
              <a:t>why</a:t>
            </a:r>
            <a:r>
              <a:rPr lang="en-US" dirty="0"/>
              <a:t> your answer might be correct/incorrect</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what 1-2 pieces of evidence do you have?</a:t>
            </a:r>
          </a:p>
        </p:txBody>
      </p:sp>
      <p:sp>
        <p:nvSpPr>
          <p:cNvPr id="5" name="Subtitle 2">
            <a:extLst>
              <a:ext uri="{FF2B5EF4-FFF2-40B4-BE49-F238E27FC236}">
                <a16:creationId xmlns:a16="http://schemas.microsoft.com/office/drawing/2014/main" id="{13125398-2B49-22CA-50A3-5014FC77AD36}"/>
              </a:ext>
            </a:extLst>
          </p:cNvPr>
          <p:cNvSpPr txBox="1">
            <a:spLocks/>
          </p:cNvSpPr>
          <p:nvPr/>
        </p:nvSpPr>
        <p:spPr>
          <a:xfrm>
            <a:off x="575104" y="421269"/>
            <a:ext cx="3825668"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make the case</a:t>
            </a:r>
          </a:p>
        </p:txBody>
      </p:sp>
      <p:sp>
        <p:nvSpPr>
          <p:cNvPr id="6" name="Rectangle 5">
            <a:extLst>
              <a:ext uri="{FF2B5EF4-FFF2-40B4-BE49-F238E27FC236}">
                <a16:creationId xmlns:a16="http://schemas.microsoft.com/office/drawing/2014/main" id="{B3323473-E5AA-EB80-C4E1-9F5060F64743}"/>
              </a:ext>
            </a:extLst>
          </p:cNvPr>
          <p:cNvSpPr/>
          <p:nvPr/>
        </p:nvSpPr>
        <p:spPr>
          <a:xfrm>
            <a:off x="1048205" y="4394852"/>
            <a:ext cx="3017520" cy="347472"/>
          </a:xfrm>
          <a:prstGeom prst="rect">
            <a:avLst/>
          </a:prstGeom>
          <a:noFill/>
          <a:ln w="57150"/>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dirty="0">
              <a:latin typeface="Arial" panose="020B0604020202020204" pitchFamily="34" charset="0"/>
            </a:endParaRPr>
          </a:p>
        </p:txBody>
      </p:sp>
      <p:sp>
        <p:nvSpPr>
          <p:cNvPr id="7" name="Rectangle 6">
            <a:extLst>
              <a:ext uri="{FF2B5EF4-FFF2-40B4-BE49-F238E27FC236}">
                <a16:creationId xmlns:a16="http://schemas.microsoft.com/office/drawing/2014/main" id="{FA0B1A07-2B4F-2833-6132-5E85EE942C7C}"/>
              </a:ext>
            </a:extLst>
          </p:cNvPr>
          <p:cNvSpPr/>
          <p:nvPr/>
        </p:nvSpPr>
        <p:spPr>
          <a:xfrm>
            <a:off x="1048205" y="4795463"/>
            <a:ext cx="3017520" cy="347472"/>
          </a:xfrm>
          <a:prstGeom prst="rect">
            <a:avLst/>
          </a:prstGeom>
          <a:noFill/>
          <a:ln w="5715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4F08584D-4A94-F31F-0047-0653EEE13554}"/>
              </a:ext>
            </a:extLst>
          </p:cNvPr>
          <p:cNvSpPr/>
          <p:nvPr/>
        </p:nvSpPr>
        <p:spPr>
          <a:xfrm>
            <a:off x="1048205" y="5212795"/>
            <a:ext cx="3017520" cy="347472"/>
          </a:xfrm>
          <a:prstGeom prst="rect">
            <a:avLst/>
          </a:prstGeom>
          <a:noFill/>
          <a:ln w="57150">
            <a:solidFill>
              <a:srgbClr val="005EA0"/>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A5BF4632-623D-A267-0100-77F56C55A0B1}"/>
              </a:ext>
            </a:extLst>
          </p:cNvPr>
          <p:cNvSpPr/>
          <p:nvPr/>
        </p:nvSpPr>
        <p:spPr>
          <a:xfrm>
            <a:off x="1048205" y="5633387"/>
            <a:ext cx="3017520" cy="347472"/>
          </a:xfrm>
          <a:prstGeom prst="rect">
            <a:avLst/>
          </a:prstGeom>
          <a:noFill/>
          <a:ln w="57150">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dirty="0">
              <a:latin typeface="Arial" panose="020B0604020202020204" pitchFamily="34" charset="0"/>
            </a:endParaRPr>
          </a:p>
        </p:txBody>
      </p:sp>
      <p:graphicFrame>
        <p:nvGraphicFramePr>
          <p:cNvPr id="10" name="Table 9">
            <a:extLst>
              <a:ext uri="{FF2B5EF4-FFF2-40B4-BE49-F238E27FC236}">
                <a16:creationId xmlns:a16="http://schemas.microsoft.com/office/drawing/2014/main" id="{2762D335-E67A-4110-6656-DD3FFF5B6F27}"/>
              </a:ext>
            </a:extLst>
          </p:cNvPr>
          <p:cNvGraphicFramePr>
            <a:graphicFrameLocks noGrp="1"/>
          </p:cNvGraphicFramePr>
          <p:nvPr>
            <p:extLst>
              <p:ext uri="{D42A27DB-BD31-4B8C-83A1-F6EECF244321}">
                <p14:modId xmlns:p14="http://schemas.microsoft.com/office/powerpoint/2010/main" val="461730683"/>
              </p:ext>
            </p:extLst>
          </p:nvPr>
        </p:nvGraphicFramePr>
        <p:xfrm>
          <a:off x="2542641" y="1961271"/>
          <a:ext cx="2292350" cy="1676400"/>
        </p:xfrm>
        <a:graphic>
          <a:graphicData uri="http://schemas.openxmlformats.org/drawingml/2006/table">
            <a:tbl>
              <a:tblPr firstRow="1" bandRow="1">
                <a:tableStyleId>{5C22544A-7EE6-4342-B048-85BDC9FD1C3A}</a:tableStyleId>
              </a:tblPr>
              <a:tblGrid>
                <a:gridCol w="1146175">
                  <a:extLst>
                    <a:ext uri="{9D8B030D-6E8A-4147-A177-3AD203B41FA5}">
                      <a16:colId xmlns:a16="http://schemas.microsoft.com/office/drawing/2014/main" val="600843750"/>
                    </a:ext>
                  </a:extLst>
                </a:gridCol>
                <a:gridCol w="1146175">
                  <a:extLst>
                    <a:ext uri="{9D8B030D-6E8A-4147-A177-3AD203B41FA5}">
                      <a16:colId xmlns:a16="http://schemas.microsoft.com/office/drawing/2014/main" val="3603855965"/>
                    </a:ext>
                  </a:extLst>
                </a:gridCol>
              </a:tblGrid>
              <a:tr h="326942">
                <a:tc>
                  <a:txBody>
                    <a:bodyPr/>
                    <a:lstStyle/>
                    <a:p>
                      <a:pPr algn="ctr"/>
                      <a:r>
                        <a:rPr lang="en-US" sz="1600" i="1" dirty="0">
                          <a:solidFill>
                            <a:schemeClr val="tx1"/>
                          </a:solidFill>
                          <a:latin typeface="Verdana" panose="020B0604030504040204" pitchFamily="34" charset="0"/>
                          <a:ea typeface="Verdana" panose="020B060403050404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i="1" dirty="0">
                          <a:solidFill>
                            <a:schemeClr val="tx1"/>
                          </a:solidFill>
                          <a:latin typeface="Verdana" panose="020B0604030504040204" pitchFamily="34" charset="0"/>
                          <a:ea typeface="Verdana" panose="020B0604030504040204" pitchFamily="34"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9525416"/>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077329"/>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5293275"/>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4677436"/>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3572841"/>
                  </a:ext>
                </a:extLst>
              </a:tr>
            </a:tbl>
          </a:graphicData>
        </a:graphic>
      </p:graphicFrame>
      <p:sp>
        <p:nvSpPr>
          <p:cNvPr id="11" name="TextBox 10">
            <a:extLst>
              <a:ext uri="{FF2B5EF4-FFF2-40B4-BE49-F238E27FC236}">
                <a16:creationId xmlns:a16="http://schemas.microsoft.com/office/drawing/2014/main" id="{5798EAF6-7C4E-DA5B-F5DA-6A7EE7170B15}"/>
              </a:ext>
            </a:extLst>
          </p:cNvPr>
          <p:cNvSpPr txBox="1"/>
          <p:nvPr/>
        </p:nvSpPr>
        <p:spPr>
          <a:xfrm>
            <a:off x="981299" y="1152198"/>
            <a:ext cx="5284382" cy="4917308"/>
          </a:xfrm>
          <a:prstGeom prst="rect">
            <a:avLst/>
          </a:prstGeom>
          <a:noFill/>
          <a:ln w="28575">
            <a:solidFill>
              <a:schemeClr val="bg1">
                <a:lumMod val="75000"/>
              </a:schemeClr>
            </a:solidFill>
            <a:prstDash val="dash"/>
          </a:ln>
        </p:spPr>
        <p:txBody>
          <a:bodyPr wrap="square" lIns="182880" tIns="91440" bIns="91440" rtlCol="0">
            <a:spAutoFit/>
          </a:bodyPr>
          <a:lstStyle/>
          <a:p>
            <a:pPr>
              <a:spcAft>
                <a:spcPts val="600"/>
              </a:spcAft>
            </a:pPr>
            <a:r>
              <a:rPr lang="en-US" dirty="0">
                <a:latin typeface="Verdana" panose="020B0604030504040204" pitchFamily="34" charset="0"/>
                <a:ea typeface="Verdana" panose="020B0604030504040204" pitchFamily="34" charset="0"/>
              </a:rPr>
              <a:t>The table represents some points on the graph of a linear function.</a:t>
            </a:r>
          </a:p>
          <a:p>
            <a:endParaRPr lang="en-US" dirty="0">
              <a:latin typeface="Verdana" panose="020B0604030504040204" pitchFamily="34" charset="0"/>
              <a:ea typeface="Verdana" panose="020B0604030504040204" pitchFamily="34" charset="0"/>
            </a:endParaRPr>
          </a:p>
          <a:p>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r>
              <a:rPr lang="en-US" dirty="0">
                <a:latin typeface="Verdana" panose="020B0604030504040204" pitchFamily="34" charset="0"/>
                <a:ea typeface="Verdana" panose="020B0604030504040204" pitchFamily="34" charset="0"/>
              </a:rPr>
              <a:t>Which equation best represents this table?</a:t>
            </a:r>
          </a:p>
          <a:p>
            <a:endParaRPr lang="en-US"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A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+ 23 = 15(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+ 1)</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B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8 = 15</a:t>
            </a:r>
            <a:r>
              <a:rPr lang="en-US" i="1" dirty="0">
                <a:latin typeface="Verdana" panose="020B0604030504040204" pitchFamily="34" charset="0"/>
                <a:ea typeface="Verdana" panose="020B0604030504040204" pitchFamily="34" charset="0"/>
              </a:rPr>
              <a:t>x</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C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37 = 15(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+ 3) </a:t>
            </a:r>
          </a:p>
          <a:p>
            <a:pPr>
              <a:lnSpc>
                <a:spcPct val="150000"/>
              </a:lnSpc>
            </a:pPr>
            <a:r>
              <a:rPr lang="en-US" b="1" dirty="0">
                <a:latin typeface="Verdana" panose="020B0604030504040204" pitchFamily="34" charset="0"/>
                <a:ea typeface="Verdana" panose="020B0604030504040204" pitchFamily="34" charset="0"/>
              </a:rPr>
              <a:t>D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6 = 15(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82)</a:t>
            </a:r>
            <a:endParaRPr lang="en-US" dirty="0">
              <a:latin typeface="Century Gothic" panose="020B0502020202020204" pitchFamily="34" charset="0"/>
            </a:endParaRPr>
          </a:p>
        </p:txBody>
      </p:sp>
    </p:spTree>
    <p:extLst>
      <p:ext uri="{BB962C8B-B14F-4D97-AF65-F5344CB8AC3E}">
        <p14:creationId xmlns:p14="http://schemas.microsoft.com/office/powerpoint/2010/main" val="8749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par>
                          <p:cTn id="8" fill="hold">
                            <p:stCondLst>
                              <p:cond delay="2000"/>
                            </p:stCondLst>
                            <p:childTnLst>
                              <p:par>
                                <p:cTn id="9" presetID="4"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in)">
                                      <p:cBhvr>
                                        <p:cTn id="11" dur="2000"/>
                                        <p:tgtEl>
                                          <p:spTgt spid="7"/>
                                        </p:tgtEl>
                                      </p:cBhvr>
                                    </p:animEffect>
                                  </p:childTnLst>
                                </p:cTn>
                              </p:par>
                            </p:childTnLst>
                          </p:cTn>
                        </p:par>
                        <p:par>
                          <p:cTn id="12" fill="hold">
                            <p:stCondLst>
                              <p:cond delay="4000"/>
                            </p:stCondLst>
                            <p:childTnLst>
                              <p:par>
                                <p:cTn id="13" presetID="4" presetClass="entr" presetSubtype="16"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2000"/>
                                        <p:tgtEl>
                                          <p:spTgt spid="8"/>
                                        </p:tgtEl>
                                      </p:cBhvr>
                                    </p:animEffect>
                                  </p:childTnLst>
                                </p:cTn>
                              </p:par>
                            </p:childTnLst>
                          </p:cTn>
                        </p:par>
                        <p:par>
                          <p:cTn id="16" fill="hold">
                            <p:stCondLst>
                              <p:cond delay="6000"/>
                            </p:stCondLst>
                            <p:childTnLst>
                              <p:par>
                                <p:cTn id="17" presetID="4"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ox(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3DA20E2-F6BE-D3E5-D4A5-19394B43ABB0}"/>
              </a:ext>
            </a:extLst>
          </p:cNvPr>
          <p:cNvSpPr>
            <a:spLocks noGrp="1"/>
          </p:cNvSpPr>
          <p:nvPr>
            <p:ph type="subTitle" idx="1"/>
          </p:nvPr>
        </p:nvSpPr>
        <p:spPr/>
        <p:txBody>
          <a:bodyPr/>
          <a:lstStyle/>
          <a:p>
            <a:r>
              <a:rPr lang="en-US" dirty="0"/>
              <a:t>think it up</a:t>
            </a:r>
          </a:p>
        </p:txBody>
      </p:sp>
    </p:spTree>
    <p:extLst>
      <p:ext uri="{BB962C8B-B14F-4D97-AF65-F5344CB8AC3E}">
        <p14:creationId xmlns:p14="http://schemas.microsoft.com/office/powerpoint/2010/main" val="2509180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0DE24A2-923E-C6A0-8E00-97623BDC1844}"/>
              </a:ext>
            </a:extLst>
          </p:cNvPr>
          <p:cNvSpPr/>
          <p:nvPr/>
        </p:nvSpPr>
        <p:spPr>
          <a:xfrm>
            <a:off x="623073" y="3449858"/>
            <a:ext cx="3257550" cy="1601644"/>
          </a:xfrm>
          <a:prstGeom prst="wedgeRoundRectCallout">
            <a:avLst>
              <a:gd name="adj1" fmla="val 39816"/>
              <a:gd name="adj2" fmla="val 7136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Century Gothic"/>
              </a:rPr>
              <a:t>if </a:t>
            </a:r>
            <a:r>
              <a:rPr lang="en-US" b="1">
                <a:solidFill>
                  <a:schemeClr val="tx1"/>
                </a:solidFill>
                <a:latin typeface="Century Gothic"/>
              </a:rPr>
              <a:t>the </a:t>
            </a:r>
            <a:r>
              <a:rPr lang="en-US" b="1" dirty="0">
                <a:solidFill>
                  <a:schemeClr val="tx1"/>
                </a:solidFill>
                <a:latin typeface="Century Gothic"/>
              </a:rPr>
              <a:t>negative x values were positive and the positive x values </a:t>
            </a:r>
            <a:r>
              <a:rPr lang="en-US" b="1">
                <a:solidFill>
                  <a:schemeClr val="tx1"/>
                </a:solidFill>
                <a:latin typeface="Century Gothic"/>
              </a:rPr>
              <a:t>were negative</a:t>
            </a:r>
            <a:r>
              <a:rPr lang="en-US">
                <a:solidFill>
                  <a:schemeClr val="tx1"/>
                </a:solidFill>
                <a:latin typeface="Century Gothic"/>
              </a:rPr>
              <a:t>, </a:t>
            </a:r>
            <a:r>
              <a:rPr lang="en-US" dirty="0">
                <a:solidFill>
                  <a:schemeClr val="tx1"/>
                </a:solidFill>
                <a:latin typeface="Century Gothic"/>
              </a:rPr>
              <a:t>how would that change the answer?</a:t>
            </a:r>
            <a:endParaRPr lang="en-US" dirty="0">
              <a:solidFill>
                <a:schemeClr val="tx1"/>
              </a:solidFill>
              <a:latin typeface="Century Gothic" panose="020B0502020202020204" pitchFamily="34" charset="0"/>
            </a:endParaRPr>
          </a:p>
        </p:txBody>
      </p:sp>
      <p:sp>
        <p:nvSpPr>
          <p:cNvPr id="3" name="Rounded Rectangular Callout 3">
            <a:extLst>
              <a:ext uri="{FF2B5EF4-FFF2-40B4-BE49-F238E27FC236}">
                <a16:creationId xmlns:a16="http://schemas.microsoft.com/office/drawing/2014/main" id="{0D0B2114-043D-2DEF-8B73-2F305D133F8D}"/>
              </a:ext>
            </a:extLst>
          </p:cNvPr>
          <p:cNvSpPr/>
          <p:nvPr/>
        </p:nvSpPr>
        <p:spPr>
          <a:xfrm>
            <a:off x="623073" y="1416354"/>
            <a:ext cx="3257550" cy="991051"/>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how will this help connect with other concepts?</a:t>
            </a:r>
          </a:p>
        </p:txBody>
      </p:sp>
      <p:sp>
        <p:nvSpPr>
          <p:cNvPr id="6" name="TextBox 5">
            <a:extLst>
              <a:ext uri="{FF2B5EF4-FFF2-40B4-BE49-F238E27FC236}">
                <a16:creationId xmlns:a16="http://schemas.microsoft.com/office/drawing/2014/main" id="{C590D7BC-FA02-EC26-22D4-0CAA1073B183}"/>
              </a:ext>
            </a:extLst>
          </p:cNvPr>
          <p:cNvSpPr txBox="1"/>
          <p:nvPr/>
        </p:nvSpPr>
        <p:spPr>
          <a:xfrm>
            <a:off x="623072" y="2716551"/>
            <a:ext cx="29895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how do you find the slope in a table?</a:t>
            </a:r>
          </a:p>
        </p:txBody>
      </p:sp>
      <p:sp>
        <p:nvSpPr>
          <p:cNvPr id="7" name="TextBox 6">
            <a:extLst>
              <a:ext uri="{FF2B5EF4-FFF2-40B4-BE49-F238E27FC236}">
                <a16:creationId xmlns:a16="http://schemas.microsoft.com/office/drawing/2014/main" id="{953340D6-E26A-EE99-70AC-1F3165D74414}"/>
              </a:ext>
            </a:extLst>
          </p:cNvPr>
          <p:cNvSpPr txBox="1"/>
          <p:nvPr/>
        </p:nvSpPr>
        <p:spPr>
          <a:xfrm>
            <a:off x="623072" y="5427162"/>
            <a:ext cx="325755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once you find the slope, what do you need to do next?​</a:t>
            </a:r>
          </a:p>
        </p:txBody>
      </p:sp>
      <p:graphicFrame>
        <p:nvGraphicFramePr>
          <p:cNvPr id="8" name="Table 7">
            <a:extLst>
              <a:ext uri="{FF2B5EF4-FFF2-40B4-BE49-F238E27FC236}">
                <a16:creationId xmlns:a16="http://schemas.microsoft.com/office/drawing/2014/main" id="{04CEDDAF-73AD-FA12-7B4C-13D7B5D55A28}"/>
              </a:ext>
            </a:extLst>
          </p:cNvPr>
          <p:cNvGraphicFramePr>
            <a:graphicFrameLocks noGrp="1"/>
          </p:cNvGraphicFramePr>
          <p:nvPr>
            <p:extLst>
              <p:ext uri="{D42A27DB-BD31-4B8C-83A1-F6EECF244321}">
                <p14:modId xmlns:p14="http://schemas.microsoft.com/office/powerpoint/2010/main" val="2297855221"/>
              </p:ext>
            </p:extLst>
          </p:nvPr>
        </p:nvGraphicFramePr>
        <p:xfrm>
          <a:off x="7337387" y="1961271"/>
          <a:ext cx="2292350" cy="1676400"/>
        </p:xfrm>
        <a:graphic>
          <a:graphicData uri="http://schemas.openxmlformats.org/drawingml/2006/table">
            <a:tbl>
              <a:tblPr firstRow="1" bandRow="1">
                <a:tableStyleId>{5C22544A-7EE6-4342-B048-85BDC9FD1C3A}</a:tableStyleId>
              </a:tblPr>
              <a:tblGrid>
                <a:gridCol w="1146175">
                  <a:extLst>
                    <a:ext uri="{9D8B030D-6E8A-4147-A177-3AD203B41FA5}">
                      <a16:colId xmlns:a16="http://schemas.microsoft.com/office/drawing/2014/main" val="600843750"/>
                    </a:ext>
                  </a:extLst>
                </a:gridCol>
                <a:gridCol w="1146175">
                  <a:extLst>
                    <a:ext uri="{9D8B030D-6E8A-4147-A177-3AD203B41FA5}">
                      <a16:colId xmlns:a16="http://schemas.microsoft.com/office/drawing/2014/main" val="3603855965"/>
                    </a:ext>
                  </a:extLst>
                </a:gridCol>
              </a:tblGrid>
              <a:tr h="326942">
                <a:tc>
                  <a:txBody>
                    <a:bodyPr/>
                    <a:lstStyle/>
                    <a:p>
                      <a:pPr algn="ctr"/>
                      <a:r>
                        <a:rPr lang="en-US" sz="1600" i="1" dirty="0">
                          <a:solidFill>
                            <a:schemeClr val="tx1"/>
                          </a:solidFill>
                          <a:latin typeface="Verdana" panose="020B0604030504040204" pitchFamily="34" charset="0"/>
                          <a:ea typeface="Verdana" panose="020B060403050404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i="1" dirty="0">
                          <a:solidFill>
                            <a:schemeClr val="tx1"/>
                          </a:solidFill>
                          <a:latin typeface="Verdana" panose="020B0604030504040204" pitchFamily="34" charset="0"/>
                          <a:ea typeface="Verdana" panose="020B0604030504040204" pitchFamily="34"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9525416"/>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077329"/>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5293275"/>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4677436"/>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3572841"/>
                  </a:ext>
                </a:extLst>
              </a:tr>
            </a:tbl>
          </a:graphicData>
        </a:graphic>
      </p:graphicFrame>
      <p:sp>
        <p:nvSpPr>
          <p:cNvPr id="9" name="TextBox 8">
            <a:extLst>
              <a:ext uri="{FF2B5EF4-FFF2-40B4-BE49-F238E27FC236}">
                <a16:creationId xmlns:a16="http://schemas.microsoft.com/office/drawing/2014/main" id="{DF52C406-FFB4-0855-0B69-BEBEE4B9D596}"/>
              </a:ext>
            </a:extLst>
          </p:cNvPr>
          <p:cNvSpPr txBox="1"/>
          <p:nvPr/>
        </p:nvSpPr>
        <p:spPr>
          <a:xfrm>
            <a:off x="5776045" y="1152198"/>
            <a:ext cx="5284382" cy="4917308"/>
          </a:xfrm>
          <a:prstGeom prst="rect">
            <a:avLst/>
          </a:prstGeom>
          <a:noFill/>
          <a:ln w="28575">
            <a:solidFill>
              <a:schemeClr val="bg1">
                <a:lumMod val="75000"/>
              </a:schemeClr>
            </a:solidFill>
            <a:prstDash val="dash"/>
          </a:ln>
        </p:spPr>
        <p:txBody>
          <a:bodyPr wrap="square" lIns="182880" tIns="91440" bIns="91440" rtlCol="0">
            <a:spAutoFit/>
          </a:bodyPr>
          <a:lstStyle/>
          <a:p>
            <a:pPr>
              <a:spcAft>
                <a:spcPts val="600"/>
              </a:spcAft>
            </a:pPr>
            <a:r>
              <a:rPr lang="en-US" dirty="0">
                <a:latin typeface="Verdana" panose="020B0604030504040204" pitchFamily="34" charset="0"/>
                <a:ea typeface="Verdana" panose="020B0604030504040204" pitchFamily="34" charset="0"/>
              </a:rPr>
              <a:t>The table represents some points on the graph of a linear function.</a:t>
            </a:r>
          </a:p>
          <a:p>
            <a:endParaRPr lang="en-US" dirty="0">
              <a:latin typeface="Verdana" panose="020B0604030504040204" pitchFamily="34" charset="0"/>
              <a:ea typeface="Verdana" panose="020B0604030504040204" pitchFamily="34" charset="0"/>
            </a:endParaRPr>
          </a:p>
          <a:p>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r>
              <a:rPr lang="en-US" dirty="0">
                <a:latin typeface="Verdana" panose="020B0604030504040204" pitchFamily="34" charset="0"/>
                <a:ea typeface="Verdana" panose="020B0604030504040204" pitchFamily="34" charset="0"/>
              </a:rPr>
              <a:t>Which equation best represents this table?</a:t>
            </a:r>
          </a:p>
          <a:p>
            <a:endParaRPr lang="en-US"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A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+ 23 = 15(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+ 1)</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B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8 = 15</a:t>
            </a:r>
            <a:r>
              <a:rPr lang="en-US" i="1" dirty="0">
                <a:latin typeface="Verdana" panose="020B0604030504040204" pitchFamily="34" charset="0"/>
                <a:ea typeface="Verdana" panose="020B0604030504040204" pitchFamily="34" charset="0"/>
              </a:rPr>
              <a:t>x</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C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37 = 15(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+ 3) </a:t>
            </a:r>
          </a:p>
          <a:p>
            <a:pPr>
              <a:lnSpc>
                <a:spcPct val="150000"/>
              </a:lnSpc>
            </a:pPr>
            <a:r>
              <a:rPr lang="en-US" b="1" dirty="0">
                <a:latin typeface="Verdana" panose="020B0604030504040204" pitchFamily="34" charset="0"/>
                <a:ea typeface="Verdana" panose="020B0604030504040204" pitchFamily="34" charset="0"/>
              </a:rPr>
              <a:t>D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6 = 15(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82)</a:t>
            </a:r>
            <a:endParaRPr lang="en-US" dirty="0">
              <a:latin typeface="Century Gothic" panose="020B0502020202020204" pitchFamily="34" charset="0"/>
            </a:endParaRPr>
          </a:p>
        </p:txBody>
      </p:sp>
    </p:spTree>
    <p:extLst>
      <p:ext uri="{BB962C8B-B14F-4D97-AF65-F5344CB8AC3E}">
        <p14:creationId xmlns:p14="http://schemas.microsoft.com/office/powerpoint/2010/main" val="1873386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2098686-B96A-C649-AA87-EAC85619C705}"/>
              </a:ext>
            </a:extLst>
          </p:cNvPr>
          <p:cNvSpPr txBox="1">
            <a:spLocks/>
          </p:cNvSpPr>
          <p:nvPr/>
        </p:nvSpPr>
        <p:spPr>
          <a:xfrm>
            <a:off x="170370" y="69398"/>
            <a:ext cx="3825668"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odd one out</a:t>
            </a:r>
          </a:p>
        </p:txBody>
      </p:sp>
      <p:cxnSp>
        <p:nvCxnSpPr>
          <p:cNvPr id="6" name="Straight Connector 5">
            <a:extLst>
              <a:ext uri="{FF2B5EF4-FFF2-40B4-BE49-F238E27FC236}">
                <a16:creationId xmlns:a16="http://schemas.microsoft.com/office/drawing/2014/main" id="{63D9D039-ADDC-4AE6-3C9B-6BC40BFCFFEF}"/>
              </a:ext>
            </a:extLst>
          </p:cNvPr>
          <p:cNvCxnSpPr>
            <a:cxnSpLocks/>
          </p:cNvCxnSpPr>
          <p:nvPr/>
        </p:nvCxnSpPr>
        <p:spPr>
          <a:xfrm>
            <a:off x="6096000" y="621230"/>
            <a:ext cx="0" cy="571500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F3D275F-8AD1-3BC8-6F80-0C881FC2C76C}"/>
              </a:ext>
            </a:extLst>
          </p:cNvPr>
          <p:cNvCxnSpPr>
            <a:cxnSpLocks/>
          </p:cNvCxnSpPr>
          <p:nvPr/>
        </p:nvCxnSpPr>
        <p:spPr>
          <a:xfrm flipH="1">
            <a:off x="990600" y="3429000"/>
            <a:ext cx="102108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A79438E-E2A3-8507-80F8-F793A4A5764C}"/>
              </a:ext>
            </a:extLst>
          </p:cNvPr>
          <p:cNvSpPr txBox="1"/>
          <p:nvPr/>
        </p:nvSpPr>
        <p:spPr>
          <a:xfrm>
            <a:off x="6247108" y="621230"/>
            <a:ext cx="5774519" cy="2598532"/>
          </a:xfrm>
          <a:prstGeom prst="rect">
            <a:avLst/>
          </a:prstGeom>
          <a:noFill/>
          <a:ln w="28575">
            <a:solidFill>
              <a:schemeClr val="bg1">
                <a:lumMod val="75000"/>
              </a:schemeClr>
            </a:solidFill>
            <a:prstDash val="dash"/>
          </a:ln>
        </p:spPr>
        <p:txBody>
          <a:bodyPr wrap="square" rtlCol="0">
            <a:spAutoFit/>
          </a:bodyPr>
          <a:lstStyle/>
          <a:p>
            <a:r>
              <a:rPr lang="en-US" dirty="0">
                <a:latin typeface="Verdana" panose="020B0604030504040204" pitchFamily="34" charset="0"/>
                <a:ea typeface="Verdana" panose="020B0604030504040204" pitchFamily="34" charset="0"/>
              </a:rPr>
              <a:t>The table represents some points on the graph of a linear function.</a:t>
            </a:r>
          </a:p>
          <a:p>
            <a:pPr marL="2517775" indent="-2517775"/>
            <a:r>
              <a:rPr lang="en-US" dirty="0">
                <a:latin typeface="Verdana" panose="020B0604030504040204" pitchFamily="34" charset="0"/>
                <a:ea typeface="Verdana" panose="020B0604030504040204" pitchFamily="34" charset="0"/>
              </a:rPr>
              <a:t>                               Which equation best   represents this table?</a:t>
            </a:r>
          </a:p>
          <a:p>
            <a:pPr marL="2517775">
              <a:lnSpc>
                <a:spcPct val="130000"/>
              </a:lnSpc>
            </a:pPr>
            <a:r>
              <a:rPr lang="en-US" b="1" dirty="0">
                <a:latin typeface="Verdana" panose="020B0604030504040204" pitchFamily="34" charset="0"/>
                <a:ea typeface="Verdana" panose="020B0604030504040204" pitchFamily="34" charset="0"/>
              </a:rPr>
              <a:t>A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+ 23 = 15(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+ 1)</a:t>
            </a:r>
            <a:endParaRPr lang="en-US" b="1" dirty="0">
              <a:latin typeface="Verdana" panose="020B0604030504040204" pitchFamily="34" charset="0"/>
              <a:ea typeface="Verdana" panose="020B0604030504040204" pitchFamily="34" charset="0"/>
            </a:endParaRPr>
          </a:p>
          <a:p>
            <a:pPr marL="2517775">
              <a:lnSpc>
                <a:spcPct val="130000"/>
              </a:lnSpc>
            </a:pPr>
            <a:r>
              <a:rPr lang="en-US" b="1" dirty="0">
                <a:latin typeface="Verdana" panose="020B0604030504040204" pitchFamily="34" charset="0"/>
                <a:ea typeface="Verdana" panose="020B0604030504040204" pitchFamily="34" charset="0"/>
              </a:rPr>
              <a:t>B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8 = 15</a:t>
            </a:r>
            <a:r>
              <a:rPr lang="en-US" i="1" dirty="0">
                <a:latin typeface="Verdana" panose="020B0604030504040204" pitchFamily="34" charset="0"/>
                <a:ea typeface="Verdana" panose="020B0604030504040204" pitchFamily="34" charset="0"/>
              </a:rPr>
              <a:t>x</a:t>
            </a:r>
            <a:endParaRPr lang="en-US" b="1" dirty="0">
              <a:latin typeface="Verdana" panose="020B0604030504040204" pitchFamily="34" charset="0"/>
              <a:ea typeface="Verdana" panose="020B0604030504040204" pitchFamily="34" charset="0"/>
            </a:endParaRPr>
          </a:p>
          <a:p>
            <a:pPr marL="2517775">
              <a:lnSpc>
                <a:spcPct val="130000"/>
              </a:lnSpc>
            </a:pPr>
            <a:r>
              <a:rPr lang="en-US" b="1" dirty="0">
                <a:latin typeface="Verdana" panose="020B0604030504040204" pitchFamily="34" charset="0"/>
                <a:ea typeface="Verdana" panose="020B0604030504040204" pitchFamily="34" charset="0"/>
              </a:rPr>
              <a:t>C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37 = 15(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+ 3) </a:t>
            </a:r>
          </a:p>
          <a:p>
            <a:pPr marL="2517775">
              <a:lnSpc>
                <a:spcPct val="130000"/>
              </a:lnSpc>
            </a:pPr>
            <a:r>
              <a:rPr lang="en-US" b="1" dirty="0">
                <a:latin typeface="Verdana" panose="020B0604030504040204" pitchFamily="34" charset="0"/>
                <a:ea typeface="Verdana" panose="020B0604030504040204" pitchFamily="34" charset="0"/>
              </a:rPr>
              <a:t>D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6 = 15(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82)</a:t>
            </a:r>
            <a:endParaRPr lang="en-US" b="1" dirty="0">
              <a:latin typeface="Verdana" panose="020B0604030504040204" pitchFamily="34" charset="0"/>
              <a:ea typeface="Verdana" panose="020B0604030504040204" pitchFamily="34" charset="0"/>
            </a:endParaRPr>
          </a:p>
        </p:txBody>
      </p:sp>
      <p:graphicFrame>
        <p:nvGraphicFramePr>
          <p:cNvPr id="3" name="Table 2">
            <a:extLst>
              <a:ext uri="{FF2B5EF4-FFF2-40B4-BE49-F238E27FC236}">
                <a16:creationId xmlns:a16="http://schemas.microsoft.com/office/drawing/2014/main" id="{1E6272E2-D98A-6989-16C8-1CF51C16BB15}"/>
              </a:ext>
            </a:extLst>
          </p:cNvPr>
          <p:cNvGraphicFramePr>
            <a:graphicFrameLocks noGrp="1"/>
          </p:cNvGraphicFramePr>
          <p:nvPr>
            <p:extLst>
              <p:ext uri="{D42A27DB-BD31-4B8C-83A1-F6EECF244321}">
                <p14:modId xmlns:p14="http://schemas.microsoft.com/office/powerpoint/2010/main" val="1210914249"/>
              </p:ext>
            </p:extLst>
          </p:nvPr>
        </p:nvGraphicFramePr>
        <p:xfrm>
          <a:off x="6415049" y="1331561"/>
          <a:ext cx="2292350" cy="1676400"/>
        </p:xfrm>
        <a:graphic>
          <a:graphicData uri="http://schemas.openxmlformats.org/drawingml/2006/table">
            <a:tbl>
              <a:tblPr firstRow="1" bandRow="1">
                <a:tableStyleId>{5C22544A-7EE6-4342-B048-85BDC9FD1C3A}</a:tableStyleId>
              </a:tblPr>
              <a:tblGrid>
                <a:gridCol w="1146175">
                  <a:extLst>
                    <a:ext uri="{9D8B030D-6E8A-4147-A177-3AD203B41FA5}">
                      <a16:colId xmlns:a16="http://schemas.microsoft.com/office/drawing/2014/main" val="600843750"/>
                    </a:ext>
                  </a:extLst>
                </a:gridCol>
                <a:gridCol w="1146175">
                  <a:extLst>
                    <a:ext uri="{9D8B030D-6E8A-4147-A177-3AD203B41FA5}">
                      <a16:colId xmlns:a16="http://schemas.microsoft.com/office/drawing/2014/main" val="3603855965"/>
                    </a:ext>
                  </a:extLst>
                </a:gridCol>
              </a:tblGrid>
              <a:tr h="326942">
                <a:tc>
                  <a:txBody>
                    <a:bodyPr/>
                    <a:lstStyle/>
                    <a:p>
                      <a:pPr algn="ctr"/>
                      <a:r>
                        <a:rPr lang="en-US" sz="1600" i="1" dirty="0">
                          <a:solidFill>
                            <a:schemeClr val="tx1"/>
                          </a:solidFill>
                          <a:latin typeface="Verdana" panose="020B0604030504040204" pitchFamily="34" charset="0"/>
                          <a:ea typeface="Verdana" panose="020B060403050404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i="1" dirty="0">
                          <a:solidFill>
                            <a:schemeClr val="tx1"/>
                          </a:solidFill>
                          <a:latin typeface="Verdana" panose="020B0604030504040204" pitchFamily="34" charset="0"/>
                          <a:ea typeface="Verdana" panose="020B0604030504040204" pitchFamily="34"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9525416"/>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077329"/>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5293275"/>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4677436"/>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3572841"/>
                  </a:ext>
                </a:extLst>
              </a:tr>
            </a:tbl>
          </a:graphicData>
        </a:graphic>
      </p:graphicFrame>
      <p:sp>
        <p:nvSpPr>
          <p:cNvPr id="4" name="TextBox 3">
            <a:extLst>
              <a:ext uri="{FF2B5EF4-FFF2-40B4-BE49-F238E27FC236}">
                <a16:creationId xmlns:a16="http://schemas.microsoft.com/office/drawing/2014/main" id="{8B0074D6-C10E-5C53-D95D-737616E5A29C}"/>
              </a:ext>
            </a:extLst>
          </p:cNvPr>
          <p:cNvSpPr txBox="1"/>
          <p:nvPr/>
        </p:nvSpPr>
        <p:spPr>
          <a:xfrm>
            <a:off x="6247109" y="3616489"/>
            <a:ext cx="5798004" cy="2875531"/>
          </a:xfrm>
          <a:prstGeom prst="rect">
            <a:avLst/>
          </a:prstGeom>
          <a:noFill/>
          <a:ln w="28575">
            <a:solidFill>
              <a:schemeClr val="bg1">
                <a:lumMod val="75000"/>
              </a:schemeClr>
            </a:solidFill>
            <a:prstDash val="dash"/>
          </a:ln>
        </p:spPr>
        <p:txBody>
          <a:bodyPr wrap="square" rtlCol="0">
            <a:spAutoFit/>
          </a:bodyPr>
          <a:lstStyle/>
          <a:p>
            <a:r>
              <a:rPr lang="en-US" dirty="0">
                <a:latin typeface="Verdana" panose="020B0604030504040204" pitchFamily="34" charset="0"/>
                <a:ea typeface="Verdana" panose="020B0604030504040204" pitchFamily="34" charset="0"/>
              </a:rPr>
              <a:t>The table represents some points on the graph of a linear function.</a:t>
            </a:r>
          </a:p>
          <a:p>
            <a:pPr marL="2517775" indent="-2517775"/>
            <a:r>
              <a:rPr lang="en-US" dirty="0">
                <a:latin typeface="Verdana" panose="020B0604030504040204" pitchFamily="34" charset="0"/>
                <a:ea typeface="Verdana" panose="020B0604030504040204" pitchFamily="34" charset="0"/>
              </a:rPr>
              <a:t>                               Which equations could   represent this table?</a:t>
            </a:r>
          </a:p>
          <a:p>
            <a:pPr marL="2517775" indent="-2517775"/>
            <a:r>
              <a:rPr lang="en-US" dirty="0">
                <a:latin typeface="Verdana" panose="020B0604030504040204" pitchFamily="34" charset="0"/>
                <a:ea typeface="Verdana" panose="020B0604030504040204" pitchFamily="34" charset="0"/>
              </a:rPr>
              <a:t>                               Choose </a:t>
            </a:r>
            <a:r>
              <a:rPr lang="en-US" b="1" dirty="0">
                <a:latin typeface="Verdana" panose="020B0604030504040204" pitchFamily="34" charset="0"/>
                <a:ea typeface="Verdana" panose="020B0604030504040204" pitchFamily="34" charset="0"/>
              </a:rPr>
              <a:t>THREE </a:t>
            </a:r>
            <a:r>
              <a:rPr lang="en-US" dirty="0">
                <a:latin typeface="Verdana" panose="020B0604030504040204" pitchFamily="34" charset="0"/>
                <a:ea typeface="Verdana" panose="020B0604030504040204" pitchFamily="34" charset="0"/>
              </a:rPr>
              <a:t>equations.</a:t>
            </a:r>
          </a:p>
          <a:p>
            <a:pPr marL="2803525" indent="-285750">
              <a:lnSpc>
                <a:spcPct val="130000"/>
              </a:lnSpc>
              <a:buFont typeface="Wingdings" panose="05000000000000000000" pitchFamily="2" charset="2"/>
              <a:buChar char="q"/>
            </a:pP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+ 23 = 15(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+ 1)</a:t>
            </a:r>
            <a:endParaRPr lang="en-US" b="1" dirty="0">
              <a:latin typeface="Verdana" panose="020B0604030504040204" pitchFamily="34" charset="0"/>
              <a:ea typeface="Verdana" panose="020B0604030504040204" pitchFamily="34" charset="0"/>
            </a:endParaRPr>
          </a:p>
          <a:p>
            <a:pPr marL="2803525" indent="-285750">
              <a:lnSpc>
                <a:spcPct val="130000"/>
              </a:lnSpc>
              <a:buFont typeface="Wingdings" panose="05000000000000000000" pitchFamily="2" charset="2"/>
              <a:buChar char="q"/>
            </a:pP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+ 8 = 15</a:t>
            </a:r>
            <a:r>
              <a:rPr lang="en-US" i="1" dirty="0">
                <a:latin typeface="Verdana" panose="020B0604030504040204" pitchFamily="34" charset="0"/>
                <a:ea typeface="Verdana" panose="020B0604030504040204" pitchFamily="34" charset="0"/>
              </a:rPr>
              <a:t>x</a:t>
            </a:r>
            <a:endParaRPr lang="en-US" b="1" dirty="0">
              <a:latin typeface="Verdana" panose="020B0604030504040204" pitchFamily="34" charset="0"/>
              <a:ea typeface="Verdana" panose="020B0604030504040204" pitchFamily="34" charset="0"/>
            </a:endParaRPr>
          </a:p>
          <a:p>
            <a:pPr marL="2803525" indent="-285750">
              <a:lnSpc>
                <a:spcPct val="130000"/>
              </a:lnSpc>
              <a:buFont typeface="Wingdings" panose="05000000000000000000" pitchFamily="2" charset="2"/>
              <a:buChar char="q"/>
            </a:pP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37 = 15(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+ 3) </a:t>
            </a:r>
          </a:p>
          <a:p>
            <a:pPr marL="2803525" indent="-285750">
              <a:lnSpc>
                <a:spcPct val="130000"/>
              </a:lnSpc>
              <a:buFont typeface="Wingdings" panose="05000000000000000000" pitchFamily="2" charset="2"/>
              <a:buChar char="q"/>
            </a:pP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82 = 15(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6)</a:t>
            </a:r>
            <a:endParaRPr lang="en-US" b="1" dirty="0">
              <a:latin typeface="Verdana" panose="020B0604030504040204" pitchFamily="34" charset="0"/>
              <a:ea typeface="Verdana" panose="020B0604030504040204" pitchFamily="34" charset="0"/>
            </a:endParaRPr>
          </a:p>
        </p:txBody>
      </p:sp>
      <p:graphicFrame>
        <p:nvGraphicFramePr>
          <p:cNvPr id="12" name="Table 11">
            <a:extLst>
              <a:ext uri="{FF2B5EF4-FFF2-40B4-BE49-F238E27FC236}">
                <a16:creationId xmlns:a16="http://schemas.microsoft.com/office/drawing/2014/main" id="{0241C450-8D40-230B-28CD-EF81DED19196}"/>
              </a:ext>
            </a:extLst>
          </p:cNvPr>
          <p:cNvGraphicFramePr>
            <a:graphicFrameLocks noGrp="1"/>
          </p:cNvGraphicFramePr>
          <p:nvPr>
            <p:extLst>
              <p:ext uri="{D42A27DB-BD31-4B8C-83A1-F6EECF244321}">
                <p14:modId xmlns:p14="http://schemas.microsoft.com/office/powerpoint/2010/main" val="1872016324"/>
              </p:ext>
            </p:extLst>
          </p:nvPr>
        </p:nvGraphicFramePr>
        <p:xfrm>
          <a:off x="6415049" y="4333415"/>
          <a:ext cx="2292350" cy="1676400"/>
        </p:xfrm>
        <a:graphic>
          <a:graphicData uri="http://schemas.openxmlformats.org/drawingml/2006/table">
            <a:tbl>
              <a:tblPr firstRow="1" bandRow="1">
                <a:tableStyleId>{5C22544A-7EE6-4342-B048-85BDC9FD1C3A}</a:tableStyleId>
              </a:tblPr>
              <a:tblGrid>
                <a:gridCol w="1146175">
                  <a:extLst>
                    <a:ext uri="{9D8B030D-6E8A-4147-A177-3AD203B41FA5}">
                      <a16:colId xmlns:a16="http://schemas.microsoft.com/office/drawing/2014/main" val="600843750"/>
                    </a:ext>
                  </a:extLst>
                </a:gridCol>
                <a:gridCol w="1146175">
                  <a:extLst>
                    <a:ext uri="{9D8B030D-6E8A-4147-A177-3AD203B41FA5}">
                      <a16:colId xmlns:a16="http://schemas.microsoft.com/office/drawing/2014/main" val="3603855965"/>
                    </a:ext>
                  </a:extLst>
                </a:gridCol>
              </a:tblGrid>
              <a:tr h="326942">
                <a:tc>
                  <a:txBody>
                    <a:bodyPr/>
                    <a:lstStyle/>
                    <a:p>
                      <a:pPr algn="ctr"/>
                      <a:r>
                        <a:rPr lang="en-US" sz="1600" i="1" dirty="0">
                          <a:solidFill>
                            <a:schemeClr val="tx1"/>
                          </a:solidFill>
                          <a:latin typeface="Verdana" panose="020B0604030504040204" pitchFamily="34" charset="0"/>
                          <a:ea typeface="Verdana" panose="020B060403050404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i="1" dirty="0">
                          <a:solidFill>
                            <a:schemeClr val="tx1"/>
                          </a:solidFill>
                          <a:latin typeface="Verdana" panose="020B0604030504040204" pitchFamily="34" charset="0"/>
                          <a:ea typeface="Verdana" panose="020B0604030504040204" pitchFamily="34"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9525416"/>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077329"/>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5293275"/>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4677436"/>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3572841"/>
                  </a:ext>
                </a:extLst>
              </a:tr>
            </a:tbl>
          </a:graphicData>
        </a:graphic>
      </p:graphicFrame>
      <p:sp>
        <p:nvSpPr>
          <p:cNvPr id="13" name="TextBox 12">
            <a:extLst>
              <a:ext uri="{FF2B5EF4-FFF2-40B4-BE49-F238E27FC236}">
                <a16:creationId xmlns:a16="http://schemas.microsoft.com/office/drawing/2014/main" id="{4CF0F3B4-6C2D-66E4-78BB-CF7A30022367}"/>
              </a:ext>
            </a:extLst>
          </p:cNvPr>
          <p:cNvSpPr txBox="1"/>
          <p:nvPr/>
        </p:nvSpPr>
        <p:spPr>
          <a:xfrm>
            <a:off x="250453" y="637115"/>
            <a:ext cx="5694439" cy="2598532"/>
          </a:xfrm>
          <a:prstGeom prst="rect">
            <a:avLst/>
          </a:prstGeom>
          <a:noFill/>
          <a:ln w="28575">
            <a:solidFill>
              <a:schemeClr val="bg1">
                <a:lumMod val="75000"/>
              </a:schemeClr>
            </a:solidFill>
            <a:prstDash val="dash"/>
          </a:ln>
        </p:spPr>
        <p:txBody>
          <a:bodyPr wrap="square" rtlCol="0">
            <a:spAutoFit/>
          </a:bodyPr>
          <a:lstStyle/>
          <a:p>
            <a:r>
              <a:rPr lang="en-US" dirty="0">
                <a:latin typeface="Verdana" panose="020B0604030504040204" pitchFamily="34" charset="0"/>
                <a:ea typeface="Verdana" panose="020B0604030504040204" pitchFamily="34" charset="0"/>
              </a:rPr>
              <a:t>The table represents some points on the graph of a linear function.</a:t>
            </a:r>
          </a:p>
          <a:p>
            <a:pPr marL="2517775" indent="-2517775"/>
            <a:r>
              <a:rPr lang="en-US" dirty="0">
                <a:latin typeface="Verdana" panose="020B0604030504040204" pitchFamily="34" charset="0"/>
                <a:ea typeface="Verdana" panose="020B0604030504040204" pitchFamily="34" charset="0"/>
              </a:rPr>
              <a:t>                               Which equation does NOT   represent this table?</a:t>
            </a:r>
          </a:p>
          <a:p>
            <a:pPr marL="2517775">
              <a:lnSpc>
                <a:spcPct val="130000"/>
              </a:lnSpc>
            </a:pPr>
            <a:r>
              <a:rPr lang="en-US" b="1" dirty="0">
                <a:latin typeface="Verdana" panose="020B0604030504040204" pitchFamily="34" charset="0"/>
                <a:ea typeface="Verdana" panose="020B0604030504040204" pitchFamily="34" charset="0"/>
              </a:rPr>
              <a:t>A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+ 23 = 15(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+ 1)</a:t>
            </a:r>
            <a:endParaRPr lang="en-US" b="1" dirty="0">
              <a:latin typeface="Verdana" panose="020B0604030504040204" pitchFamily="34" charset="0"/>
              <a:ea typeface="Verdana" panose="020B0604030504040204" pitchFamily="34" charset="0"/>
            </a:endParaRPr>
          </a:p>
          <a:p>
            <a:pPr marL="2517775">
              <a:lnSpc>
                <a:spcPct val="130000"/>
              </a:lnSpc>
            </a:pPr>
            <a:r>
              <a:rPr lang="en-US" b="1" dirty="0">
                <a:latin typeface="Verdana" panose="020B0604030504040204" pitchFamily="34" charset="0"/>
                <a:ea typeface="Verdana" panose="020B0604030504040204" pitchFamily="34" charset="0"/>
              </a:rPr>
              <a:t>B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+ 8 = 15</a:t>
            </a:r>
            <a:r>
              <a:rPr lang="en-US" i="1" dirty="0">
                <a:latin typeface="Verdana" panose="020B0604030504040204" pitchFamily="34" charset="0"/>
                <a:ea typeface="Verdana" panose="020B0604030504040204" pitchFamily="34" charset="0"/>
              </a:rPr>
              <a:t>x</a:t>
            </a:r>
            <a:endParaRPr lang="en-US" b="1" dirty="0">
              <a:latin typeface="Verdana" panose="020B0604030504040204" pitchFamily="34" charset="0"/>
              <a:ea typeface="Verdana" panose="020B0604030504040204" pitchFamily="34" charset="0"/>
            </a:endParaRPr>
          </a:p>
          <a:p>
            <a:pPr marL="2517775">
              <a:lnSpc>
                <a:spcPct val="130000"/>
              </a:lnSpc>
            </a:pPr>
            <a:r>
              <a:rPr lang="en-US" b="1" dirty="0">
                <a:latin typeface="Verdana" panose="020B0604030504040204" pitchFamily="34" charset="0"/>
                <a:ea typeface="Verdana" panose="020B0604030504040204" pitchFamily="34" charset="0"/>
              </a:rPr>
              <a:t>C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37 = 15(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3) </a:t>
            </a:r>
          </a:p>
          <a:p>
            <a:pPr marL="2517775">
              <a:lnSpc>
                <a:spcPct val="130000"/>
              </a:lnSpc>
            </a:pPr>
            <a:r>
              <a:rPr lang="en-US" b="1" dirty="0">
                <a:latin typeface="Verdana" panose="020B0604030504040204" pitchFamily="34" charset="0"/>
                <a:ea typeface="Verdana" panose="020B0604030504040204" pitchFamily="34" charset="0"/>
              </a:rPr>
              <a:t>D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6 = 15(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82)</a:t>
            </a:r>
            <a:endParaRPr lang="en-US" b="1" dirty="0">
              <a:latin typeface="Verdana" panose="020B0604030504040204" pitchFamily="34" charset="0"/>
              <a:ea typeface="Verdana" panose="020B0604030504040204" pitchFamily="34" charset="0"/>
            </a:endParaRPr>
          </a:p>
        </p:txBody>
      </p:sp>
      <p:graphicFrame>
        <p:nvGraphicFramePr>
          <p:cNvPr id="14" name="Table 13">
            <a:extLst>
              <a:ext uri="{FF2B5EF4-FFF2-40B4-BE49-F238E27FC236}">
                <a16:creationId xmlns:a16="http://schemas.microsoft.com/office/drawing/2014/main" id="{6D9893ED-9F31-95D5-DA53-C70252CD9EE4}"/>
              </a:ext>
            </a:extLst>
          </p:cNvPr>
          <p:cNvGraphicFramePr>
            <a:graphicFrameLocks noGrp="1"/>
          </p:cNvGraphicFramePr>
          <p:nvPr>
            <p:extLst>
              <p:ext uri="{D42A27DB-BD31-4B8C-83A1-F6EECF244321}">
                <p14:modId xmlns:p14="http://schemas.microsoft.com/office/powerpoint/2010/main" val="4011499859"/>
              </p:ext>
            </p:extLst>
          </p:nvPr>
        </p:nvGraphicFramePr>
        <p:xfrm>
          <a:off x="419877" y="1331561"/>
          <a:ext cx="2292350" cy="1676400"/>
        </p:xfrm>
        <a:graphic>
          <a:graphicData uri="http://schemas.openxmlformats.org/drawingml/2006/table">
            <a:tbl>
              <a:tblPr firstRow="1" bandRow="1">
                <a:tableStyleId>{5C22544A-7EE6-4342-B048-85BDC9FD1C3A}</a:tableStyleId>
              </a:tblPr>
              <a:tblGrid>
                <a:gridCol w="1146175">
                  <a:extLst>
                    <a:ext uri="{9D8B030D-6E8A-4147-A177-3AD203B41FA5}">
                      <a16:colId xmlns:a16="http://schemas.microsoft.com/office/drawing/2014/main" val="600843750"/>
                    </a:ext>
                  </a:extLst>
                </a:gridCol>
                <a:gridCol w="1146175">
                  <a:extLst>
                    <a:ext uri="{9D8B030D-6E8A-4147-A177-3AD203B41FA5}">
                      <a16:colId xmlns:a16="http://schemas.microsoft.com/office/drawing/2014/main" val="3603855965"/>
                    </a:ext>
                  </a:extLst>
                </a:gridCol>
              </a:tblGrid>
              <a:tr h="326942">
                <a:tc>
                  <a:txBody>
                    <a:bodyPr/>
                    <a:lstStyle/>
                    <a:p>
                      <a:pPr algn="ctr"/>
                      <a:r>
                        <a:rPr lang="en-US" sz="1600" i="1" dirty="0">
                          <a:solidFill>
                            <a:schemeClr val="tx1"/>
                          </a:solidFill>
                          <a:latin typeface="Verdana" panose="020B0604030504040204" pitchFamily="34" charset="0"/>
                          <a:ea typeface="Verdana" panose="020B060403050404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i="1" dirty="0">
                          <a:solidFill>
                            <a:schemeClr val="tx1"/>
                          </a:solidFill>
                          <a:latin typeface="Verdana" panose="020B0604030504040204" pitchFamily="34" charset="0"/>
                          <a:ea typeface="Verdana" panose="020B0604030504040204" pitchFamily="34"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9525416"/>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077329"/>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5293275"/>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4677436"/>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3572841"/>
                  </a:ext>
                </a:extLst>
              </a:tr>
            </a:tbl>
          </a:graphicData>
        </a:graphic>
      </p:graphicFrame>
      <p:sp>
        <p:nvSpPr>
          <p:cNvPr id="15" name="TextBox 14">
            <a:extLst>
              <a:ext uri="{FF2B5EF4-FFF2-40B4-BE49-F238E27FC236}">
                <a16:creationId xmlns:a16="http://schemas.microsoft.com/office/drawing/2014/main" id="{774C0268-C2F9-F279-5470-3C884F7886EA}"/>
              </a:ext>
            </a:extLst>
          </p:cNvPr>
          <p:cNvSpPr txBox="1"/>
          <p:nvPr/>
        </p:nvSpPr>
        <p:spPr>
          <a:xfrm>
            <a:off x="250453" y="3645870"/>
            <a:ext cx="5694439" cy="2598532"/>
          </a:xfrm>
          <a:prstGeom prst="rect">
            <a:avLst/>
          </a:prstGeom>
          <a:noFill/>
          <a:ln w="28575">
            <a:solidFill>
              <a:schemeClr val="bg1">
                <a:lumMod val="75000"/>
              </a:schemeClr>
            </a:solidFill>
            <a:prstDash val="dash"/>
          </a:ln>
        </p:spPr>
        <p:txBody>
          <a:bodyPr wrap="square" rtlCol="0">
            <a:spAutoFit/>
          </a:bodyPr>
          <a:lstStyle/>
          <a:p>
            <a:r>
              <a:rPr lang="en-US" dirty="0">
                <a:latin typeface="Verdana" panose="020B0604030504040204" pitchFamily="34" charset="0"/>
                <a:ea typeface="Verdana" panose="020B0604030504040204" pitchFamily="34" charset="0"/>
              </a:rPr>
              <a:t>The table represents some points on the graph of a linear function.</a:t>
            </a:r>
          </a:p>
          <a:p>
            <a:pPr marL="2517775" indent="-2517775"/>
            <a:r>
              <a:rPr lang="en-US" dirty="0">
                <a:latin typeface="Verdana" panose="020B0604030504040204" pitchFamily="34" charset="0"/>
                <a:ea typeface="Verdana" panose="020B0604030504040204" pitchFamily="34" charset="0"/>
              </a:rPr>
              <a:t>                               Which equation best   represents this table?</a:t>
            </a:r>
          </a:p>
          <a:p>
            <a:pPr marL="2517775">
              <a:lnSpc>
                <a:spcPct val="130000"/>
              </a:lnSpc>
            </a:pPr>
            <a:r>
              <a:rPr lang="en-US" b="1" dirty="0">
                <a:latin typeface="Verdana" panose="020B0604030504040204" pitchFamily="34" charset="0"/>
                <a:ea typeface="Verdana" panose="020B0604030504040204" pitchFamily="34" charset="0"/>
              </a:rPr>
              <a:t>A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+ 8)</a:t>
            </a:r>
            <a:endParaRPr lang="en-US" b="1" dirty="0">
              <a:latin typeface="Verdana" panose="020B0604030504040204" pitchFamily="34" charset="0"/>
              <a:ea typeface="Verdana" panose="020B0604030504040204" pitchFamily="34" charset="0"/>
            </a:endParaRPr>
          </a:p>
          <a:p>
            <a:pPr marL="2517775">
              <a:lnSpc>
                <a:spcPct val="130000"/>
              </a:lnSpc>
            </a:pPr>
            <a:r>
              <a:rPr lang="en-US" b="1" dirty="0">
                <a:latin typeface="Verdana" panose="020B0604030504040204" pitchFamily="34" charset="0"/>
                <a:ea typeface="Verdana" panose="020B0604030504040204" pitchFamily="34" charset="0"/>
              </a:rPr>
              <a:t>B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8(</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15)</a:t>
            </a:r>
            <a:endParaRPr lang="en-US" b="1" dirty="0">
              <a:latin typeface="Verdana" panose="020B0604030504040204" pitchFamily="34" charset="0"/>
              <a:ea typeface="Verdana" panose="020B0604030504040204" pitchFamily="34" charset="0"/>
            </a:endParaRPr>
          </a:p>
          <a:p>
            <a:pPr marL="2517775">
              <a:lnSpc>
                <a:spcPct val="130000"/>
              </a:lnSpc>
            </a:pPr>
            <a:r>
              <a:rPr lang="en-US" b="1" dirty="0">
                <a:latin typeface="Verdana" panose="020B0604030504040204" pitchFamily="34" charset="0"/>
                <a:ea typeface="Verdana" panose="020B0604030504040204" pitchFamily="34" charset="0"/>
              </a:rPr>
              <a:t>C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8</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15 </a:t>
            </a:r>
          </a:p>
          <a:p>
            <a:pPr marL="2517775">
              <a:lnSpc>
                <a:spcPct val="130000"/>
              </a:lnSpc>
            </a:pPr>
            <a:r>
              <a:rPr lang="en-US" b="1" dirty="0">
                <a:latin typeface="Verdana" panose="020B0604030504040204" pitchFamily="34" charset="0"/>
                <a:ea typeface="Verdana" panose="020B0604030504040204" pitchFamily="34" charset="0"/>
              </a:rPr>
              <a:t>D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15</a:t>
            </a:r>
            <a:r>
              <a:rPr lang="en-US" i="1" dirty="0">
                <a:latin typeface="Verdana" panose="020B0604030504040204" pitchFamily="34" charset="0"/>
                <a:ea typeface="Verdana" panose="020B0604030504040204" pitchFamily="34" charset="0"/>
              </a:rPr>
              <a:t>x </a:t>
            </a:r>
            <a:r>
              <a:rPr lang="en-US" dirty="0">
                <a:latin typeface="Verdana" panose="020B0604030504040204" pitchFamily="34" charset="0"/>
                <a:ea typeface="Verdana" panose="020B0604030504040204" pitchFamily="34" charset="0"/>
              </a:rPr>
              <a:t>– 8 </a:t>
            </a:r>
            <a:endParaRPr lang="en-US" b="1" dirty="0">
              <a:latin typeface="Verdana" panose="020B0604030504040204" pitchFamily="34" charset="0"/>
              <a:ea typeface="Verdana" panose="020B0604030504040204" pitchFamily="34" charset="0"/>
            </a:endParaRPr>
          </a:p>
        </p:txBody>
      </p:sp>
      <p:graphicFrame>
        <p:nvGraphicFramePr>
          <p:cNvPr id="16" name="Table 15">
            <a:extLst>
              <a:ext uri="{FF2B5EF4-FFF2-40B4-BE49-F238E27FC236}">
                <a16:creationId xmlns:a16="http://schemas.microsoft.com/office/drawing/2014/main" id="{B97414D5-3E46-5578-18D6-F730E24614C9}"/>
              </a:ext>
            </a:extLst>
          </p:cNvPr>
          <p:cNvGraphicFramePr>
            <a:graphicFrameLocks noGrp="1"/>
          </p:cNvGraphicFramePr>
          <p:nvPr>
            <p:extLst>
              <p:ext uri="{D42A27DB-BD31-4B8C-83A1-F6EECF244321}">
                <p14:modId xmlns:p14="http://schemas.microsoft.com/office/powerpoint/2010/main" val="2207965417"/>
              </p:ext>
            </p:extLst>
          </p:nvPr>
        </p:nvGraphicFramePr>
        <p:xfrm>
          <a:off x="455405" y="4374649"/>
          <a:ext cx="2292350" cy="1676400"/>
        </p:xfrm>
        <a:graphic>
          <a:graphicData uri="http://schemas.openxmlformats.org/drawingml/2006/table">
            <a:tbl>
              <a:tblPr firstRow="1" bandRow="1">
                <a:tableStyleId>{5C22544A-7EE6-4342-B048-85BDC9FD1C3A}</a:tableStyleId>
              </a:tblPr>
              <a:tblGrid>
                <a:gridCol w="1146175">
                  <a:extLst>
                    <a:ext uri="{9D8B030D-6E8A-4147-A177-3AD203B41FA5}">
                      <a16:colId xmlns:a16="http://schemas.microsoft.com/office/drawing/2014/main" val="600843750"/>
                    </a:ext>
                  </a:extLst>
                </a:gridCol>
                <a:gridCol w="1146175">
                  <a:extLst>
                    <a:ext uri="{9D8B030D-6E8A-4147-A177-3AD203B41FA5}">
                      <a16:colId xmlns:a16="http://schemas.microsoft.com/office/drawing/2014/main" val="3603855965"/>
                    </a:ext>
                  </a:extLst>
                </a:gridCol>
              </a:tblGrid>
              <a:tr h="326942">
                <a:tc>
                  <a:txBody>
                    <a:bodyPr/>
                    <a:lstStyle/>
                    <a:p>
                      <a:pPr algn="ctr"/>
                      <a:r>
                        <a:rPr lang="en-US" sz="1600" i="1" dirty="0">
                          <a:solidFill>
                            <a:schemeClr val="tx1"/>
                          </a:solidFill>
                          <a:latin typeface="Verdana" panose="020B0604030504040204" pitchFamily="34" charset="0"/>
                          <a:ea typeface="Verdana" panose="020B060403050404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i="1" dirty="0">
                          <a:solidFill>
                            <a:schemeClr val="tx1"/>
                          </a:solidFill>
                          <a:latin typeface="Verdana" panose="020B0604030504040204" pitchFamily="34" charset="0"/>
                          <a:ea typeface="Verdana" panose="020B0604030504040204" pitchFamily="34"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9525416"/>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077329"/>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5293275"/>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4677436"/>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3572841"/>
                  </a:ext>
                </a:extLst>
              </a:tr>
            </a:tbl>
          </a:graphicData>
        </a:graphic>
      </p:graphicFrame>
    </p:spTree>
    <p:extLst>
      <p:ext uri="{BB962C8B-B14F-4D97-AF65-F5344CB8AC3E}">
        <p14:creationId xmlns:p14="http://schemas.microsoft.com/office/powerpoint/2010/main" val="2936408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70D4114-8CCC-820D-33AC-272C5EEAF08C}"/>
              </a:ext>
            </a:extLst>
          </p:cNvPr>
          <p:cNvSpPr>
            <a:spLocks noGrp="1"/>
          </p:cNvSpPr>
          <p:nvPr>
            <p:ph type="subTitle" idx="1"/>
          </p:nvPr>
        </p:nvSpPr>
        <p:spPr/>
        <p:txBody>
          <a:bodyPr/>
          <a:lstStyle/>
          <a:p>
            <a:r>
              <a:rPr lang="en-US" dirty="0"/>
              <a:t>write about it</a:t>
            </a:r>
          </a:p>
        </p:txBody>
      </p:sp>
    </p:spTree>
    <p:extLst>
      <p:ext uri="{BB962C8B-B14F-4D97-AF65-F5344CB8AC3E}">
        <p14:creationId xmlns:p14="http://schemas.microsoft.com/office/powerpoint/2010/main" val="3190186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50EF4-945F-246E-59C5-72A468DD05F4}"/>
            </a:ext>
          </a:extLst>
        </p:cNvPr>
        <p:cNvGrpSpPr/>
        <p:nvPr/>
      </p:nvGrpSpPr>
      <p:grpSpPr>
        <a:xfrm>
          <a:off x="0" y="0"/>
          <a:ext cx="0" cy="0"/>
          <a:chOff x="0" y="0"/>
          <a:chExt cx="0" cy="0"/>
        </a:xfrm>
      </p:grpSpPr>
      <p:sp>
        <p:nvSpPr>
          <p:cNvPr id="8" name="Oval 7">
            <a:extLst>
              <a:ext uri="{FF2B5EF4-FFF2-40B4-BE49-F238E27FC236}">
                <a16:creationId xmlns:a16="http://schemas.microsoft.com/office/drawing/2014/main" id="{4706303E-5168-66F8-5AF9-0497FCCEB5D1}"/>
              </a:ext>
            </a:extLst>
          </p:cNvPr>
          <p:cNvSpPr/>
          <p:nvPr/>
        </p:nvSpPr>
        <p:spPr>
          <a:xfrm>
            <a:off x="5869991" y="4388307"/>
            <a:ext cx="365760" cy="365760"/>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Rounded Rectangular Callout 3">
            <a:extLst>
              <a:ext uri="{FF2B5EF4-FFF2-40B4-BE49-F238E27FC236}">
                <a16:creationId xmlns:a16="http://schemas.microsoft.com/office/drawing/2014/main" id="{B6C2D999-4995-8556-5050-E584229293A2}"/>
              </a:ext>
            </a:extLst>
          </p:cNvPr>
          <p:cNvSpPr/>
          <p:nvPr/>
        </p:nvSpPr>
        <p:spPr>
          <a:xfrm>
            <a:off x="856891" y="1281071"/>
            <a:ext cx="2794685"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did you learn?</a:t>
            </a:r>
          </a:p>
        </p:txBody>
      </p:sp>
      <p:sp>
        <p:nvSpPr>
          <p:cNvPr id="2" name="Rounded Rectangular Callout 1">
            <a:extLst>
              <a:ext uri="{FF2B5EF4-FFF2-40B4-BE49-F238E27FC236}">
                <a16:creationId xmlns:a16="http://schemas.microsoft.com/office/drawing/2014/main" id="{5A9248D1-F337-0503-8E67-372386FA81E5}"/>
              </a:ext>
            </a:extLst>
          </p:cNvPr>
          <p:cNvSpPr/>
          <p:nvPr/>
        </p:nvSpPr>
        <p:spPr>
          <a:xfrm>
            <a:off x="856891" y="3777287"/>
            <a:ext cx="2751554" cy="1077041"/>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evidence supports your thinking?</a:t>
            </a:r>
          </a:p>
        </p:txBody>
      </p:sp>
      <p:sp>
        <p:nvSpPr>
          <p:cNvPr id="6" name="TextBox 5">
            <a:extLst>
              <a:ext uri="{FF2B5EF4-FFF2-40B4-BE49-F238E27FC236}">
                <a16:creationId xmlns:a16="http://schemas.microsoft.com/office/drawing/2014/main" id="{8AAC78EF-408F-BA44-AB65-10CC5A5FEDDF}"/>
              </a:ext>
            </a:extLst>
          </p:cNvPr>
          <p:cNvSpPr txBox="1"/>
          <p:nvPr/>
        </p:nvSpPr>
        <p:spPr>
          <a:xfrm>
            <a:off x="856891" y="2470946"/>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what was confusing but you now understand?</a:t>
            </a:r>
          </a:p>
        </p:txBody>
      </p:sp>
      <p:sp>
        <p:nvSpPr>
          <p:cNvPr id="7" name="TextBox 6">
            <a:extLst>
              <a:ext uri="{FF2B5EF4-FFF2-40B4-BE49-F238E27FC236}">
                <a16:creationId xmlns:a16="http://schemas.microsoft.com/office/drawing/2014/main" id="{9CC0CEB0-33C0-215B-BFD7-A47B793905DE}"/>
              </a:ext>
            </a:extLst>
          </p:cNvPr>
          <p:cNvSpPr txBox="1"/>
          <p:nvPr/>
        </p:nvSpPr>
        <p:spPr>
          <a:xfrm>
            <a:off x="856891" y="5211758"/>
            <a:ext cx="291222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how do you know where to start when writing equations of lines?</a:t>
            </a:r>
          </a:p>
        </p:txBody>
      </p:sp>
      <p:graphicFrame>
        <p:nvGraphicFramePr>
          <p:cNvPr id="9" name="Table 8">
            <a:extLst>
              <a:ext uri="{FF2B5EF4-FFF2-40B4-BE49-F238E27FC236}">
                <a16:creationId xmlns:a16="http://schemas.microsoft.com/office/drawing/2014/main" id="{6E865DBF-96F5-4277-614B-2942E345FAAD}"/>
              </a:ext>
            </a:extLst>
          </p:cNvPr>
          <p:cNvGraphicFramePr>
            <a:graphicFrameLocks noGrp="1"/>
          </p:cNvGraphicFramePr>
          <p:nvPr>
            <p:extLst>
              <p:ext uri="{D42A27DB-BD31-4B8C-83A1-F6EECF244321}">
                <p14:modId xmlns:p14="http://schemas.microsoft.com/office/powerpoint/2010/main" val="2297855221"/>
              </p:ext>
            </p:extLst>
          </p:nvPr>
        </p:nvGraphicFramePr>
        <p:xfrm>
          <a:off x="7337387" y="1961271"/>
          <a:ext cx="2292350" cy="1676400"/>
        </p:xfrm>
        <a:graphic>
          <a:graphicData uri="http://schemas.openxmlformats.org/drawingml/2006/table">
            <a:tbl>
              <a:tblPr firstRow="1" bandRow="1">
                <a:tableStyleId>{5C22544A-7EE6-4342-B048-85BDC9FD1C3A}</a:tableStyleId>
              </a:tblPr>
              <a:tblGrid>
                <a:gridCol w="1146175">
                  <a:extLst>
                    <a:ext uri="{9D8B030D-6E8A-4147-A177-3AD203B41FA5}">
                      <a16:colId xmlns:a16="http://schemas.microsoft.com/office/drawing/2014/main" val="600843750"/>
                    </a:ext>
                  </a:extLst>
                </a:gridCol>
                <a:gridCol w="1146175">
                  <a:extLst>
                    <a:ext uri="{9D8B030D-6E8A-4147-A177-3AD203B41FA5}">
                      <a16:colId xmlns:a16="http://schemas.microsoft.com/office/drawing/2014/main" val="3603855965"/>
                    </a:ext>
                  </a:extLst>
                </a:gridCol>
              </a:tblGrid>
              <a:tr h="326942">
                <a:tc>
                  <a:txBody>
                    <a:bodyPr/>
                    <a:lstStyle/>
                    <a:p>
                      <a:pPr algn="ctr"/>
                      <a:r>
                        <a:rPr lang="en-US" sz="1600" i="1" dirty="0">
                          <a:solidFill>
                            <a:schemeClr val="tx1"/>
                          </a:solidFill>
                          <a:latin typeface="Verdana" panose="020B0604030504040204" pitchFamily="34" charset="0"/>
                          <a:ea typeface="Verdana" panose="020B060403050404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i="1" dirty="0">
                          <a:solidFill>
                            <a:schemeClr val="tx1"/>
                          </a:solidFill>
                          <a:latin typeface="Verdana" panose="020B0604030504040204" pitchFamily="34" charset="0"/>
                          <a:ea typeface="Verdana" panose="020B0604030504040204" pitchFamily="34"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9525416"/>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077329"/>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5293275"/>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4677436"/>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3572841"/>
                  </a:ext>
                </a:extLst>
              </a:tr>
            </a:tbl>
          </a:graphicData>
        </a:graphic>
      </p:graphicFrame>
      <p:sp>
        <p:nvSpPr>
          <p:cNvPr id="10" name="TextBox 9">
            <a:extLst>
              <a:ext uri="{FF2B5EF4-FFF2-40B4-BE49-F238E27FC236}">
                <a16:creationId xmlns:a16="http://schemas.microsoft.com/office/drawing/2014/main" id="{69873A3E-5EC2-72C2-EDD6-1B6ABF28C196}"/>
              </a:ext>
            </a:extLst>
          </p:cNvPr>
          <p:cNvSpPr txBox="1"/>
          <p:nvPr/>
        </p:nvSpPr>
        <p:spPr>
          <a:xfrm>
            <a:off x="5776045" y="1152198"/>
            <a:ext cx="5284382" cy="4917308"/>
          </a:xfrm>
          <a:prstGeom prst="rect">
            <a:avLst/>
          </a:prstGeom>
          <a:noFill/>
          <a:ln w="28575">
            <a:solidFill>
              <a:schemeClr val="bg1">
                <a:lumMod val="75000"/>
              </a:schemeClr>
            </a:solidFill>
            <a:prstDash val="dash"/>
          </a:ln>
        </p:spPr>
        <p:txBody>
          <a:bodyPr wrap="square" lIns="182880" tIns="91440" bIns="91440" rtlCol="0">
            <a:spAutoFit/>
          </a:bodyPr>
          <a:lstStyle/>
          <a:p>
            <a:pPr>
              <a:spcAft>
                <a:spcPts val="600"/>
              </a:spcAft>
            </a:pPr>
            <a:r>
              <a:rPr lang="en-US" dirty="0">
                <a:latin typeface="Verdana" panose="020B0604030504040204" pitchFamily="34" charset="0"/>
                <a:ea typeface="Verdana" panose="020B0604030504040204" pitchFamily="34" charset="0"/>
              </a:rPr>
              <a:t>The table represents some points on the graph of a linear function.</a:t>
            </a:r>
          </a:p>
          <a:p>
            <a:endParaRPr lang="en-US" dirty="0">
              <a:latin typeface="Verdana" panose="020B0604030504040204" pitchFamily="34" charset="0"/>
              <a:ea typeface="Verdana" panose="020B0604030504040204" pitchFamily="34" charset="0"/>
            </a:endParaRPr>
          </a:p>
          <a:p>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r>
              <a:rPr lang="en-US" dirty="0">
                <a:latin typeface="Verdana" panose="020B0604030504040204" pitchFamily="34" charset="0"/>
                <a:ea typeface="Verdana" panose="020B0604030504040204" pitchFamily="34" charset="0"/>
              </a:rPr>
              <a:t>Which equation best represents this table?</a:t>
            </a:r>
          </a:p>
          <a:p>
            <a:endParaRPr lang="en-US"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A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+ 23 = 15(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+ 1)</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B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8 = 15</a:t>
            </a:r>
            <a:r>
              <a:rPr lang="en-US" i="1" dirty="0">
                <a:latin typeface="Verdana" panose="020B0604030504040204" pitchFamily="34" charset="0"/>
                <a:ea typeface="Verdana" panose="020B0604030504040204" pitchFamily="34" charset="0"/>
              </a:rPr>
              <a:t>x</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C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37 = 15(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+ 3) </a:t>
            </a:r>
          </a:p>
          <a:p>
            <a:pPr>
              <a:lnSpc>
                <a:spcPct val="150000"/>
              </a:lnSpc>
            </a:pPr>
            <a:r>
              <a:rPr lang="en-US" b="1" dirty="0">
                <a:latin typeface="Verdana" panose="020B0604030504040204" pitchFamily="34" charset="0"/>
                <a:ea typeface="Verdana" panose="020B0604030504040204" pitchFamily="34" charset="0"/>
              </a:rPr>
              <a:t>D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6 = 15(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82)</a:t>
            </a:r>
            <a:endParaRPr lang="en-US" dirty="0">
              <a:latin typeface="Century Gothic" panose="020B0502020202020204" pitchFamily="34" charset="0"/>
            </a:endParaRPr>
          </a:p>
        </p:txBody>
      </p:sp>
    </p:spTree>
    <p:extLst>
      <p:ext uri="{BB962C8B-B14F-4D97-AF65-F5344CB8AC3E}">
        <p14:creationId xmlns:p14="http://schemas.microsoft.com/office/powerpoint/2010/main" val="252226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5FB5AB6-056B-19A4-7829-DE3316DB68E7}"/>
              </a:ext>
            </a:extLst>
          </p:cNvPr>
          <p:cNvSpPr txBox="1">
            <a:spLocks/>
          </p:cNvSpPr>
          <p:nvPr/>
        </p:nvSpPr>
        <p:spPr>
          <a:xfrm>
            <a:off x="8466806" y="5800659"/>
            <a:ext cx="145666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stimulus</a:t>
            </a:r>
          </a:p>
        </p:txBody>
      </p:sp>
      <p:sp>
        <p:nvSpPr>
          <p:cNvPr id="3" name="Subtitle 2">
            <a:extLst>
              <a:ext uri="{FF2B5EF4-FFF2-40B4-BE49-F238E27FC236}">
                <a16:creationId xmlns:a16="http://schemas.microsoft.com/office/drawing/2014/main" id="{2FE8A83F-1796-E29F-539E-95C377E5AA8E}"/>
              </a:ext>
            </a:extLst>
          </p:cNvPr>
          <p:cNvSpPr txBox="1">
            <a:spLocks/>
          </p:cNvSpPr>
          <p:nvPr/>
        </p:nvSpPr>
        <p:spPr>
          <a:xfrm>
            <a:off x="1581820" y="4821096"/>
            <a:ext cx="346267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thinkalong routine</a:t>
            </a:r>
          </a:p>
        </p:txBody>
      </p:sp>
      <p:pic>
        <p:nvPicPr>
          <p:cNvPr id="6" name="Picture 5" descr="A screenshot of a computer screen&#10;&#10;AI-generated content may be incorrect.">
            <a:extLst>
              <a:ext uri="{FF2B5EF4-FFF2-40B4-BE49-F238E27FC236}">
                <a16:creationId xmlns:a16="http://schemas.microsoft.com/office/drawing/2014/main" id="{6B452C15-FA63-D048-2BA3-50DD5C39A824}"/>
              </a:ext>
            </a:extLst>
          </p:cNvPr>
          <p:cNvPicPr>
            <a:picLocks noChangeAspect="1"/>
          </p:cNvPicPr>
          <p:nvPr/>
        </p:nvPicPr>
        <p:blipFill>
          <a:blip r:embed="rId3">
            <a:extLst>
              <a:ext uri="{28A0092B-C50C-407E-A947-70E740481C1C}">
                <a14:useLocalDpi xmlns:a14="http://schemas.microsoft.com/office/drawing/2010/main" val="0"/>
              </a:ext>
            </a:extLst>
          </a:blip>
          <a:srcRect l="4553" t="15301" r="3759" b="50000"/>
          <a:stretch>
            <a:fillRect/>
          </a:stretch>
        </p:blipFill>
        <p:spPr>
          <a:xfrm>
            <a:off x="332371" y="1693568"/>
            <a:ext cx="5961568" cy="2919733"/>
          </a:xfrm>
          <a:prstGeom prst="rect">
            <a:avLst/>
          </a:prstGeom>
        </p:spPr>
      </p:pic>
      <p:graphicFrame>
        <p:nvGraphicFramePr>
          <p:cNvPr id="4" name="Table 3">
            <a:extLst>
              <a:ext uri="{FF2B5EF4-FFF2-40B4-BE49-F238E27FC236}">
                <a16:creationId xmlns:a16="http://schemas.microsoft.com/office/drawing/2014/main" id="{075DF164-33A1-4979-43D1-940D786933EC}"/>
              </a:ext>
            </a:extLst>
          </p:cNvPr>
          <p:cNvGraphicFramePr>
            <a:graphicFrameLocks noGrp="1"/>
          </p:cNvGraphicFramePr>
          <p:nvPr>
            <p:extLst>
              <p:ext uri="{D42A27DB-BD31-4B8C-83A1-F6EECF244321}">
                <p14:modId xmlns:p14="http://schemas.microsoft.com/office/powerpoint/2010/main" val="4276708700"/>
              </p:ext>
            </p:extLst>
          </p:nvPr>
        </p:nvGraphicFramePr>
        <p:xfrm>
          <a:off x="8048961" y="1448315"/>
          <a:ext cx="2292350" cy="1676400"/>
        </p:xfrm>
        <a:graphic>
          <a:graphicData uri="http://schemas.openxmlformats.org/drawingml/2006/table">
            <a:tbl>
              <a:tblPr firstRow="1" bandRow="1">
                <a:tableStyleId>{5C22544A-7EE6-4342-B048-85BDC9FD1C3A}</a:tableStyleId>
              </a:tblPr>
              <a:tblGrid>
                <a:gridCol w="1146175">
                  <a:extLst>
                    <a:ext uri="{9D8B030D-6E8A-4147-A177-3AD203B41FA5}">
                      <a16:colId xmlns:a16="http://schemas.microsoft.com/office/drawing/2014/main" val="600843750"/>
                    </a:ext>
                  </a:extLst>
                </a:gridCol>
                <a:gridCol w="1146175">
                  <a:extLst>
                    <a:ext uri="{9D8B030D-6E8A-4147-A177-3AD203B41FA5}">
                      <a16:colId xmlns:a16="http://schemas.microsoft.com/office/drawing/2014/main" val="3603855965"/>
                    </a:ext>
                  </a:extLst>
                </a:gridCol>
              </a:tblGrid>
              <a:tr h="326942">
                <a:tc>
                  <a:txBody>
                    <a:bodyPr/>
                    <a:lstStyle/>
                    <a:p>
                      <a:pPr algn="ctr"/>
                      <a:r>
                        <a:rPr lang="en-US" sz="1600" i="1" dirty="0">
                          <a:solidFill>
                            <a:schemeClr val="tx1"/>
                          </a:solidFill>
                          <a:latin typeface="Verdana" panose="020B0604030504040204" pitchFamily="34" charset="0"/>
                          <a:ea typeface="Verdana" panose="020B060403050404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i="1" dirty="0">
                          <a:solidFill>
                            <a:schemeClr val="tx1"/>
                          </a:solidFill>
                          <a:latin typeface="Verdana" panose="020B0604030504040204" pitchFamily="34" charset="0"/>
                          <a:ea typeface="Verdana" panose="020B0604030504040204" pitchFamily="34"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9525416"/>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077329"/>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5293275"/>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4677436"/>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3572841"/>
                  </a:ext>
                </a:extLst>
              </a:tr>
            </a:tbl>
          </a:graphicData>
        </a:graphic>
      </p:graphicFrame>
      <p:sp>
        <p:nvSpPr>
          <p:cNvPr id="8" name="TextBox 7">
            <a:extLst>
              <a:ext uri="{FF2B5EF4-FFF2-40B4-BE49-F238E27FC236}">
                <a16:creationId xmlns:a16="http://schemas.microsoft.com/office/drawing/2014/main" id="{AD0247F4-1210-C775-72D1-073BBE7E9F97}"/>
              </a:ext>
            </a:extLst>
          </p:cNvPr>
          <p:cNvSpPr txBox="1"/>
          <p:nvPr/>
        </p:nvSpPr>
        <p:spPr>
          <a:xfrm>
            <a:off x="6487619" y="639242"/>
            <a:ext cx="5284382" cy="4917308"/>
          </a:xfrm>
          <a:prstGeom prst="rect">
            <a:avLst/>
          </a:prstGeom>
          <a:noFill/>
          <a:ln w="28575">
            <a:solidFill>
              <a:schemeClr val="bg1">
                <a:lumMod val="75000"/>
              </a:schemeClr>
            </a:solidFill>
            <a:prstDash val="dash"/>
          </a:ln>
        </p:spPr>
        <p:txBody>
          <a:bodyPr wrap="square" lIns="182880" tIns="91440" bIns="91440" rtlCol="0">
            <a:spAutoFit/>
          </a:bodyPr>
          <a:lstStyle/>
          <a:p>
            <a:pPr>
              <a:spcAft>
                <a:spcPts val="600"/>
              </a:spcAft>
            </a:pPr>
            <a:r>
              <a:rPr lang="en-US" dirty="0">
                <a:latin typeface="Verdana" panose="020B0604030504040204" pitchFamily="34" charset="0"/>
                <a:ea typeface="Verdana" panose="020B0604030504040204" pitchFamily="34" charset="0"/>
              </a:rPr>
              <a:t>The table represents some points on the graph of a linear function.</a:t>
            </a:r>
          </a:p>
          <a:p>
            <a:endParaRPr lang="en-US" dirty="0">
              <a:latin typeface="Verdana" panose="020B0604030504040204" pitchFamily="34" charset="0"/>
              <a:ea typeface="Verdana" panose="020B0604030504040204" pitchFamily="34" charset="0"/>
            </a:endParaRPr>
          </a:p>
          <a:p>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r>
              <a:rPr lang="en-US" dirty="0">
                <a:latin typeface="Verdana" panose="020B0604030504040204" pitchFamily="34" charset="0"/>
                <a:ea typeface="Verdana" panose="020B0604030504040204" pitchFamily="34" charset="0"/>
              </a:rPr>
              <a:t>Which equation best represents this table?</a:t>
            </a:r>
          </a:p>
          <a:p>
            <a:endParaRPr lang="en-US"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A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+ 23 = 15(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+ 1)</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B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8 = 15</a:t>
            </a:r>
            <a:r>
              <a:rPr lang="en-US" i="1" dirty="0">
                <a:latin typeface="Verdana" panose="020B0604030504040204" pitchFamily="34" charset="0"/>
                <a:ea typeface="Verdana" panose="020B0604030504040204" pitchFamily="34" charset="0"/>
              </a:rPr>
              <a:t>x</a:t>
            </a: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C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37 = 15(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+ 3) </a:t>
            </a:r>
          </a:p>
          <a:p>
            <a:pPr>
              <a:lnSpc>
                <a:spcPct val="150000"/>
              </a:lnSpc>
            </a:pPr>
            <a:r>
              <a:rPr lang="en-US" b="1" dirty="0">
                <a:latin typeface="Verdana" panose="020B0604030504040204" pitchFamily="34" charset="0"/>
                <a:ea typeface="Verdana" panose="020B0604030504040204" pitchFamily="34" charset="0"/>
              </a:rPr>
              <a:t>D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6 = 15(</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82)</a:t>
            </a:r>
            <a:endParaRPr lang="en-US" dirty="0">
              <a:latin typeface="Century Gothic" panose="020B0502020202020204" pitchFamily="34" charset="0"/>
            </a:endParaRPr>
          </a:p>
        </p:txBody>
      </p:sp>
    </p:spTree>
    <p:extLst>
      <p:ext uri="{BB962C8B-B14F-4D97-AF65-F5344CB8AC3E}">
        <p14:creationId xmlns:p14="http://schemas.microsoft.com/office/powerpoint/2010/main" val="176977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86AEFE8-C63F-8F0C-A4DC-C9946A0FCF97}"/>
              </a:ext>
            </a:extLst>
          </p:cNvPr>
          <p:cNvSpPr>
            <a:spLocks noGrp="1"/>
          </p:cNvSpPr>
          <p:nvPr>
            <p:ph type="subTitle" idx="1"/>
          </p:nvPr>
        </p:nvSpPr>
        <p:spPr/>
        <p:txBody>
          <a:bodyPr/>
          <a:lstStyle/>
          <a:p>
            <a:r>
              <a:rPr lang="en-US" dirty="0"/>
              <a:t>make a plan</a:t>
            </a:r>
          </a:p>
        </p:txBody>
      </p:sp>
    </p:spTree>
    <p:extLst>
      <p:ext uri="{BB962C8B-B14F-4D97-AF65-F5344CB8AC3E}">
        <p14:creationId xmlns:p14="http://schemas.microsoft.com/office/powerpoint/2010/main" val="10067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78DB-E496-D4E6-3FF8-5580FF22C182}"/>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4E5F4723-F6C9-9EA6-9177-9777CE885264}"/>
              </a:ext>
            </a:extLst>
          </p:cNvPr>
          <p:cNvSpPr txBox="1">
            <a:spLocks/>
          </p:cNvSpPr>
          <p:nvPr/>
        </p:nvSpPr>
        <p:spPr>
          <a:xfrm>
            <a:off x="1077593" y="4260556"/>
            <a:ext cx="1794897"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C7BF952D-F38E-F7F5-F5C8-C8849847AFE0}"/>
              </a:ext>
            </a:extLst>
          </p:cNvPr>
          <p:cNvSpPr/>
          <p:nvPr/>
        </p:nvSpPr>
        <p:spPr>
          <a:xfrm>
            <a:off x="862914" y="3955704"/>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how would you start?</a:t>
            </a:r>
          </a:p>
        </p:txBody>
      </p:sp>
      <p:sp>
        <p:nvSpPr>
          <p:cNvPr id="4" name="Rounded Rectangular Callout 3">
            <a:extLst>
              <a:ext uri="{FF2B5EF4-FFF2-40B4-BE49-F238E27FC236}">
                <a16:creationId xmlns:a16="http://schemas.microsoft.com/office/drawing/2014/main" id="{2C1B7C60-BC00-9947-5F6A-E6F9A7F4AB2B}"/>
              </a:ext>
            </a:extLst>
          </p:cNvPr>
          <p:cNvSpPr/>
          <p:nvPr/>
        </p:nvSpPr>
        <p:spPr>
          <a:xfrm>
            <a:off x="862914" y="2005827"/>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what’s it about?</a:t>
            </a:r>
          </a:p>
        </p:txBody>
      </p:sp>
      <p:graphicFrame>
        <p:nvGraphicFramePr>
          <p:cNvPr id="7" name="Table 6">
            <a:extLst>
              <a:ext uri="{FF2B5EF4-FFF2-40B4-BE49-F238E27FC236}">
                <a16:creationId xmlns:a16="http://schemas.microsoft.com/office/drawing/2014/main" id="{9AB8D014-714D-4ECA-BE16-CA74D323142E}"/>
              </a:ext>
            </a:extLst>
          </p:cNvPr>
          <p:cNvGraphicFramePr>
            <a:graphicFrameLocks noGrp="1"/>
          </p:cNvGraphicFramePr>
          <p:nvPr>
            <p:extLst>
              <p:ext uri="{D42A27DB-BD31-4B8C-83A1-F6EECF244321}">
                <p14:modId xmlns:p14="http://schemas.microsoft.com/office/powerpoint/2010/main" val="4257618376"/>
              </p:ext>
            </p:extLst>
          </p:nvPr>
        </p:nvGraphicFramePr>
        <p:xfrm>
          <a:off x="7279527" y="2906647"/>
          <a:ext cx="2292350" cy="1676400"/>
        </p:xfrm>
        <a:graphic>
          <a:graphicData uri="http://schemas.openxmlformats.org/drawingml/2006/table">
            <a:tbl>
              <a:tblPr firstRow="1" bandRow="1">
                <a:tableStyleId>{5C22544A-7EE6-4342-B048-85BDC9FD1C3A}</a:tableStyleId>
              </a:tblPr>
              <a:tblGrid>
                <a:gridCol w="1146175">
                  <a:extLst>
                    <a:ext uri="{9D8B030D-6E8A-4147-A177-3AD203B41FA5}">
                      <a16:colId xmlns:a16="http://schemas.microsoft.com/office/drawing/2014/main" val="600843750"/>
                    </a:ext>
                  </a:extLst>
                </a:gridCol>
                <a:gridCol w="1146175">
                  <a:extLst>
                    <a:ext uri="{9D8B030D-6E8A-4147-A177-3AD203B41FA5}">
                      <a16:colId xmlns:a16="http://schemas.microsoft.com/office/drawing/2014/main" val="3603855965"/>
                    </a:ext>
                  </a:extLst>
                </a:gridCol>
              </a:tblGrid>
              <a:tr h="326942">
                <a:tc>
                  <a:txBody>
                    <a:bodyPr/>
                    <a:lstStyle/>
                    <a:p>
                      <a:pPr algn="ctr"/>
                      <a:r>
                        <a:rPr lang="en-US" sz="1600" i="1" dirty="0">
                          <a:solidFill>
                            <a:schemeClr val="tx1"/>
                          </a:solidFill>
                          <a:latin typeface="Verdana" panose="020B0604030504040204" pitchFamily="34" charset="0"/>
                          <a:ea typeface="Verdana" panose="020B060403050404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i="1" dirty="0">
                          <a:solidFill>
                            <a:schemeClr val="tx1"/>
                          </a:solidFill>
                          <a:latin typeface="Verdana" panose="020B0604030504040204" pitchFamily="34" charset="0"/>
                          <a:ea typeface="Verdana" panose="020B0604030504040204" pitchFamily="34"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9525416"/>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077329"/>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5293275"/>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4677436"/>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3572841"/>
                  </a:ext>
                </a:extLst>
              </a:tr>
            </a:tbl>
          </a:graphicData>
        </a:graphic>
      </p:graphicFrame>
      <p:sp>
        <p:nvSpPr>
          <p:cNvPr id="8" name="TextBox 7">
            <a:extLst>
              <a:ext uri="{FF2B5EF4-FFF2-40B4-BE49-F238E27FC236}">
                <a16:creationId xmlns:a16="http://schemas.microsoft.com/office/drawing/2014/main" id="{B2D66537-FD95-2DA0-D8BA-701BD51CA6C5}"/>
              </a:ext>
            </a:extLst>
          </p:cNvPr>
          <p:cNvSpPr txBox="1"/>
          <p:nvPr/>
        </p:nvSpPr>
        <p:spPr>
          <a:xfrm>
            <a:off x="5718185" y="2097574"/>
            <a:ext cx="5284382" cy="2754600"/>
          </a:xfrm>
          <a:prstGeom prst="rect">
            <a:avLst/>
          </a:prstGeom>
          <a:noFill/>
          <a:ln w="28575">
            <a:solidFill>
              <a:schemeClr val="bg1">
                <a:lumMod val="75000"/>
              </a:schemeClr>
            </a:solidFill>
            <a:prstDash val="dash"/>
          </a:ln>
        </p:spPr>
        <p:txBody>
          <a:bodyPr wrap="square" lIns="182880" tIns="91440" bIns="91440" rtlCol="0">
            <a:spAutoFit/>
          </a:bodyPr>
          <a:lstStyle/>
          <a:p>
            <a:pPr>
              <a:spcAft>
                <a:spcPts val="600"/>
              </a:spcAft>
            </a:pPr>
            <a:r>
              <a:rPr lang="en-US" dirty="0">
                <a:latin typeface="Verdana" panose="020B0604030504040204" pitchFamily="34" charset="0"/>
                <a:ea typeface="Verdana" panose="020B0604030504040204" pitchFamily="34" charset="0"/>
              </a:rPr>
              <a:t>The table represents some points on the graph of a linear function.</a:t>
            </a:r>
          </a:p>
          <a:p>
            <a:endParaRPr lang="en-US" dirty="0">
              <a:latin typeface="Verdana" panose="020B0604030504040204" pitchFamily="34" charset="0"/>
              <a:ea typeface="Verdana" panose="020B0604030504040204" pitchFamily="34" charset="0"/>
            </a:endParaRPr>
          </a:p>
          <a:p>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116853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CEF63B2-1B6D-D36B-C1C2-66CDBCEEDB51}"/>
              </a:ext>
            </a:extLst>
          </p:cNvPr>
          <p:cNvSpPr>
            <a:spLocks noGrp="1"/>
          </p:cNvSpPr>
          <p:nvPr>
            <p:ph type="subTitle" idx="1"/>
          </p:nvPr>
        </p:nvSpPr>
        <p:spPr/>
        <p:txBody>
          <a:bodyPr/>
          <a:lstStyle/>
          <a:p>
            <a:r>
              <a:rPr lang="en-US" dirty="0"/>
              <a:t>show what you know</a:t>
            </a:r>
          </a:p>
        </p:txBody>
      </p:sp>
    </p:spTree>
    <p:extLst>
      <p:ext uri="{BB962C8B-B14F-4D97-AF65-F5344CB8AC3E}">
        <p14:creationId xmlns:p14="http://schemas.microsoft.com/office/powerpoint/2010/main" val="3990873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DF429-CAF8-14DF-7194-28B8BA76A92F}"/>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195F10D5-0016-6525-516D-E3A07A70C6C7}"/>
              </a:ext>
            </a:extLst>
          </p:cNvPr>
          <p:cNvSpPr txBox="1">
            <a:spLocks/>
          </p:cNvSpPr>
          <p:nvPr/>
        </p:nvSpPr>
        <p:spPr>
          <a:xfrm>
            <a:off x="862913" y="1728468"/>
            <a:ext cx="2224256" cy="411956"/>
          </a:xfrm>
        </p:spPr>
        <p:txBody>
          <a:bodyPr anchor="t"/>
          <a:lstStyle>
            <a:lvl1pPr marL="0" indent="0" algn="ctr" defTabSz="914400" rtl="0" eaLnBrk="1" latinLnBrk="0" hangingPunct="1">
              <a:lnSpc>
                <a:spcPct val="90000"/>
              </a:lnSpc>
              <a:spcBef>
                <a:spcPts val="0"/>
              </a:spcBef>
              <a:buFont typeface="Arial" panose="020B0604020202020204" pitchFamily="34" charset="0"/>
              <a:buNone/>
              <a:defRPr sz="24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p>
        </p:txBody>
      </p:sp>
      <p:sp>
        <p:nvSpPr>
          <p:cNvPr id="6" name="Text Placeholder 2">
            <a:extLst>
              <a:ext uri="{FF2B5EF4-FFF2-40B4-BE49-F238E27FC236}">
                <a16:creationId xmlns:a16="http://schemas.microsoft.com/office/drawing/2014/main" id="{74A596EE-B42F-0F7B-227A-78C7F98C9E5B}"/>
              </a:ext>
            </a:extLst>
          </p:cNvPr>
          <p:cNvSpPr txBox="1">
            <a:spLocks/>
          </p:cNvSpPr>
          <p:nvPr/>
        </p:nvSpPr>
        <p:spPr>
          <a:xfrm>
            <a:off x="753135" y="4291918"/>
            <a:ext cx="2443812"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6D972703-D900-9FDF-6F12-34E3B4BB7C4D}"/>
              </a:ext>
            </a:extLst>
          </p:cNvPr>
          <p:cNvSpPr/>
          <p:nvPr/>
        </p:nvSpPr>
        <p:spPr>
          <a:xfrm>
            <a:off x="862914" y="4049661"/>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information is important?</a:t>
            </a:r>
          </a:p>
        </p:txBody>
      </p:sp>
      <p:sp>
        <p:nvSpPr>
          <p:cNvPr id="3" name="Rounded Rectangular Callout 2">
            <a:extLst>
              <a:ext uri="{FF2B5EF4-FFF2-40B4-BE49-F238E27FC236}">
                <a16:creationId xmlns:a16="http://schemas.microsoft.com/office/drawing/2014/main" id="{F8F87D30-2386-D7FA-9E35-272A414EECB7}"/>
              </a:ext>
            </a:extLst>
          </p:cNvPr>
          <p:cNvSpPr/>
          <p:nvPr/>
        </p:nvSpPr>
        <p:spPr>
          <a:xfrm>
            <a:off x="862914" y="2005827"/>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do you know about the content?</a:t>
            </a:r>
          </a:p>
        </p:txBody>
      </p:sp>
      <p:graphicFrame>
        <p:nvGraphicFramePr>
          <p:cNvPr id="8" name="Table 7">
            <a:extLst>
              <a:ext uri="{FF2B5EF4-FFF2-40B4-BE49-F238E27FC236}">
                <a16:creationId xmlns:a16="http://schemas.microsoft.com/office/drawing/2014/main" id="{DB11066F-C275-879D-98DA-EE3765B72EFF}"/>
              </a:ext>
            </a:extLst>
          </p:cNvPr>
          <p:cNvGraphicFramePr>
            <a:graphicFrameLocks noGrp="1"/>
          </p:cNvGraphicFramePr>
          <p:nvPr>
            <p:extLst>
              <p:ext uri="{D42A27DB-BD31-4B8C-83A1-F6EECF244321}">
                <p14:modId xmlns:p14="http://schemas.microsoft.com/office/powerpoint/2010/main" val="241274686"/>
              </p:ext>
            </p:extLst>
          </p:nvPr>
        </p:nvGraphicFramePr>
        <p:xfrm>
          <a:off x="7279527" y="2906647"/>
          <a:ext cx="2292350" cy="1676400"/>
        </p:xfrm>
        <a:graphic>
          <a:graphicData uri="http://schemas.openxmlformats.org/drawingml/2006/table">
            <a:tbl>
              <a:tblPr firstRow="1" bandRow="1">
                <a:tableStyleId>{5C22544A-7EE6-4342-B048-85BDC9FD1C3A}</a:tableStyleId>
              </a:tblPr>
              <a:tblGrid>
                <a:gridCol w="1146175">
                  <a:extLst>
                    <a:ext uri="{9D8B030D-6E8A-4147-A177-3AD203B41FA5}">
                      <a16:colId xmlns:a16="http://schemas.microsoft.com/office/drawing/2014/main" val="600843750"/>
                    </a:ext>
                  </a:extLst>
                </a:gridCol>
                <a:gridCol w="1146175">
                  <a:extLst>
                    <a:ext uri="{9D8B030D-6E8A-4147-A177-3AD203B41FA5}">
                      <a16:colId xmlns:a16="http://schemas.microsoft.com/office/drawing/2014/main" val="3603855965"/>
                    </a:ext>
                  </a:extLst>
                </a:gridCol>
              </a:tblGrid>
              <a:tr h="326942">
                <a:tc>
                  <a:txBody>
                    <a:bodyPr/>
                    <a:lstStyle/>
                    <a:p>
                      <a:pPr algn="ctr"/>
                      <a:r>
                        <a:rPr lang="en-US" sz="1600" i="1" dirty="0">
                          <a:solidFill>
                            <a:schemeClr val="tx1"/>
                          </a:solidFill>
                          <a:latin typeface="Verdana" panose="020B0604030504040204" pitchFamily="34" charset="0"/>
                          <a:ea typeface="Verdana" panose="020B060403050404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i="1" dirty="0">
                          <a:solidFill>
                            <a:schemeClr val="tx1"/>
                          </a:solidFill>
                          <a:latin typeface="Verdana" panose="020B0604030504040204" pitchFamily="34" charset="0"/>
                          <a:ea typeface="Verdana" panose="020B0604030504040204" pitchFamily="34"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9525416"/>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077329"/>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5293275"/>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4677436"/>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3572841"/>
                  </a:ext>
                </a:extLst>
              </a:tr>
            </a:tbl>
          </a:graphicData>
        </a:graphic>
      </p:graphicFrame>
      <p:sp>
        <p:nvSpPr>
          <p:cNvPr id="9" name="TextBox 8">
            <a:extLst>
              <a:ext uri="{FF2B5EF4-FFF2-40B4-BE49-F238E27FC236}">
                <a16:creationId xmlns:a16="http://schemas.microsoft.com/office/drawing/2014/main" id="{68FEB1F7-29E8-5107-6B15-8BCB91E8A062}"/>
              </a:ext>
            </a:extLst>
          </p:cNvPr>
          <p:cNvSpPr txBox="1"/>
          <p:nvPr/>
        </p:nvSpPr>
        <p:spPr>
          <a:xfrm>
            <a:off x="5718185" y="2097574"/>
            <a:ext cx="5284382" cy="2754600"/>
          </a:xfrm>
          <a:prstGeom prst="rect">
            <a:avLst/>
          </a:prstGeom>
          <a:noFill/>
          <a:ln w="28575">
            <a:solidFill>
              <a:schemeClr val="bg1">
                <a:lumMod val="75000"/>
              </a:schemeClr>
            </a:solidFill>
            <a:prstDash val="dash"/>
          </a:ln>
        </p:spPr>
        <p:txBody>
          <a:bodyPr wrap="square" lIns="182880" tIns="91440" bIns="91440" rtlCol="0">
            <a:spAutoFit/>
          </a:bodyPr>
          <a:lstStyle/>
          <a:p>
            <a:pPr>
              <a:spcAft>
                <a:spcPts val="600"/>
              </a:spcAft>
            </a:pPr>
            <a:r>
              <a:rPr lang="en-US" dirty="0">
                <a:latin typeface="Verdana" panose="020B0604030504040204" pitchFamily="34" charset="0"/>
                <a:ea typeface="Verdana" panose="020B0604030504040204" pitchFamily="34" charset="0"/>
              </a:rPr>
              <a:t>The table represents some points on the graph of a linear function.</a:t>
            </a:r>
          </a:p>
          <a:p>
            <a:endParaRPr lang="en-US" dirty="0">
              <a:latin typeface="Verdana" panose="020B0604030504040204" pitchFamily="34" charset="0"/>
              <a:ea typeface="Verdana" panose="020B0604030504040204" pitchFamily="34" charset="0"/>
            </a:endParaRPr>
          </a:p>
          <a:p>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3894104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915300-F55A-6B41-8B37-5E7F7BD3AA79}"/>
              </a:ext>
            </a:extLst>
          </p:cNvPr>
          <p:cNvPicPr>
            <a:picLocks noChangeAspect="1"/>
          </p:cNvPicPr>
          <p:nvPr/>
        </p:nvPicPr>
        <p:blipFill rotWithShape="1">
          <a:blip r:embed="rId3"/>
          <a:srcRect l="22861" t="18538" r="63464" b="1635"/>
          <a:stretch>
            <a:fillRect/>
          </a:stretch>
        </p:blipFill>
        <p:spPr>
          <a:xfrm>
            <a:off x="7370246" y="3483848"/>
            <a:ext cx="1508760" cy="3374152"/>
          </a:xfrm>
          <a:prstGeom prst="rect">
            <a:avLst/>
          </a:prstGeom>
        </p:spPr>
      </p:pic>
      <p:pic>
        <p:nvPicPr>
          <p:cNvPr id="5" name="Picture 4">
            <a:extLst>
              <a:ext uri="{FF2B5EF4-FFF2-40B4-BE49-F238E27FC236}">
                <a16:creationId xmlns:a16="http://schemas.microsoft.com/office/drawing/2014/main" id="{AE3D89AB-84C8-2D86-12B1-58E9F566FB5B}"/>
              </a:ext>
            </a:extLst>
          </p:cNvPr>
          <p:cNvPicPr>
            <a:picLocks noChangeAspect="1"/>
          </p:cNvPicPr>
          <p:nvPr/>
        </p:nvPicPr>
        <p:blipFill rotWithShape="1">
          <a:blip r:embed="rId4"/>
          <a:srcRect l="7286" t="18537" r="80978" b="1634"/>
          <a:stretch>
            <a:fillRect/>
          </a:stretch>
        </p:blipFill>
        <p:spPr>
          <a:xfrm>
            <a:off x="3315477" y="3522016"/>
            <a:ext cx="1280160" cy="3335984"/>
          </a:xfrm>
          <a:prstGeom prst="rect">
            <a:avLst/>
          </a:prstGeom>
        </p:spPr>
      </p:pic>
      <p:grpSp>
        <p:nvGrpSpPr>
          <p:cNvPr id="6" name="Group 5">
            <a:extLst>
              <a:ext uri="{FF2B5EF4-FFF2-40B4-BE49-F238E27FC236}">
                <a16:creationId xmlns:a16="http://schemas.microsoft.com/office/drawing/2014/main" id="{1A659BD0-1F53-C41B-E0EF-88D95DB2D025}"/>
              </a:ext>
            </a:extLst>
          </p:cNvPr>
          <p:cNvGrpSpPr>
            <a:grpSpLocks noChangeAspect="1"/>
          </p:cNvGrpSpPr>
          <p:nvPr/>
        </p:nvGrpSpPr>
        <p:grpSpPr>
          <a:xfrm>
            <a:off x="3132619" y="1364041"/>
            <a:ext cx="1920240" cy="1889940"/>
            <a:chOff x="1349399" y="608521"/>
            <a:chExt cx="2146058" cy="2205481"/>
          </a:xfrm>
          <a:solidFill>
            <a:srgbClr val="CAED9D"/>
          </a:solidFill>
        </p:grpSpPr>
        <p:pic>
          <p:nvPicPr>
            <p:cNvPr id="7" name="Picture 6">
              <a:extLst>
                <a:ext uri="{FF2B5EF4-FFF2-40B4-BE49-F238E27FC236}">
                  <a16:creationId xmlns:a16="http://schemas.microsoft.com/office/drawing/2014/main" id="{E2261624-1FF5-ACE6-EF50-E525BBE4C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399" y="608521"/>
              <a:ext cx="2146058" cy="2205481"/>
            </a:xfrm>
            <a:prstGeom prst="rect">
              <a:avLst/>
            </a:prstGeom>
            <a:grpFill/>
          </p:spPr>
        </p:pic>
        <p:sp>
          <p:nvSpPr>
            <p:cNvPr id="8" name="TextBox 7">
              <a:extLst>
                <a:ext uri="{FF2B5EF4-FFF2-40B4-BE49-F238E27FC236}">
                  <a16:creationId xmlns:a16="http://schemas.microsoft.com/office/drawing/2014/main" id="{11950536-FA22-7EDA-2835-3A7C52C90059}"/>
                </a:ext>
              </a:extLst>
            </p:cNvPr>
            <p:cNvSpPr txBox="1"/>
            <p:nvPr/>
          </p:nvSpPr>
          <p:spPr>
            <a:xfrm>
              <a:off x="1370596" y="1135618"/>
              <a:ext cx="2092750" cy="923631"/>
            </a:xfrm>
            <a:prstGeom prst="rect">
              <a:avLst/>
            </a:prstGeom>
            <a:grp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FACT</a:t>
              </a:r>
            </a:p>
          </p:txBody>
        </p:sp>
      </p:grpSp>
      <p:grpSp>
        <p:nvGrpSpPr>
          <p:cNvPr id="9" name="Group 8">
            <a:extLst>
              <a:ext uri="{FF2B5EF4-FFF2-40B4-BE49-F238E27FC236}">
                <a16:creationId xmlns:a16="http://schemas.microsoft.com/office/drawing/2014/main" id="{27B60E4E-BE66-0C29-226F-F524D1011993}"/>
              </a:ext>
            </a:extLst>
          </p:cNvPr>
          <p:cNvGrpSpPr>
            <a:grpSpLocks noChangeAspect="1"/>
          </p:cNvGrpSpPr>
          <p:nvPr/>
        </p:nvGrpSpPr>
        <p:grpSpPr>
          <a:xfrm>
            <a:off x="7146608" y="1364044"/>
            <a:ext cx="1920240" cy="1920240"/>
            <a:chOff x="7231361" y="2441507"/>
            <a:chExt cx="2407493" cy="2260448"/>
          </a:xfrm>
        </p:grpSpPr>
        <p:pic>
          <p:nvPicPr>
            <p:cNvPr id="10" name="Picture 9">
              <a:extLst>
                <a:ext uri="{FF2B5EF4-FFF2-40B4-BE49-F238E27FC236}">
                  <a16:creationId xmlns:a16="http://schemas.microsoft.com/office/drawing/2014/main" id="{BEDC5512-A4B8-C172-D4FA-F2923264F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361" y="2441507"/>
              <a:ext cx="2407493" cy="2260448"/>
            </a:xfrm>
            <a:prstGeom prst="rect">
              <a:avLst/>
            </a:prstGeom>
          </p:spPr>
        </p:pic>
        <p:sp>
          <p:nvSpPr>
            <p:cNvPr id="11" name="TextBox 10">
              <a:extLst>
                <a:ext uri="{FF2B5EF4-FFF2-40B4-BE49-F238E27FC236}">
                  <a16:creationId xmlns:a16="http://schemas.microsoft.com/office/drawing/2014/main" id="{928074E2-D686-6E26-2F84-F2B31C9B856E}"/>
                </a:ext>
              </a:extLst>
            </p:cNvPr>
            <p:cNvSpPr txBox="1"/>
            <p:nvPr/>
          </p:nvSpPr>
          <p:spPr>
            <a:xfrm>
              <a:off x="7276243" y="2995906"/>
              <a:ext cx="2362609" cy="950427"/>
            </a:xfrm>
            <a:prstGeom prst="rect">
              <a:avLst/>
            </a:prstGeom>
            <a:no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FIB</a:t>
              </a:r>
            </a:p>
          </p:txBody>
        </p:sp>
      </p:grpSp>
    </p:spTree>
    <p:extLst>
      <p:ext uri="{BB962C8B-B14F-4D97-AF65-F5344CB8AC3E}">
        <p14:creationId xmlns:p14="http://schemas.microsoft.com/office/powerpoint/2010/main" val="3860722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2B0D3A-B2F0-BC0F-88DF-5840F3C0134D}"/>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11B48423-5333-EED9-50C3-6DA1123220F2}"/>
              </a:ext>
            </a:extLst>
          </p:cNvPr>
          <p:cNvSpPr/>
          <p:nvPr/>
        </p:nvSpPr>
        <p:spPr>
          <a:xfrm>
            <a:off x="7666443" y="2841591"/>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FIB!</a:t>
            </a:r>
          </a:p>
        </p:txBody>
      </p:sp>
      <p:sp>
        <p:nvSpPr>
          <p:cNvPr id="9" name="Content Placeholder 1">
            <a:extLst>
              <a:ext uri="{FF2B5EF4-FFF2-40B4-BE49-F238E27FC236}">
                <a16:creationId xmlns:a16="http://schemas.microsoft.com/office/drawing/2014/main" id="{57947BA4-1B7F-BAB5-7B8D-ACC93FC5B77B}"/>
              </a:ext>
            </a:extLst>
          </p:cNvPr>
          <p:cNvSpPr txBox="1">
            <a:spLocks/>
          </p:cNvSpPr>
          <p:nvPr/>
        </p:nvSpPr>
        <p:spPr>
          <a:xfrm>
            <a:off x="783066" y="269096"/>
            <a:ext cx="5212080" cy="1607296"/>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To find the slope of the line, simplify this expression:</a:t>
            </a:r>
          </a:p>
          <a:p>
            <a:endParaRPr lang="en-US" dirty="0"/>
          </a:p>
          <a:p>
            <a:r>
              <a:rPr lang="en-US" u="sng" dirty="0"/>
              <a:t>–8  –  0  </a:t>
            </a:r>
          </a:p>
          <a:p>
            <a:r>
              <a:rPr lang="en-US" dirty="0"/>
              <a:t>–23 – (–1) </a:t>
            </a:r>
          </a:p>
        </p:txBody>
      </p:sp>
      <p:sp>
        <p:nvSpPr>
          <p:cNvPr id="12" name="Rectangle: Rounded Corners 11">
            <a:extLst>
              <a:ext uri="{FF2B5EF4-FFF2-40B4-BE49-F238E27FC236}">
                <a16:creationId xmlns:a16="http://schemas.microsoft.com/office/drawing/2014/main" id="{6CF47DAB-C03C-4114-84B7-6673F60D321E}"/>
              </a:ext>
            </a:extLst>
          </p:cNvPr>
          <p:cNvSpPr/>
          <p:nvPr/>
        </p:nvSpPr>
        <p:spPr>
          <a:xfrm>
            <a:off x="2484120" y="3590142"/>
            <a:ext cx="1981200" cy="296058"/>
          </a:xfrm>
          <a:prstGeom prst="round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Rectangle: Rounded Corners 12">
            <a:extLst>
              <a:ext uri="{FF2B5EF4-FFF2-40B4-BE49-F238E27FC236}">
                <a16:creationId xmlns:a16="http://schemas.microsoft.com/office/drawing/2014/main" id="{4D64C28E-B20A-64B2-ADFB-C227D39CCCF4}"/>
              </a:ext>
            </a:extLst>
          </p:cNvPr>
          <p:cNvSpPr/>
          <p:nvPr/>
        </p:nvSpPr>
        <p:spPr>
          <a:xfrm>
            <a:off x="2484120" y="3248377"/>
            <a:ext cx="1981200" cy="296058"/>
          </a:xfrm>
          <a:prstGeom prst="round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5" name="Graphic 14" descr="Close with solid fill">
            <a:extLst>
              <a:ext uri="{FF2B5EF4-FFF2-40B4-BE49-F238E27FC236}">
                <a16:creationId xmlns:a16="http://schemas.microsoft.com/office/drawing/2014/main" id="{033833FB-220C-2605-52BF-DC86893A1D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6609" y="3087235"/>
            <a:ext cx="914400" cy="914400"/>
          </a:xfrm>
          <a:prstGeom prst="rect">
            <a:avLst/>
          </a:prstGeom>
        </p:spPr>
      </p:pic>
      <p:sp>
        <p:nvSpPr>
          <p:cNvPr id="16" name="Rectangle: Rounded Corners 15">
            <a:extLst>
              <a:ext uri="{FF2B5EF4-FFF2-40B4-BE49-F238E27FC236}">
                <a16:creationId xmlns:a16="http://schemas.microsoft.com/office/drawing/2014/main" id="{AFD97A76-7DF4-B095-237D-603397C2CA68}"/>
              </a:ext>
            </a:extLst>
          </p:cNvPr>
          <p:cNvSpPr/>
          <p:nvPr/>
        </p:nvSpPr>
        <p:spPr>
          <a:xfrm>
            <a:off x="3628172" y="3248377"/>
            <a:ext cx="757616" cy="637823"/>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7" name="Rectangle: Rounded Corners 16">
            <a:extLst>
              <a:ext uri="{FF2B5EF4-FFF2-40B4-BE49-F238E27FC236}">
                <a16:creationId xmlns:a16="http://schemas.microsoft.com/office/drawing/2014/main" id="{19934EE0-B556-BB37-E621-0C35030391D1}"/>
              </a:ext>
            </a:extLst>
          </p:cNvPr>
          <p:cNvSpPr/>
          <p:nvPr/>
        </p:nvSpPr>
        <p:spPr>
          <a:xfrm>
            <a:off x="2532803" y="3279696"/>
            <a:ext cx="757616" cy="637823"/>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24" name="Group 23">
            <a:extLst>
              <a:ext uri="{FF2B5EF4-FFF2-40B4-BE49-F238E27FC236}">
                <a16:creationId xmlns:a16="http://schemas.microsoft.com/office/drawing/2014/main" id="{8D9E5429-44AF-1053-568B-565410643AD9}"/>
              </a:ext>
            </a:extLst>
          </p:cNvPr>
          <p:cNvGrpSpPr/>
          <p:nvPr/>
        </p:nvGrpSpPr>
        <p:grpSpPr>
          <a:xfrm>
            <a:off x="6537924" y="665957"/>
            <a:ext cx="5212080" cy="2175633"/>
            <a:chOff x="6537924" y="665957"/>
            <a:chExt cx="5212080" cy="2175633"/>
          </a:xfrm>
        </p:grpSpPr>
        <p:cxnSp>
          <p:nvCxnSpPr>
            <p:cNvPr id="20" name="Straight Connector 19">
              <a:extLst>
                <a:ext uri="{FF2B5EF4-FFF2-40B4-BE49-F238E27FC236}">
                  <a16:creationId xmlns:a16="http://schemas.microsoft.com/office/drawing/2014/main" id="{E50E4589-0CEC-5975-5BD6-CA35E7C33925}"/>
                </a:ext>
              </a:extLst>
            </p:cNvPr>
            <p:cNvCxnSpPr/>
            <p:nvPr/>
          </p:nvCxnSpPr>
          <p:spPr>
            <a:xfrm>
              <a:off x="8642959" y="1139868"/>
              <a:ext cx="95197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4BF36019-1BE4-B458-E162-19E0D1349D24}"/>
                </a:ext>
              </a:extLst>
            </p:cNvPr>
            <p:cNvGrpSpPr/>
            <p:nvPr/>
          </p:nvGrpSpPr>
          <p:grpSpPr>
            <a:xfrm>
              <a:off x="6537924" y="665957"/>
              <a:ext cx="5212080" cy="2175633"/>
              <a:chOff x="6537924" y="665957"/>
              <a:chExt cx="5212080" cy="2175633"/>
            </a:xfrm>
          </p:grpSpPr>
          <p:sp>
            <p:nvSpPr>
              <p:cNvPr id="18" name="Content Placeholder 1">
                <a:extLst>
                  <a:ext uri="{FF2B5EF4-FFF2-40B4-BE49-F238E27FC236}">
                    <a16:creationId xmlns:a16="http://schemas.microsoft.com/office/drawing/2014/main" id="{EACBB8A5-3CA3-8F38-8E5D-3AFE3AE6A4DC}"/>
                  </a:ext>
                </a:extLst>
              </p:cNvPr>
              <p:cNvSpPr txBox="1">
                <a:spLocks/>
              </p:cNvSpPr>
              <p:nvPr/>
            </p:nvSpPr>
            <p:spPr>
              <a:xfrm>
                <a:off x="6537924" y="665957"/>
                <a:ext cx="5212080" cy="217563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t>y</a:t>
                </a:r>
                <a:r>
                  <a:rPr lang="en-US" baseline="-25000" dirty="0"/>
                  <a:t>2 </a:t>
                </a:r>
                <a:r>
                  <a:rPr lang="en-US" dirty="0"/>
                  <a:t>– </a:t>
                </a:r>
                <a:r>
                  <a:rPr lang="en-US" i="1" dirty="0"/>
                  <a:t>y</a:t>
                </a:r>
                <a:r>
                  <a:rPr lang="en-US" baseline="-25000" dirty="0"/>
                  <a:t>1</a:t>
                </a:r>
              </a:p>
              <a:p>
                <a:r>
                  <a:rPr lang="en-US" i="1" dirty="0"/>
                  <a:t>x</a:t>
                </a:r>
                <a:r>
                  <a:rPr lang="en-US" baseline="-25000" dirty="0"/>
                  <a:t>2 </a:t>
                </a:r>
                <a:r>
                  <a:rPr lang="en-US" dirty="0"/>
                  <a:t>– </a:t>
                </a:r>
                <a:r>
                  <a:rPr lang="en-US" i="1" dirty="0"/>
                  <a:t>x</a:t>
                </a:r>
                <a:r>
                  <a:rPr lang="en-US" baseline="-25000" dirty="0"/>
                  <a:t>1</a:t>
                </a:r>
              </a:p>
              <a:p>
                <a:endParaRPr lang="en-US" baseline="-25000" dirty="0"/>
              </a:p>
              <a:p>
                <a:r>
                  <a:rPr lang="en-US" u="sng" dirty="0"/>
                  <a:t>–8  –  (–23)</a:t>
                </a:r>
                <a:r>
                  <a:rPr lang="en-US" dirty="0"/>
                  <a:t>      </a:t>
                </a:r>
                <a:r>
                  <a:rPr lang="en-US" u="sng" dirty="0"/>
                  <a:t>15</a:t>
                </a:r>
              </a:p>
              <a:p>
                <a:pPr algn="l"/>
                <a:r>
                  <a:rPr lang="en-US" dirty="0"/>
                  <a:t>                     0 – (–1)        1</a:t>
                </a:r>
              </a:p>
            </p:txBody>
          </p:sp>
          <p:sp>
            <p:nvSpPr>
              <p:cNvPr id="21" name="TextBox 20">
                <a:extLst>
                  <a:ext uri="{FF2B5EF4-FFF2-40B4-BE49-F238E27FC236}">
                    <a16:creationId xmlns:a16="http://schemas.microsoft.com/office/drawing/2014/main" id="{96A226F6-805D-ECAE-5EE6-C353C5C17406}"/>
                  </a:ext>
                </a:extLst>
              </p:cNvPr>
              <p:cNvSpPr txBox="1"/>
              <p:nvPr/>
            </p:nvSpPr>
            <p:spPr>
              <a:xfrm>
                <a:off x="9594937" y="1886296"/>
                <a:ext cx="374585" cy="461665"/>
              </a:xfrm>
              <a:prstGeom prst="rect">
                <a:avLst/>
              </a:prstGeom>
              <a:noFill/>
            </p:spPr>
            <p:txBody>
              <a:bodyPr wrap="square" rtlCol="0">
                <a:spAutoFit/>
              </a:bodyPr>
              <a:lstStyle/>
              <a:p>
                <a:pPr algn="ctr"/>
                <a:r>
                  <a:rPr lang="en-US" sz="2400" dirty="0">
                    <a:latin typeface="Century Gothic" panose="020B0502020202020204" pitchFamily="34" charset="0"/>
                  </a:rPr>
                  <a:t>=</a:t>
                </a:r>
              </a:p>
            </p:txBody>
          </p:sp>
        </p:grpSp>
        <p:sp>
          <p:nvSpPr>
            <p:cNvPr id="23" name="TextBox 22">
              <a:extLst>
                <a:ext uri="{FF2B5EF4-FFF2-40B4-BE49-F238E27FC236}">
                  <a16:creationId xmlns:a16="http://schemas.microsoft.com/office/drawing/2014/main" id="{9F43ED8F-D5ED-6E83-00CD-F7CA699231D3}"/>
                </a:ext>
              </a:extLst>
            </p:cNvPr>
            <p:cNvSpPr txBox="1"/>
            <p:nvPr/>
          </p:nvSpPr>
          <p:spPr>
            <a:xfrm>
              <a:off x="10322937" y="1886296"/>
              <a:ext cx="912910" cy="461665"/>
            </a:xfrm>
            <a:prstGeom prst="rect">
              <a:avLst/>
            </a:prstGeom>
            <a:noFill/>
          </p:spPr>
          <p:txBody>
            <a:bodyPr wrap="square" rtlCol="0">
              <a:spAutoFit/>
            </a:bodyPr>
            <a:lstStyle/>
            <a:p>
              <a:pPr algn="ctr"/>
              <a:r>
                <a:rPr lang="en-US" sz="2400" dirty="0">
                  <a:latin typeface="Century Gothic" panose="020B0502020202020204" pitchFamily="34" charset="0"/>
                </a:rPr>
                <a:t>= 15</a:t>
              </a:r>
            </a:p>
          </p:txBody>
        </p:sp>
      </p:grpSp>
      <p:graphicFrame>
        <p:nvGraphicFramePr>
          <p:cNvPr id="11" name="Table 10">
            <a:extLst>
              <a:ext uri="{FF2B5EF4-FFF2-40B4-BE49-F238E27FC236}">
                <a16:creationId xmlns:a16="http://schemas.microsoft.com/office/drawing/2014/main" id="{F15D3346-0166-6CB2-BE0B-43070552164B}"/>
              </a:ext>
            </a:extLst>
          </p:cNvPr>
          <p:cNvGraphicFramePr>
            <a:graphicFrameLocks noGrp="1"/>
          </p:cNvGraphicFramePr>
          <p:nvPr>
            <p:extLst>
              <p:ext uri="{D42A27DB-BD31-4B8C-83A1-F6EECF244321}">
                <p14:modId xmlns:p14="http://schemas.microsoft.com/office/powerpoint/2010/main" val="1665975636"/>
              </p:ext>
            </p:extLst>
          </p:nvPr>
        </p:nvGraphicFramePr>
        <p:xfrm>
          <a:off x="2300727" y="2894226"/>
          <a:ext cx="2292350" cy="1676400"/>
        </p:xfrm>
        <a:graphic>
          <a:graphicData uri="http://schemas.openxmlformats.org/drawingml/2006/table">
            <a:tbl>
              <a:tblPr firstRow="1" bandRow="1">
                <a:tableStyleId>{5C22544A-7EE6-4342-B048-85BDC9FD1C3A}</a:tableStyleId>
              </a:tblPr>
              <a:tblGrid>
                <a:gridCol w="1146175">
                  <a:extLst>
                    <a:ext uri="{9D8B030D-6E8A-4147-A177-3AD203B41FA5}">
                      <a16:colId xmlns:a16="http://schemas.microsoft.com/office/drawing/2014/main" val="600843750"/>
                    </a:ext>
                  </a:extLst>
                </a:gridCol>
                <a:gridCol w="1146175">
                  <a:extLst>
                    <a:ext uri="{9D8B030D-6E8A-4147-A177-3AD203B41FA5}">
                      <a16:colId xmlns:a16="http://schemas.microsoft.com/office/drawing/2014/main" val="3603855965"/>
                    </a:ext>
                  </a:extLst>
                </a:gridCol>
              </a:tblGrid>
              <a:tr h="326942">
                <a:tc>
                  <a:txBody>
                    <a:bodyPr/>
                    <a:lstStyle/>
                    <a:p>
                      <a:pPr algn="ctr"/>
                      <a:r>
                        <a:rPr lang="en-US" sz="1600" i="1" dirty="0">
                          <a:solidFill>
                            <a:schemeClr val="tx1"/>
                          </a:solidFill>
                          <a:latin typeface="Verdana" panose="020B0604030504040204" pitchFamily="34" charset="0"/>
                          <a:ea typeface="Verdana" panose="020B060403050404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i="1" dirty="0">
                          <a:solidFill>
                            <a:schemeClr val="tx1"/>
                          </a:solidFill>
                          <a:latin typeface="Verdana" panose="020B0604030504040204" pitchFamily="34" charset="0"/>
                          <a:ea typeface="Verdana" panose="020B0604030504040204" pitchFamily="34"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9525416"/>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077329"/>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5293275"/>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4677436"/>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3572841"/>
                  </a:ext>
                </a:extLst>
              </a:tr>
            </a:tbl>
          </a:graphicData>
        </a:graphic>
      </p:graphicFrame>
      <p:sp>
        <p:nvSpPr>
          <p:cNvPr id="14" name="TextBox 13">
            <a:extLst>
              <a:ext uri="{FF2B5EF4-FFF2-40B4-BE49-F238E27FC236}">
                <a16:creationId xmlns:a16="http://schemas.microsoft.com/office/drawing/2014/main" id="{D7E21C16-E8ED-A3EC-AB16-D4B56ADCB0CD}"/>
              </a:ext>
            </a:extLst>
          </p:cNvPr>
          <p:cNvSpPr txBox="1"/>
          <p:nvPr/>
        </p:nvSpPr>
        <p:spPr>
          <a:xfrm>
            <a:off x="739385" y="2085153"/>
            <a:ext cx="5284382" cy="2754600"/>
          </a:xfrm>
          <a:prstGeom prst="rect">
            <a:avLst/>
          </a:prstGeom>
          <a:noFill/>
          <a:ln w="28575">
            <a:solidFill>
              <a:schemeClr val="bg1">
                <a:lumMod val="75000"/>
              </a:schemeClr>
            </a:solidFill>
            <a:prstDash val="dash"/>
          </a:ln>
        </p:spPr>
        <p:txBody>
          <a:bodyPr wrap="square" lIns="182880" tIns="91440" bIns="91440" rtlCol="0">
            <a:spAutoFit/>
          </a:bodyPr>
          <a:lstStyle/>
          <a:p>
            <a:pPr>
              <a:spcAft>
                <a:spcPts val="600"/>
              </a:spcAft>
            </a:pPr>
            <a:r>
              <a:rPr lang="en-US" dirty="0">
                <a:latin typeface="Verdana" panose="020B0604030504040204" pitchFamily="34" charset="0"/>
                <a:ea typeface="Verdana" panose="020B0604030504040204" pitchFamily="34" charset="0"/>
              </a:rPr>
              <a:t>The table represents some points on the graph of a linear function.</a:t>
            </a:r>
          </a:p>
          <a:p>
            <a:endParaRPr lang="en-US" dirty="0">
              <a:latin typeface="Verdana" panose="020B0604030504040204" pitchFamily="34" charset="0"/>
              <a:ea typeface="Verdana" panose="020B0604030504040204" pitchFamily="34" charset="0"/>
            </a:endParaRPr>
          </a:p>
          <a:p>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397311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13"/>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12"/>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15"/>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12" grpId="1" animBg="1"/>
      <p:bldP spid="13" grpId="0" animBg="1"/>
      <p:bldP spid="13" grpId="1"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1C698-FB54-84A5-A425-F3BFA7D3F06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4612F2-2068-0418-1780-BC3224ACB915}"/>
              </a:ext>
            </a:extLst>
          </p:cNvPr>
          <p:cNvSpPr>
            <a:spLocks noGrp="1"/>
          </p:cNvSpPr>
          <p:nvPr>
            <p:ph sz="half" idx="1"/>
          </p:nvPr>
        </p:nvSpPr>
        <p:spPr>
          <a:xfrm>
            <a:off x="316218" y="192612"/>
            <a:ext cx="5461654" cy="1892541"/>
          </a:xfrm>
        </p:spPr>
        <p:txBody>
          <a:bodyPr>
            <a:normAutofit fontScale="92500"/>
          </a:bodyPr>
          <a:lstStyle/>
          <a:p>
            <a:r>
              <a:rPr lang="en-US" i="1" dirty="0"/>
              <a:t>y </a:t>
            </a:r>
            <a:r>
              <a:rPr lang="en-US" dirty="0"/>
              <a:t>= m</a:t>
            </a:r>
            <a:r>
              <a:rPr lang="en-US" i="1" dirty="0"/>
              <a:t>x</a:t>
            </a:r>
            <a:r>
              <a:rPr lang="en-US" dirty="0"/>
              <a:t> + b </a:t>
            </a:r>
          </a:p>
          <a:p>
            <a:r>
              <a:rPr lang="en-US" dirty="0"/>
              <a:t>and</a:t>
            </a:r>
          </a:p>
          <a:p>
            <a:r>
              <a:rPr lang="en-US" dirty="0"/>
              <a:t>y</a:t>
            </a:r>
            <a:r>
              <a:rPr lang="en-US" i="1" dirty="0"/>
              <a:t> – </a:t>
            </a:r>
            <a:r>
              <a:rPr lang="en-US" dirty="0"/>
              <a:t>y</a:t>
            </a:r>
            <a:r>
              <a:rPr lang="en-US" baseline="-25000" dirty="0"/>
              <a:t>1</a:t>
            </a:r>
            <a:r>
              <a:rPr lang="en-US" dirty="0"/>
              <a:t> = m(</a:t>
            </a:r>
            <a:r>
              <a:rPr lang="en-US" i="1" dirty="0"/>
              <a:t>x</a:t>
            </a:r>
            <a:r>
              <a:rPr lang="en-US" dirty="0"/>
              <a:t> - </a:t>
            </a:r>
            <a:r>
              <a:rPr lang="en-US" i="1" dirty="0"/>
              <a:t>x</a:t>
            </a:r>
            <a:r>
              <a:rPr lang="en-US" baseline="-25000" dirty="0"/>
              <a:t>1</a:t>
            </a:r>
            <a:r>
              <a:rPr lang="en-US" dirty="0"/>
              <a:t>)</a:t>
            </a:r>
          </a:p>
          <a:p>
            <a:r>
              <a:rPr lang="en-US" dirty="0"/>
              <a:t>are two forms of the equation of a line.</a:t>
            </a:r>
          </a:p>
        </p:txBody>
      </p:sp>
      <p:sp>
        <p:nvSpPr>
          <p:cNvPr id="5" name="Rectangle 4">
            <a:extLst>
              <a:ext uri="{FF2B5EF4-FFF2-40B4-BE49-F238E27FC236}">
                <a16:creationId xmlns:a16="http://schemas.microsoft.com/office/drawing/2014/main" id="{74A0E09E-19AF-6E5A-DA3A-7C4807FD5A05}"/>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8" name="Rectangle 7">
            <a:extLst>
              <a:ext uri="{FF2B5EF4-FFF2-40B4-BE49-F238E27FC236}">
                <a16:creationId xmlns:a16="http://schemas.microsoft.com/office/drawing/2014/main" id="{D2DD36D8-98A1-D82B-EA7B-C42286631EC0}"/>
              </a:ext>
            </a:extLst>
          </p:cNvPr>
          <p:cNvSpPr/>
          <p:nvPr/>
        </p:nvSpPr>
        <p:spPr>
          <a:xfrm>
            <a:off x="7421119" y="680140"/>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FACT!</a:t>
            </a:r>
          </a:p>
        </p:txBody>
      </p:sp>
      <p:sp>
        <p:nvSpPr>
          <p:cNvPr id="4" name="Content Placeholder 1">
            <a:extLst>
              <a:ext uri="{FF2B5EF4-FFF2-40B4-BE49-F238E27FC236}">
                <a16:creationId xmlns:a16="http://schemas.microsoft.com/office/drawing/2014/main" id="{DDA02E56-9222-BBCF-7438-CB02394FB128}"/>
              </a:ext>
            </a:extLst>
          </p:cNvPr>
          <p:cNvSpPr txBox="1">
            <a:spLocks/>
          </p:cNvSpPr>
          <p:nvPr/>
        </p:nvSpPr>
        <p:spPr>
          <a:xfrm>
            <a:off x="6292600" y="3429000"/>
            <a:ext cx="5212080" cy="1607296"/>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t>y</a:t>
            </a:r>
            <a:r>
              <a:rPr lang="en-US" dirty="0"/>
              <a:t> = </a:t>
            </a:r>
            <a:r>
              <a:rPr lang="en-US" dirty="0">
                <a:solidFill>
                  <a:schemeClr val="accent4"/>
                </a:solidFill>
              </a:rPr>
              <a:t>m</a:t>
            </a:r>
            <a:r>
              <a:rPr lang="en-US" i="1" dirty="0"/>
              <a:t>x </a:t>
            </a:r>
            <a:r>
              <a:rPr lang="en-US" dirty="0"/>
              <a:t>+ </a:t>
            </a:r>
            <a:r>
              <a:rPr lang="en-US" dirty="0">
                <a:solidFill>
                  <a:schemeClr val="accent6"/>
                </a:solidFill>
              </a:rPr>
              <a:t>b</a:t>
            </a:r>
          </a:p>
          <a:p>
            <a:endParaRPr lang="en-US" i="1" dirty="0"/>
          </a:p>
          <a:p>
            <a:r>
              <a:rPr lang="en-US" dirty="0"/>
              <a:t>y</a:t>
            </a:r>
            <a:r>
              <a:rPr lang="en-US" i="1" dirty="0"/>
              <a:t> – </a:t>
            </a:r>
            <a:r>
              <a:rPr lang="en-US" dirty="0">
                <a:solidFill>
                  <a:schemeClr val="accent5"/>
                </a:solidFill>
              </a:rPr>
              <a:t>y</a:t>
            </a:r>
            <a:r>
              <a:rPr lang="en-US" baseline="-25000" dirty="0">
                <a:solidFill>
                  <a:schemeClr val="accent5"/>
                </a:solidFill>
              </a:rPr>
              <a:t>1</a:t>
            </a:r>
            <a:r>
              <a:rPr lang="en-US" dirty="0"/>
              <a:t> = </a:t>
            </a:r>
            <a:r>
              <a:rPr lang="en-US" dirty="0">
                <a:solidFill>
                  <a:schemeClr val="accent4"/>
                </a:solidFill>
              </a:rPr>
              <a:t>m</a:t>
            </a:r>
            <a:r>
              <a:rPr lang="en-US" dirty="0"/>
              <a:t>(</a:t>
            </a:r>
            <a:r>
              <a:rPr lang="en-US" i="1" dirty="0"/>
              <a:t>x</a:t>
            </a:r>
            <a:r>
              <a:rPr lang="en-US" dirty="0"/>
              <a:t> - </a:t>
            </a:r>
            <a:r>
              <a:rPr lang="en-US" i="1" dirty="0">
                <a:solidFill>
                  <a:schemeClr val="accent5"/>
                </a:solidFill>
              </a:rPr>
              <a:t>x</a:t>
            </a:r>
            <a:r>
              <a:rPr lang="en-US" baseline="-25000" dirty="0">
                <a:solidFill>
                  <a:schemeClr val="accent5"/>
                </a:solidFill>
              </a:rPr>
              <a:t>1</a:t>
            </a:r>
            <a:r>
              <a:rPr lang="en-US" dirty="0"/>
              <a:t>)</a:t>
            </a:r>
          </a:p>
          <a:p>
            <a:endParaRPr lang="en-US" i="1" dirty="0"/>
          </a:p>
        </p:txBody>
      </p:sp>
      <p:sp>
        <p:nvSpPr>
          <p:cNvPr id="10" name="Callout: Line 9">
            <a:extLst>
              <a:ext uri="{FF2B5EF4-FFF2-40B4-BE49-F238E27FC236}">
                <a16:creationId xmlns:a16="http://schemas.microsoft.com/office/drawing/2014/main" id="{712930EA-6BDC-AF98-5721-DFD08D293304}"/>
              </a:ext>
            </a:extLst>
          </p:cNvPr>
          <p:cNvSpPr/>
          <p:nvPr/>
        </p:nvSpPr>
        <p:spPr>
          <a:xfrm>
            <a:off x="9995777" y="2316285"/>
            <a:ext cx="1842948" cy="1194173"/>
          </a:xfrm>
          <a:prstGeom prst="borderCallout1">
            <a:avLst>
              <a:gd name="adj1" fmla="val 68259"/>
              <a:gd name="adj2" fmla="val 729"/>
              <a:gd name="adj3" fmla="val 104460"/>
              <a:gd name="adj4" fmla="val -20095"/>
            </a:avLst>
          </a:prstGeom>
          <a:solidFill>
            <a:schemeClr val="bg1">
              <a:lumMod val="95000"/>
            </a:schemeClr>
          </a:solidFill>
          <a:ln w="952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accent6"/>
                </a:solidFill>
                <a:latin typeface="Century Gothic" panose="020B0502020202020204" pitchFamily="34" charset="0"/>
              </a:rPr>
              <a:t>y</a:t>
            </a:r>
            <a:r>
              <a:rPr lang="en-US" dirty="0">
                <a:solidFill>
                  <a:schemeClr val="accent6"/>
                </a:solidFill>
                <a:latin typeface="Century Gothic" panose="020B0502020202020204" pitchFamily="34" charset="0"/>
              </a:rPr>
              <a:t>-intercept</a:t>
            </a:r>
          </a:p>
          <a:p>
            <a:pPr algn="ctr"/>
            <a:r>
              <a:rPr lang="en-US" sz="1600" i="1" dirty="0">
                <a:solidFill>
                  <a:schemeClr val="accent6"/>
                </a:solidFill>
                <a:latin typeface="Century Gothic" panose="020B0502020202020204" pitchFamily="34" charset="0"/>
              </a:rPr>
              <a:t>point where line touches the </a:t>
            </a:r>
            <a:br>
              <a:rPr lang="en-US" sz="1600" i="1" dirty="0">
                <a:solidFill>
                  <a:schemeClr val="accent6"/>
                </a:solidFill>
                <a:latin typeface="Century Gothic" panose="020B0502020202020204" pitchFamily="34" charset="0"/>
              </a:rPr>
            </a:br>
            <a:r>
              <a:rPr lang="en-US" sz="1600" i="1" dirty="0">
                <a:solidFill>
                  <a:schemeClr val="accent6"/>
                </a:solidFill>
                <a:latin typeface="Century Gothic" panose="020B0502020202020204" pitchFamily="34" charset="0"/>
              </a:rPr>
              <a:t>y-axis</a:t>
            </a:r>
          </a:p>
        </p:txBody>
      </p:sp>
      <p:sp>
        <p:nvSpPr>
          <p:cNvPr id="12" name="TextBox 11">
            <a:extLst>
              <a:ext uri="{FF2B5EF4-FFF2-40B4-BE49-F238E27FC236}">
                <a16:creationId xmlns:a16="http://schemas.microsoft.com/office/drawing/2014/main" id="{C5A8F95E-0A09-EE9B-85F3-05F638B1E813}"/>
              </a:ext>
            </a:extLst>
          </p:cNvPr>
          <p:cNvSpPr txBox="1"/>
          <p:nvPr/>
        </p:nvSpPr>
        <p:spPr>
          <a:xfrm>
            <a:off x="6220298" y="2475815"/>
            <a:ext cx="1609725" cy="1600438"/>
          </a:xfrm>
          <a:prstGeom prst="rect">
            <a:avLst/>
          </a:prstGeom>
          <a:solidFill>
            <a:schemeClr val="bg1">
              <a:lumMod val="95000"/>
            </a:schemeClr>
          </a:solidFill>
          <a:ln>
            <a:solidFill>
              <a:schemeClr val="accent4"/>
            </a:solidFill>
          </a:ln>
        </p:spPr>
        <p:txBody>
          <a:bodyPr wrap="square" rtlCol="0">
            <a:spAutoFit/>
          </a:bodyPr>
          <a:lstStyle/>
          <a:p>
            <a:pPr algn="ctr"/>
            <a:r>
              <a:rPr lang="en-US" dirty="0">
                <a:solidFill>
                  <a:schemeClr val="accent4"/>
                </a:solidFill>
                <a:latin typeface="Century Gothic" panose="020B0502020202020204" pitchFamily="34" charset="0"/>
              </a:rPr>
              <a:t>slope</a:t>
            </a:r>
          </a:p>
          <a:p>
            <a:pPr algn="ctr"/>
            <a:r>
              <a:rPr lang="en-US" sz="1600" i="1" dirty="0">
                <a:solidFill>
                  <a:schemeClr val="accent4"/>
                </a:solidFill>
                <a:latin typeface="Century Gothic" panose="020B0502020202020204" pitchFamily="34" charset="0"/>
              </a:rPr>
              <a:t>ratio of difference in y’s to difference in x’s</a:t>
            </a:r>
          </a:p>
        </p:txBody>
      </p:sp>
      <p:cxnSp>
        <p:nvCxnSpPr>
          <p:cNvPr id="14" name="Straight Connector 13">
            <a:extLst>
              <a:ext uri="{FF2B5EF4-FFF2-40B4-BE49-F238E27FC236}">
                <a16:creationId xmlns:a16="http://schemas.microsoft.com/office/drawing/2014/main" id="{E685F9DE-F51D-0480-A351-354F55D19843}"/>
              </a:ext>
            </a:extLst>
          </p:cNvPr>
          <p:cNvCxnSpPr>
            <a:cxnSpLocks/>
          </p:cNvCxnSpPr>
          <p:nvPr/>
        </p:nvCxnSpPr>
        <p:spPr>
          <a:xfrm flipV="1">
            <a:off x="7839548" y="3838575"/>
            <a:ext cx="963878" cy="4272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589CB49-F2A7-3746-47B9-D7D451F37350}"/>
              </a:ext>
            </a:extLst>
          </p:cNvPr>
          <p:cNvCxnSpPr>
            <a:cxnSpLocks/>
          </p:cNvCxnSpPr>
          <p:nvPr/>
        </p:nvCxnSpPr>
        <p:spPr>
          <a:xfrm>
            <a:off x="7839548" y="3907440"/>
            <a:ext cx="1068617" cy="486001"/>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024863A1-4598-C364-C6F3-6B9EFD9496BC}"/>
              </a:ext>
            </a:extLst>
          </p:cNvPr>
          <p:cNvSpPr txBox="1"/>
          <p:nvPr/>
        </p:nvSpPr>
        <p:spPr>
          <a:xfrm>
            <a:off x="7927127" y="4854238"/>
            <a:ext cx="2720032" cy="369332"/>
          </a:xfrm>
          <a:prstGeom prst="rect">
            <a:avLst/>
          </a:prstGeom>
          <a:solidFill>
            <a:schemeClr val="bg1">
              <a:lumMod val="95000"/>
            </a:schemeClr>
          </a:solidFill>
          <a:ln>
            <a:solidFill>
              <a:schemeClr val="accent5"/>
            </a:solidFill>
          </a:ln>
        </p:spPr>
        <p:txBody>
          <a:bodyPr wrap="square" rtlCol="0">
            <a:spAutoFit/>
          </a:bodyPr>
          <a:lstStyle/>
          <a:p>
            <a:pPr algn="ctr"/>
            <a:r>
              <a:rPr lang="en-US" dirty="0">
                <a:solidFill>
                  <a:schemeClr val="accent5"/>
                </a:solidFill>
                <a:latin typeface="Century Gothic" panose="020B0502020202020204" pitchFamily="34" charset="0"/>
              </a:rPr>
              <a:t>a point on the line</a:t>
            </a:r>
          </a:p>
        </p:txBody>
      </p:sp>
      <p:cxnSp>
        <p:nvCxnSpPr>
          <p:cNvPr id="21" name="Straight Connector 20">
            <a:extLst>
              <a:ext uri="{FF2B5EF4-FFF2-40B4-BE49-F238E27FC236}">
                <a16:creationId xmlns:a16="http://schemas.microsoft.com/office/drawing/2014/main" id="{B9AF00EA-6523-EDD2-1628-30673096806D}"/>
              </a:ext>
            </a:extLst>
          </p:cNvPr>
          <p:cNvCxnSpPr>
            <a:cxnSpLocks/>
            <a:endCxn id="20" idx="0"/>
          </p:cNvCxnSpPr>
          <p:nvPr/>
        </p:nvCxnSpPr>
        <p:spPr>
          <a:xfrm>
            <a:off x="8373856" y="4676013"/>
            <a:ext cx="913287" cy="178225"/>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0EC6EBB5-3414-C152-51AB-25ECE1EB9846}"/>
              </a:ext>
            </a:extLst>
          </p:cNvPr>
          <p:cNvCxnSpPr>
            <a:cxnSpLocks/>
          </p:cNvCxnSpPr>
          <p:nvPr/>
        </p:nvCxnSpPr>
        <p:spPr>
          <a:xfrm flipV="1">
            <a:off x="9287143" y="4639227"/>
            <a:ext cx="446729" cy="211447"/>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graphicFrame>
        <p:nvGraphicFramePr>
          <p:cNvPr id="17" name="Table 16">
            <a:extLst>
              <a:ext uri="{FF2B5EF4-FFF2-40B4-BE49-F238E27FC236}">
                <a16:creationId xmlns:a16="http://schemas.microsoft.com/office/drawing/2014/main" id="{4CA6BDCB-4DA0-6318-A4FB-C990F9C89EA5}"/>
              </a:ext>
            </a:extLst>
          </p:cNvPr>
          <p:cNvGraphicFramePr>
            <a:graphicFrameLocks noGrp="1"/>
          </p:cNvGraphicFramePr>
          <p:nvPr>
            <p:extLst>
              <p:ext uri="{D42A27DB-BD31-4B8C-83A1-F6EECF244321}">
                <p14:modId xmlns:p14="http://schemas.microsoft.com/office/powerpoint/2010/main" val="2494537030"/>
              </p:ext>
            </p:extLst>
          </p:nvPr>
        </p:nvGraphicFramePr>
        <p:xfrm>
          <a:off x="1966196" y="2894226"/>
          <a:ext cx="2292350" cy="1676400"/>
        </p:xfrm>
        <a:graphic>
          <a:graphicData uri="http://schemas.openxmlformats.org/drawingml/2006/table">
            <a:tbl>
              <a:tblPr firstRow="1" bandRow="1">
                <a:tableStyleId>{5C22544A-7EE6-4342-B048-85BDC9FD1C3A}</a:tableStyleId>
              </a:tblPr>
              <a:tblGrid>
                <a:gridCol w="1146175">
                  <a:extLst>
                    <a:ext uri="{9D8B030D-6E8A-4147-A177-3AD203B41FA5}">
                      <a16:colId xmlns:a16="http://schemas.microsoft.com/office/drawing/2014/main" val="600843750"/>
                    </a:ext>
                  </a:extLst>
                </a:gridCol>
                <a:gridCol w="1146175">
                  <a:extLst>
                    <a:ext uri="{9D8B030D-6E8A-4147-A177-3AD203B41FA5}">
                      <a16:colId xmlns:a16="http://schemas.microsoft.com/office/drawing/2014/main" val="3603855965"/>
                    </a:ext>
                  </a:extLst>
                </a:gridCol>
              </a:tblGrid>
              <a:tr h="326942">
                <a:tc>
                  <a:txBody>
                    <a:bodyPr/>
                    <a:lstStyle/>
                    <a:p>
                      <a:pPr algn="ctr"/>
                      <a:r>
                        <a:rPr lang="en-US" sz="1600" i="1" dirty="0">
                          <a:solidFill>
                            <a:schemeClr val="tx1"/>
                          </a:solidFill>
                          <a:latin typeface="Verdana" panose="020B0604030504040204" pitchFamily="34" charset="0"/>
                          <a:ea typeface="Verdana" panose="020B060403050404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i="1" dirty="0">
                          <a:solidFill>
                            <a:schemeClr val="tx1"/>
                          </a:solidFill>
                          <a:latin typeface="Verdana" panose="020B0604030504040204" pitchFamily="34" charset="0"/>
                          <a:ea typeface="Verdana" panose="020B0604030504040204" pitchFamily="34"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9525416"/>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077329"/>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5293275"/>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4677436"/>
                  </a:ext>
                </a:extLst>
              </a:tr>
              <a:tr h="326942">
                <a:tc>
                  <a:txBody>
                    <a:bodyPr/>
                    <a:lstStyle/>
                    <a:p>
                      <a:pPr algn="ctr"/>
                      <a:r>
                        <a:rPr lang="en-US" sz="1600" dirty="0">
                          <a:solidFill>
                            <a:schemeClr val="tx1"/>
                          </a:solidFill>
                          <a:latin typeface="Verdana" panose="020B0604030504040204" pitchFamily="34" charset="0"/>
                          <a:ea typeface="Verdan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3572841"/>
                  </a:ext>
                </a:extLst>
              </a:tr>
            </a:tbl>
          </a:graphicData>
        </a:graphic>
      </p:graphicFrame>
      <p:sp>
        <p:nvSpPr>
          <p:cNvPr id="18" name="TextBox 17">
            <a:extLst>
              <a:ext uri="{FF2B5EF4-FFF2-40B4-BE49-F238E27FC236}">
                <a16:creationId xmlns:a16="http://schemas.microsoft.com/office/drawing/2014/main" id="{54A5CC35-11B2-112C-D246-56EE7D69F21E}"/>
              </a:ext>
            </a:extLst>
          </p:cNvPr>
          <p:cNvSpPr txBox="1"/>
          <p:nvPr/>
        </p:nvSpPr>
        <p:spPr>
          <a:xfrm>
            <a:off x="404854" y="2085153"/>
            <a:ext cx="5284382" cy="2754600"/>
          </a:xfrm>
          <a:prstGeom prst="rect">
            <a:avLst/>
          </a:prstGeom>
          <a:noFill/>
          <a:ln w="28575">
            <a:solidFill>
              <a:schemeClr val="bg1">
                <a:lumMod val="75000"/>
              </a:schemeClr>
            </a:solidFill>
            <a:prstDash val="dash"/>
          </a:ln>
        </p:spPr>
        <p:txBody>
          <a:bodyPr wrap="square" lIns="182880" tIns="91440" bIns="91440" rtlCol="0">
            <a:spAutoFit/>
          </a:bodyPr>
          <a:lstStyle/>
          <a:p>
            <a:pPr>
              <a:spcAft>
                <a:spcPts val="600"/>
              </a:spcAft>
            </a:pPr>
            <a:r>
              <a:rPr lang="en-US" dirty="0">
                <a:latin typeface="Verdana" panose="020B0604030504040204" pitchFamily="34" charset="0"/>
                <a:ea typeface="Verdana" panose="020B0604030504040204" pitchFamily="34" charset="0"/>
              </a:rPr>
              <a:t>The table represents some points on the graph of a linear function.</a:t>
            </a:r>
          </a:p>
          <a:p>
            <a:endParaRPr lang="en-US" dirty="0">
              <a:latin typeface="Verdana" panose="020B0604030504040204" pitchFamily="34" charset="0"/>
              <a:ea typeface="Verdana" panose="020B0604030504040204" pitchFamily="34" charset="0"/>
            </a:endParaRPr>
          </a:p>
          <a:p>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219771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4" grpId="0"/>
      <p:bldP spid="10" grpId="0" animBg="1"/>
      <p:bldP spid="12" grpId="0" animBg="1"/>
      <p:bldP spid="20" grpId="0" animBg="1"/>
    </p:bldLst>
  </p:timing>
</p:sld>
</file>

<file path=ppt/theme/theme1.xml><?xml version="1.0" encoding="utf-8"?>
<a:theme xmlns:a="http://schemas.openxmlformats.org/drawingml/2006/main" name="blank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 make a pla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 show what you know">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 work it ou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 think it u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5 write about i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itle pag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2045</TotalTime>
  <Words>2987</Words>
  <Application>Microsoft Office PowerPoint</Application>
  <PresentationFormat>Widescreen</PresentationFormat>
  <Paragraphs>434</Paragraphs>
  <Slides>17</Slides>
  <Notes>17</Notes>
  <HiddenSlides>2</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17</vt:i4>
      </vt:variant>
    </vt:vector>
  </HeadingPairs>
  <TitlesOfParts>
    <vt:vector size="30" baseType="lpstr">
      <vt:lpstr>Arial</vt:lpstr>
      <vt:lpstr>Calibri</vt:lpstr>
      <vt:lpstr>Century Gothic</vt:lpstr>
      <vt:lpstr>Tahoma</vt:lpstr>
      <vt:lpstr>Verdana</vt:lpstr>
      <vt:lpstr>Wingdings</vt:lpstr>
      <vt:lpstr>blank options</vt:lpstr>
      <vt:lpstr>1 make a plan</vt:lpstr>
      <vt:lpstr>2 show what you know</vt:lpstr>
      <vt:lpstr>3 work it out</vt:lpstr>
      <vt:lpstr>4 think it up</vt:lpstr>
      <vt:lpstr>5 write about it</vt:lpstr>
      <vt:lpstr>title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Sandy Lucero</dc:creator>
  <cp:lastModifiedBy>Sandy Lucero</cp:lastModifiedBy>
  <cp:revision>108</cp:revision>
  <dcterms:created xsi:type="dcterms:W3CDTF">2025-07-09T19:11:59Z</dcterms:created>
  <dcterms:modified xsi:type="dcterms:W3CDTF">2025-09-23T00:11:59Z</dcterms:modified>
</cp:coreProperties>
</file>