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4.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5.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6.xml" ContentType="application/vnd.openxmlformats-officedocument.theme+xml"/>
  <Override PartName="/ppt/slideLayouts/slideLayout1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72" r:id="rId2"/>
    <p:sldMasterId id="2147483674" r:id="rId3"/>
    <p:sldMasterId id="2147483676" r:id="rId4"/>
    <p:sldMasterId id="2147483678" r:id="rId5"/>
    <p:sldMasterId id="2147483680" r:id="rId6"/>
    <p:sldMasterId id="2147483648" r:id="rId7"/>
  </p:sldMasterIdLst>
  <p:notesMasterIdLst>
    <p:notesMasterId r:id="rId28"/>
  </p:notesMasterIdLst>
  <p:sldIdLst>
    <p:sldId id="256" r:id="rId8"/>
    <p:sldId id="265" r:id="rId9"/>
    <p:sldId id="258" r:id="rId10"/>
    <p:sldId id="279" r:id="rId11"/>
    <p:sldId id="259" r:id="rId12"/>
    <p:sldId id="280" r:id="rId13"/>
    <p:sldId id="270" r:id="rId14"/>
    <p:sldId id="289" r:id="rId15"/>
    <p:sldId id="271" r:id="rId16"/>
    <p:sldId id="260" r:id="rId17"/>
    <p:sldId id="267" r:id="rId18"/>
    <p:sldId id="272" r:id="rId19"/>
    <p:sldId id="273" r:id="rId20"/>
    <p:sldId id="276" r:id="rId21"/>
    <p:sldId id="277" r:id="rId22"/>
    <p:sldId id="261" r:id="rId23"/>
    <p:sldId id="268" r:id="rId24"/>
    <p:sldId id="283" r:id="rId25"/>
    <p:sldId id="262" r:id="rId26"/>
    <p:sldId id="288"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6FDFDB4-DC1F-007E-BD8F-ADA6C5304D83}" name="Sandy Lucero" initials="SL" userId="S::sandy@lead4ward.com::64dd3d7d-bc22-49e0-9b8a-4cec45fb4fae" providerId="AD"/>
  <p188:author id="{B0EBDACC-B921-258E-D6E5-885307BDEEAE}" name="Kimberly O'Neal" initials="KO" userId="C7XtvxS4g0cBb4xk4cfY09vszhBAkawk5/Khzw2ihEQ=" providerId="Non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660E"/>
    <a:srgbClr val="92D050"/>
    <a:srgbClr val="005EA0"/>
    <a:srgbClr val="047AD2"/>
    <a:srgbClr val="089AF1"/>
    <a:srgbClr val="AEDEFC"/>
    <a:srgbClr val="86C440"/>
    <a:srgbClr val="E8F4DB"/>
    <a:srgbClr val="035EA0"/>
    <a:srgbClr val="E1ED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2DD123-BB40-427B-8830-9554F79B90A9}" v="76" dt="2025-09-19T16:04:31.03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129" autoAdjust="0"/>
    <p:restoredTop sz="67032" autoAdjust="0"/>
  </p:normalViewPr>
  <p:slideViewPr>
    <p:cSldViewPr snapToGrid="0">
      <p:cViewPr varScale="1">
        <p:scale>
          <a:sx n="71" d="100"/>
          <a:sy n="71" d="100"/>
        </p:scale>
        <p:origin x="168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34" Type="http://schemas.microsoft.com/office/2015/10/relationships/revisionInfo" Target="revisionInfo.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viewProps" Target="viewProps.xml"/><Relationship Id="rId35"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imberly O'Neal" userId="C7XtvxS4g0cBb4xk4cfY09vszhBAkawk5/Khzw2ihEQ=" providerId="None" clId="Web-{DC803DDA-2351-43C3-992D-CE82647FCCA3}"/>
    <pc:docChg chg="modSld">
      <pc:chgData name="Kimberly O'Neal" userId="C7XtvxS4g0cBb4xk4cfY09vszhBAkawk5/Khzw2ihEQ=" providerId="None" clId="Web-{DC803DDA-2351-43C3-992D-CE82647FCCA3}" dt="2025-09-03T18:38:37.284" v="2" actId="1076"/>
      <pc:docMkLst>
        <pc:docMk/>
      </pc:docMkLst>
      <pc:sldChg chg="addSp delSp modSp">
        <pc:chgData name="Kimberly O'Neal" userId="C7XtvxS4g0cBb4xk4cfY09vszhBAkawk5/Khzw2ihEQ=" providerId="None" clId="Web-{DC803DDA-2351-43C3-992D-CE82647FCCA3}" dt="2025-09-03T18:38:37.284" v="2" actId="1076"/>
        <pc:sldMkLst>
          <pc:docMk/>
          <pc:sldMk cId="176977563" sldId="265"/>
        </pc:sldMkLst>
        <pc:spChg chg="add mod">
          <ac:chgData name="Kimberly O'Neal" userId="C7XtvxS4g0cBb4xk4cfY09vszhBAkawk5/Khzw2ihEQ=" providerId="None" clId="Web-{DC803DDA-2351-43C3-992D-CE82647FCCA3}" dt="2025-09-03T18:38:37.284" v="2" actId="1076"/>
          <ac:spMkLst>
            <pc:docMk/>
            <pc:sldMk cId="176977563" sldId="265"/>
            <ac:spMk id="5" creationId="{3736AD34-4F2E-0B52-101D-1C69E118874E}"/>
          </ac:spMkLst>
        </pc:spChg>
      </pc:sldChg>
    </pc:docChg>
  </pc:docChgLst>
  <pc:docChgLst>
    <pc:chgData name="Kimberly O'Neal" userId="C7XtvxS4g0cBb4xk4cfY09vszhBAkawk5/Khzw2ihEQ=" providerId="None" clId="Web-{D02DA1A2-4BD2-49C1-B5D5-1CB8E807AB84}"/>
    <pc:docChg chg="modSld">
      <pc:chgData name="Kimberly O'Neal" userId="C7XtvxS4g0cBb4xk4cfY09vszhBAkawk5/Khzw2ihEQ=" providerId="None" clId="Web-{D02DA1A2-4BD2-49C1-B5D5-1CB8E807AB84}" dt="2025-09-05T19:37:32.020" v="127" actId="20577"/>
      <pc:docMkLst>
        <pc:docMk/>
      </pc:docMkLst>
      <pc:sldChg chg="delAnim">
        <pc:chgData name="Kimberly O'Neal" userId="C7XtvxS4g0cBb4xk4cfY09vszhBAkawk5/Khzw2ihEQ=" providerId="None" clId="Web-{D02DA1A2-4BD2-49C1-B5D5-1CB8E807AB84}" dt="2025-09-05T19:35:21.067" v="5"/>
        <pc:sldMkLst>
          <pc:docMk/>
          <pc:sldMk cId="2172881330" sldId="267"/>
        </pc:sldMkLst>
      </pc:sldChg>
      <pc:sldChg chg="addSp modSp delAnim">
        <pc:chgData name="Kimberly O'Neal" userId="C7XtvxS4g0cBb4xk4cfY09vszhBAkawk5/Khzw2ihEQ=" providerId="None" clId="Web-{D02DA1A2-4BD2-49C1-B5D5-1CB8E807AB84}" dt="2025-09-05T19:36:39.755" v="89" actId="1076"/>
        <pc:sldMkLst>
          <pc:docMk/>
          <pc:sldMk cId="1873386740" sldId="268"/>
        </pc:sldMkLst>
        <pc:spChg chg="mod">
          <ac:chgData name="Kimberly O'Neal" userId="C7XtvxS4g0cBb4xk4cfY09vszhBAkawk5/Khzw2ihEQ=" providerId="None" clId="Web-{D02DA1A2-4BD2-49C1-B5D5-1CB8E807AB84}" dt="2025-09-05T19:36:39.755" v="89" actId="1076"/>
          <ac:spMkLst>
            <pc:docMk/>
            <pc:sldMk cId="1873386740" sldId="268"/>
            <ac:spMk id="2" creationId="{50DE24A2-923E-C6A0-8E00-97623BDC1844}"/>
          </ac:spMkLst>
        </pc:spChg>
        <pc:spChg chg="mod">
          <ac:chgData name="Kimberly O'Neal" userId="C7XtvxS4g0cBb4xk4cfY09vszhBAkawk5/Khzw2ihEQ=" providerId="None" clId="Web-{D02DA1A2-4BD2-49C1-B5D5-1CB8E807AB84}" dt="2025-09-05T19:36:11.114" v="33" actId="20577"/>
          <ac:spMkLst>
            <pc:docMk/>
            <pc:sldMk cId="1873386740" sldId="268"/>
            <ac:spMk id="3" creationId="{0D0B2114-043D-2DEF-8B73-2F305D133F8D}"/>
          </ac:spMkLst>
        </pc:spChg>
        <pc:spChg chg="add mod">
          <ac:chgData name="Kimberly O'Neal" userId="C7XtvxS4g0cBb4xk4cfY09vszhBAkawk5/Khzw2ihEQ=" providerId="None" clId="Web-{D02DA1A2-4BD2-49C1-B5D5-1CB8E807AB84}" dt="2025-09-05T19:36:00.051" v="12" actId="20577"/>
          <ac:spMkLst>
            <pc:docMk/>
            <pc:sldMk cId="1873386740" sldId="268"/>
            <ac:spMk id="5" creationId="{F7CDBD86-E028-B435-21B0-BC4ED584FFDF}"/>
          </ac:spMkLst>
        </pc:spChg>
        <pc:spChg chg="add mod">
          <ac:chgData name="Kimberly O'Neal" userId="C7XtvxS4g0cBb4xk4cfY09vszhBAkawk5/Khzw2ihEQ=" providerId="None" clId="Web-{D02DA1A2-4BD2-49C1-B5D5-1CB8E807AB84}" dt="2025-09-05T19:36:36.083" v="88" actId="14100"/>
          <ac:spMkLst>
            <pc:docMk/>
            <pc:sldMk cId="1873386740" sldId="268"/>
            <ac:spMk id="6" creationId="{370EFB3A-E3A3-9054-15BE-4D13CB9AF56B}"/>
          </ac:spMkLst>
        </pc:spChg>
      </pc:sldChg>
      <pc:sldChg chg="delAnim">
        <pc:chgData name="Kimberly O'Neal" userId="C7XtvxS4g0cBb4xk4cfY09vszhBAkawk5/Khzw2ihEQ=" providerId="None" clId="Web-{D02DA1A2-4BD2-49C1-B5D5-1CB8E807AB84}" dt="2025-09-05T19:35:01.848" v="1"/>
        <pc:sldMkLst>
          <pc:docMk/>
          <pc:sldMk cId="116853761" sldId="279"/>
        </pc:sldMkLst>
      </pc:sldChg>
      <pc:sldChg chg="delAnim">
        <pc:chgData name="Kimberly O'Neal" userId="C7XtvxS4g0cBb4xk4cfY09vszhBAkawk5/Khzw2ihEQ=" providerId="None" clId="Web-{D02DA1A2-4BD2-49C1-B5D5-1CB8E807AB84}" dt="2025-09-05T19:35:07.989" v="3"/>
        <pc:sldMkLst>
          <pc:docMk/>
          <pc:sldMk cId="3894104992" sldId="280"/>
        </pc:sldMkLst>
      </pc:sldChg>
      <pc:sldChg chg="addSp modSp delAnim">
        <pc:chgData name="Kimberly O'Neal" userId="C7XtvxS4g0cBb4xk4cfY09vszhBAkawk5/Khzw2ihEQ=" providerId="None" clId="Web-{D02DA1A2-4BD2-49C1-B5D5-1CB8E807AB84}" dt="2025-09-05T19:37:32.020" v="127" actId="20577"/>
        <pc:sldMkLst>
          <pc:docMk/>
          <pc:sldMk cId="252226454" sldId="288"/>
        </pc:sldMkLst>
        <pc:spChg chg="mod">
          <ac:chgData name="Kimberly O'Neal" userId="C7XtvxS4g0cBb4xk4cfY09vszhBAkawk5/Khzw2ihEQ=" providerId="None" clId="Web-{D02DA1A2-4BD2-49C1-B5D5-1CB8E807AB84}" dt="2025-09-05T19:37:32.020" v="127" actId="20577"/>
          <ac:spMkLst>
            <pc:docMk/>
            <pc:sldMk cId="252226454" sldId="288"/>
            <ac:spMk id="2" creationId="{5A9248D1-F337-0503-8E67-372386FA81E5}"/>
          </ac:spMkLst>
        </pc:spChg>
        <pc:spChg chg="mod">
          <ac:chgData name="Kimberly O'Neal" userId="C7XtvxS4g0cBb4xk4cfY09vszhBAkawk5/Khzw2ihEQ=" providerId="None" clId="Web-{D02DA1A2-4BD2-49C1-B5D5-1CB8E807AB84}" dt="2025-09-05T19:37:08.489" v="102" actId="20577"/>
          <ac:spMkLst>
            <pc:docMk/>
            <pc:sldMk cId="252226454" sldId="288"/>
            <ac:spMk id="3" creationId="{B6C2D999-4995-8556-5050-E584229293A2}"/>
          </ac:spMkLst>
        </pc:spChg>
        <pc:spChg chg="add mod">
          <ac:chgData name="Kimberly O'Neal" userId="C7XtvxS4g0cBb4xk4cfY09vszhBAkawk5/Khzw2ihEQ=" providerId="None" clId="Web-{D02DA1A2-4BD2-49C1-B5D5-1CB8E807AB84}" dt="2025-09-05T19:37:04.692" v="99" actId="20577"/>
          <ac:spMkLst>
            <pc:docMk/>
            <pc:sldMk cId="252226454" sldId="288"/>
            <ac:spMk id="5" creationId="{B14835CD-27CC-0B87-8D95-BDAEDD642C77}"/>
          </ac:spMkLst>
        </pc:spChg>
        <pc:spChg chg="add mod">
          <ac:chgData name="Kimberly O'Neal" userId="C7XtvxS4g0cBb4xk4cfY09vszhBAkawk5/Khzw2ihEQ=" providerId="None" clId="Web-{D02DA1A2-4BD2-49C1-B5D5-1CB8E807AB84}" dt="2025-09-05T19:37:20.395" v="108" actId="14100"/>
          <ac:spMkLst>
            <pc:docMk/>
            <pc:sldMk cId="252226454" sldId="288"/>
            <ac:spMk id="7" creationId="{E839A596-CDDE-8AC9-A980-E8014A01FBB6}"/>
          </ac:spMkLst>
        </pc:spChg>
      </pc:sldChg>
    </pc:docChg>
  </pc:docChgLst>
  <pc:docChgLst>
    <pc:chgData name="Kimberly O'Neal" userId="C7XtvxS4g0cBb4xk4cfY09vszhBAkawk5/Khzw2ihEQ=" providerId="None" clId="Web-{102DD123-BB40-427B-8830-9554F79B90A9}"/>
    <pc:docChg chg="mod modSld">
      <pc:chgData name="Kimberly O'Neal" userId="C7XtvxS4g0cBb4xk4cfY09vszhBAkawk5/Khzw2ihEQ=" providerId="None" clId="Web-{102DD123-BB40-427B-8830-9554F79B90A9}" dt="2025-09-19T16:04:23.079" v="34" actId="20577"/>
      <pc:docMkLst>
        <pc:docMk/>
      </pc:docMkLst>
      <pc:sldChg chg="modSp">
        <pc:chgData name="Kimberly O'Neal" userId="C7XtvxS4g0cBb4xk4cfY09vszhBAkawk5/Khzw2ihEQ=" providerId="None" clId="Web-{102DD123-BB40-427B-8830-9554F79B90A9}" dt="2025-09-19T15:59:10.093" v="2" actId="20577"/>
        <pc:sldMkLst>
          <pc:docMk/>
          <pc:sldMk cId="176977563" sldId="265"/>
        </pc:sldMkLst>
        <pc:spChg chg="mod">
          <ac:chgData name="Kimberly O'Neal" userId="C7XtvxS4g0cBb4xk4cfY09vszhBAkawk5/Khzw2ihEQ=" providerId="None" clId="Web-{102DD123-BB40-427B-8830-9554F79B90A9}" dt="2025-09-19T15:59:10.093" v="2" actId="20577"/>
          <ac:spMkLst>
            <pc:docMk/>
            <pc:sldMk cId="176977563" sldId="265"/>
            <ac:spMk id="5" creationId="{3736AD34-4F2E-0B52-101D-1C69E118874E}"/>
          </ac:spMkLst>
        </pc:spChg>
      </pc:sldChg>
      <pc:sldChg chg="modSp">
        <pc:chgData name="Kimberly O'Neal" userId="C7XtvxS4g0cBb4xk4cfY09vszhBAkawk5/Khzw2ihEQ=" providerId="None" clId="Web-{102DD123-BB40-427B-8830-9554F79B90A9}" dt="2025-09-19T15:59:16.280" v="4" actId="20577"/>
        <pc:sldMkLst>
          <pc:docMk/>
          <pc:sldMk cId="2172881330" sldId="267"/>
        </pc:sldMkLst>
        <pc:spChg chg="mod">
          <ac:chgData name="Kimberly O'Neal" userId="C7XtvxS4g0cBb4xk4cfY09vszhBAkawk5/Khzw2ihEQ=" providerId="None" clId="Web-{102DD123-BB40-427B-8830-9554F79B90A9}" dt="2025-09-19T15:59:16.280" v="4" actId="20577"/>
          <ac:spMkLst>
            <pc:docMk/>
            <pc:sldMk cId="2172881330" sldId="267"/>
            <ac:spMk id="5" creationId="{00DA0586-A65A-B21C-6D76-4B609B4B768D}"/>
          </ac:spMkLst>
        </pc:spChg>
      </pc:sldChg>
      <pc:sldChg chg="modSp">
        <pc:chgData name="Kimberly O'Neal" userId="C7XtvxS4g0cBb4xk4cfY09vszhBAkawk5/Khzw2ihEQ=" providerId="None" clId="Web-{102DD123-BB40-427B-8830-9554F79B90A9}" dt="2025-09-19T16:03:26.376" v="27" actId="20577"/>
        <pc:sldMkLst>
          <pc:docMk/>
          <pc:sldMk cId="1873386740" sldId="268"/>
        </pc:sldMkLst>
        <pc:spChg chg="mod">
          <ac:chgData name="Kimberly O'Neal" userId="C7XtvxS4g0cBb4xk4cfY09vszhBAkawk5/Khzw2ihEQ=" providerId="None" clId="Web-{102DD123-BB40-427B-8830-9554F79B90A9}" dt="2025-09-19T16:03:26.376" v="27" actId="20577"/>
          <ac:spMkLst>
            <pc:docMk/>
            <pc:sldMk cId="1873386740" sldId="268"/>
            <ac:spMk id="2" creationId="{50DE24A2-923E-C6A0-8E00-97623BDC1844}"/>
          </ac:spMkLst>
        </pc:spChg>
        <pc:spChg chg="mod">
          <ac:chgData name="Kimberly O'Neal" userId="C7XtvxS4g0cBb4xk4cfY09vszhBAkawk5/Khzw2ihEQ=" providerId="None" clId="Web-{102DD123-BB40-427B-8830-9554F79B90A9}" dt="2025-09-19T16:02:10.516" v="19" actId="20577"/>
          <ac:spMkLst>
            <pc:docMk/>
            <pc:sldMk cId="1873386740" sldId="268"/>
            <ac:spMk id="7" creationId="{E08623CE-9804-49C5-F614-5C655E716866}"/>
          </ac:spMkLst>
        </pc:spChg>
      </pc:sldChg>
      <pc:sldChg chg="modNotes">
        <pc:chgData name="Kimberly O'Neal" userId="C7XtvxS4g0cBb4xk4cfY09vszhBAkawk5/Khzw2ihEQ=" providerId="None" clId="Web-{102DD123-BB40-427B-8830-9554F79B90A9}" dt="2025-09-19T15:59:59.046" v="5"/>
        <pc:sldMkLst>
          <pc:docMk/>
          <pc:sldMk cId="3973114400" sldId="271"/>
        </pc:sldMkLst>
      </pc:sldChg>
      <pc:sldChg chg="modSp">
        <pc:chgData name="Kimberly O'Neal" userId="C7XtvxS4g0cBb4xk4cfY09vszhBAkawk5/Khzw2ihEQ=" providerId="None" clId="Web-{102DD123-BB40-427B-8830-9554F79B90A9}" dt="2025-09-19T16:00:19.328" v="6" actId="20577"/>
        <pc:sldMkLst>
          <pc:docMk/>
          <pc:sldMk cId="1227204920" sldId="273"/>
        </pc:sldMkLst>
        <pc:spChg chg="mod">
          <ac:chgData name="Kimberly O'Neal" userId="C7XtvxS4g0cBb4xk4cfY09vszhBAkawk5/Khzw2ihEQ=" providerId="None" clId="Web-{102DD123-BB40-427B-8830-9554F79B90A9}" dt="2025-09-19T16:00:19.328" v="6" actId="20577"/>
          <ac:spMkLst>
            <pc:docMk/>
            <pc:sldMk cId="1227204920" sldId="273"/>
            <ac:spMk id="3" creationId="{D0AF12EA-2709-4EF9-AA6A-0A7334ED52CD}"/>
          </ac:spMkLst>
        </pc:spChg>
      </pc:sldChg>
      <pc:sldChg chg="modSp">
        <pc:chgData name="Kimberly O'Neal" userId="C7XtvxS4g0cBb4xk4cfY09vszhBAkawk5/Khzw2ihEQ=" providerId="None" clId="Web-{102DD123-BB40-427B-8830-9554F79B90A9}" dt="2025-09-19T16:00:29.344" v="7" actId="20577"/>
        <pc:sldMkLst>
          <pc:docMk/>
          <pc:sldMk cId="2951371370" sldId="276"/>
        </pc:sldMkLst>
        <pc:spChg chg="mod">
          <ac:chgData name="Kimberly O'Neal" userId="C7XtvxS4g0cBb4xk4cfY09vszhBAkawk5/Khzw2ihEQ=" providerId="None" clId="Web-{102DD123-BB40-427B-8830-9554F79B90A9}" dt="2025-09-19T16:00:29.344" v="7" actId="20577"/>
          <ac:spMkLst>
            <pc:docMk/>
            <pc:sldMk cId="2951371370" sldId="276"/>
            <ac:spMk id="3" creationId="{0C0B6341-EC81-3D12-AA97-1859CDB90322}"/>
          </ac:spMkLst>
        </pc:spChg>
      </pc:sldChg>
      <pc:sldChg chg="modSp addAnim modAnim">
        <pc:chgData name="Kimberly O'Neal" userId="C7XtvxS4g0cBb4xk4cfY09vszhBAkawk5/Khzw2ihEQ=" providerId="None" clId="Web-{102DD123-BB40-427B-8830-9554F79B90A9}" dt="2025-09-19T16:01:36.297" v="15"/>
        <pc:sldMkLst>
          <pc:docMk/>
          <pc:sldMk cId="1666130433" sldId="277"/>
        </pc:sldMkLst>
        <pc:spChg chg="mod">
          <ac:chgData name="Kimberly O'Neal" userId="C7XtvxS4g0cBb4xk4cfY09vszhBAkawk5/Khzw2ihEQ=" providerId="None" clId="Web-{102DD123-BB40-427B-8830-9554F79B90A9}" dt="2025-09-19T16:00:48.344" v="12" actId="20577"/>
          <ac:spMkLst>
            <pc:docMk/>
            <pc:sldMk cId="1666130433" sldId="277"/>
            <ac:spMk id="4" creationId="{A7FD5F23-95B5-4BE9-7CB7-2E5C7D522DBC}"/>
          </ac:spMkLst>
        </pc:spChg>
      </pc:sldChg>
      <pc:sldChg chg="addSp delSp modSp">
        <pc:chgData name="Kimberly O'Neal" userId="C7XtvxS4g0cBb4xk4cfY09vszhBAkawk5/Khzw2ihEQ=" providerId="None" clId="Web-{102DD123-BB40-427B-8830-9554F79B90A9}" dt="2025-09-19T16:04:13.595" v="30" actId="1076"/>
        <pc:sldMkLst>
          <pc:docMk/>
          <pc:sldMk cId="3471312857" sldId="283"/>
        </pc:sldMkLst>
        <pc:spChg chg="add mod">
          <ac:chgData name="Kimberly O'Neal" userId="C7XtvxS4g0cBb4xk4cfY09vszhBAkawk5/Khzw2ihEQ=" providerId="None" clId="Web-{102DD123-BB40-427B-8830-9554F79B90A9}" dt="2025-09-19T16:04:13.595" v="30" actId="1076"/>
          <ac:spMkLst>
            <pc:docMk/>
            <pc:sldMk cId="3471312857" sldId="283"/>
            <ac:spMk id="8" creationId="{0EE33D89-22C8-7C72-074E-A9D771687C9A}"/>
          </ac:spMkLst>
        </pc:spChg>
        <pc:picChg chg="del">
          <ac:chgData name="Kimberly O'Neal" userId="C7XtvxS4g0cBb4xk4cfY09vszhBAkawk5/Khzw2ihEQ=" providerId="None" clId="Web-{102DD123-BB40-427B-8830-9554F79B90A9}" dt="2025-09-19T16:03:58.595" v="28"/>
          <ac:picMkLst>
            <pc:docMk/>
            <pc:sldMk cId="3471312857" sldId="283"/>
            <ac:picMk id="3" creationId="{306B32AF-0392-DAD8-AAF5-2226E379A299}"/>
          </ac:picMkLst>
        </pc:picChg>
      </pc:sldChg>
      <pc:sldChg chg="modSp">
        <pc:chgData name="Kimberly O'Neal" userId="C7XtvxS4g0cBb4xk4cfY09vszhBAkawk5/Khzw2ihEQ=" providerId="None" clId="Web-{102DD123-BB40-427B-8830-9554F79B90A9}" dt="2025-09-19T16:04:23.079" v="34" actId="20577"/>
        <pc:sldMkLst>
          <pc:docMk/>
          <pc:sldMk cId="252226454" sldId="288"/>
        </pc:sldMkLst>
        <pc:spChg chg="mod">
          <ac:chgData name="Kimberly O'Neal" userId="C7XtvxS4g0cBb4xk4cfY09vszhBAkawk5/Khzw2ihEQ=" providerId="None" clId="Web-{102DD123-BB40-427B-8830-9554F79B90A9}" dt="2025-09-19T16:04:23.079" v="34" actId="20577"/>
          <ac:spMkLst>
            <pc:docMk/>
            <pc:sldMk cId="252226454" sldId="288"/>
            <ac:spMk id="8" creationId="{382F32E2-B1A0-349F-2705-A39314DFDB90}"/>
          </ac:spMkLst>
        </pc:spChg>
      </pc:sldChg>
    </pc:docChg>
  </pc:docChgLst>
  <pc:docChgLst>
    <pc:chgData name="Kimberly O'Neal" userId="C7XtvxS4g0cBb4xk4cfY09vszhBAkawk5/Khzw2ihEQ=" providerId="None" clId="Web-{9DA06D39-1FF5-4BD8-A1CE-F56702273E9D}"/>
    <pc:docChg chg="modSld">
      <pc:chgData name="Kimberly O'Neal" userId="C7XtvxS4g0cBb4xk4cfY09vszhBAkawk5/Khzw2ihEQ=" providerId="None" clId="Web-{9DA06D39-1FF5-4BD8-A1CE-F56702273E9D}" dt="2025-08-09T14:38:06.366" v="34"/>
      <pc:docMkLst>
        <pc:docMk/>
      </pc:docMkLst>
      <pc:sldChg chg="addSp delSp modSp addAnim delAnim modAnim">
        <pc:chgData name="Kimberly O'Neal" userId="C7XtvxS4g0cBb4xk4cfY09vszhBAkawk5/Khzw2ihEQ=" providerId="None" clId="Web-{9DA06D39-1FF5-4BD8-A1CE-F56702273E9D}" dt="2025-08-09T14:38:06.366" v="34"/>
        <pc:sldMkLst>
          <pc:docMk/>
          <pc:sldMk cId="1227204920" sldId="273"/>
        </pc:sldMkLst>
      </pc:sldChg>
      <pc:sldChg chg="addSp modSp addAnim modAnim">
        <pc:chgData name="Kimberly O'Neal" userId="C7XtvxS4g0cBb4xk4cfY09vszhBAkawk5/Khzw2ihEQ=" providerId="None" clId="Web-{9DA06D39-1FF5-4BD8-A1CE-F56702273E9D}" dt="2025-08-09T14:36:27.172" v="21"/>
        <pc:sldMkLst>
          <pc:docMk/>
          <pc:sldMk cId="2951371370" sldId="276"/>
        </pc:sldMkLst>
      </pc:sldChg>
      <pc:sldChg chg="addSp modSp addAnim modAnim">
        <pc:chgData name="Kimberly O'Neal" userId="C7XtvxS4g0cBb4xk4cfY09vszhBAkawk5/Khzw2ihEQ=" providerId="None" clId="Web-{9DA06D39-1FF5-4BD8-A1CE-F56702273E9D}" dt="2025-08-09T14:35:39.668" v="13" actId="14100"/>
        <pc:sldMkLst>
          <pc:docMk/>
          <pc:sldMk cId="1666130433" sldId="277"/>
        </pc:sldMkLst>
      </pc:sldChg>
      <pc:sldChg chg="modSp">
        <pc:chgData name="Kimberly O'Neal" userId="C7XtvxS4g0cBb4xk4cfY09vszhBAkawk5/Khzw2ihEQ=" providerId="None" clId="Web-{9DA06D39-1FF5-4BD8-A1CE-F56702273E9D}" dt="2025-08-09T14:33:29.263" v="1" actId="20577"/>
        <pc:sldMkLst>
          <pc:docMk/>
          <pc:sldMk cId="252226454" sldId="288"/>
        </pc:sldMkLst>
      </pc:sldChg>
    </pc:docChg>
  </pc:docChgLst>
  <pc:docChgLst>
    <pc:chgData name="Kimberly O'Neal" userId="C7XtvxS4g0cBb4xk4cfY09vszhBAkawk5/Khzw2ihEQ=" providerId="None" clId="Web-{4FE45A43-CDAC-41B1-B922-2204940451A5}"/>
    <pc:docChg chg="modSld">
      <pc:chgData name="Kimberly O'Neal" userId="C7XtvxS4g0cBb4xk4cfY09vszhBAkawk5/Khzw2ihEQ=" providerId="None" clId="Web-{4FE45A43-CDAC-41B1-B922-2204940451A5}" dt="2025-08-27T23:19:15.329" v="2" actId="1076"/>
      <pc:docMkLst>
        <pc:docMk/>
      </pc:docMkLst>
      <pc:sldChg chg="modSp">
        <pc:chgData name="Kimberly O'Neal" userId="C7XtvxS4g0cBb4xk4cfY09vszhBAkawk5/Khzw2ihEQ=" providerId="None" clId="Web-{4FE45A43-CDAC-41B1-B922-2204940451A5}" dt="2025-08-27T23:18:46.813" v="0"/>
        <pc:sldMkLst>
          <pc:docMk/>
          <pc:sldMk cId="1666130433" sldId="277"/>
        </pc:sldMkLst>
        <pc:spChg chg="mod">
          <ac:chgData name="Kimberly O'Neal" userId="C7XtvxS4g0cBb4xk4cfY09vszhBAkawk5/Khzw2ihEQ=" providerId="None" clId="Web-{4FE45A43-CDAC-41B1-B922-2204940451A5}" dt="2025-08-27T23:18:46.813" v="0"/>
          <ac:spMkLst>
            <pc:docMk/>
            <pc:sldMk cId="1666130433" sldId="277"/>
            <ac:spMk id="3" creationId="{89DB234C-5006-AA31-BD30-BD077BBFCF57}"/>
          </ac:spMkLst>
        </pc:spChg>
      </pc:sldChg>
      <pc:sldChg chg="addSp modSp addAnim">
        <pc:chgData name="Kimberly O'Neal" userId="C7XtvxS4g0cBb4xk4cfY09vszhBAkawk5/Khzw2ihEQ=" providerId="None" clId="Web-{4FE45A43-CDAC-41B1-B922-2204940451A5}" dt="2025-08-27T23:19:15.329" v="2" actId="1076"/>
        <pc:sldMkLst>
          <pc:docMk/>
          <pc:sldMk cId="252226454" sldId="288"/>
        </pc:sldMkLst>
        <pc:spChg chg="add mod">
          <ac:chgData name="Kimberly O'Neal" userId="C7XtvxS4g0cBb4xk4cfY09vszhBAkawk5/Khzw2ihEQ=" providerId="None" clId="Web-{4FE45A43-CDAC-41B1-B922-2204940451A5}" dt="2025-08-27T23:19:15.329" v="2" actId="1076"/>
          <ac:spMkLst>
            <pc:docMk/>
            <pc:sldMk cId="252226454" sldId="288"/>
            <ac:spMk id="6" creationId="{49D231B0-A925-878F-FEAD-0796855FD6BA}"/>
          </ac:spMkLst>
        </pc:spChg>
      </pc:sldChg>
    </pc:docChg>
  </pc:docChgLst>
  <pc:docChgLst>
    <pc:chgData name="Carol Gautier" userId="9f03ed452849cfae" providerId="LiveId" clId="{06D6CBE1-F796-4E84-9F6E-FA65AA69457F}"/>
    <pc:docChg chg="undo custSel addSld delSld modSld sldOrd">
      <pc:chgData name="Carol Gautier" userId="9f03ed452849cfae" providerId="LiveId" clId="{06D6CBE1-F796-4E84-9F6E-FA65AA69457F}" dt="2025-08-06T13:30:36.813" v="5363"/>
      <pc:docMkLst>
        <pc:docMk/>
      </pc:docMkLst>
      <pc:sldChg chg="modSp mod">
        <pc:chgData name="Carol Gautier" userId="9f03ed452849cfae" providerId="LiveId" clId="{06D6CBE1-F796-4E84-9F6E-FA65AA69457F}" dt="2025-08-04T16:27:16.561" v="361" actId="1076"/>
        <pc:sldMkLst>
          <pc:docMk/>
          <pc:sldMk cId="176977563" sldId="265"/>
        </pc:sldMkLst>
      </pc:sldChg>
      <pc:sldChg chg="addSp delSp modSp mod modNotesTx">
        <pc:chgData name="Carol Gautier" userId="9f03ed452849cfae" providerId="LiveId" clId="{06D6CBE1-F796-4E84-9F6E-FA65AA69457F}" dt="2025-08-04T18:58:51.774" v="4566" actId="20577"/>
        <pc:sldMkLst>
          <pc:docMk/>
          <pc:sldMk cId="2172881330" sldId="267"/>
        </pc:sldMkLst>
      </pc:sldChg>
      <pc:sldChg chg="addSp delSp modSp mod">
        <pc:chgData name="Carol Gautier" userId="9f03ed452849cfae" providerId="LiveId" clId="{06D6CBE1-F796-4E84-9F6E-FA65AA69457F}" dt="2025-08-04T18:59:39.292" v="4658" actId="20577"/>
        <pc:sldMkLst>
          <pc:docMk/>
          <pc:sldMk cId="1873386740" sldId="268"/>
        </pc:sldMkLst>
      </pc:sldChg>
      <pc:sldChg chg="addSp delSp modSp mod ord delAnim modAnim modNotesTx">
        <pc:chgData name="Carol Gautier" userId="9f03ed452849cfae" providerId="LiveId" clId="{06D6CBE1-F796-4E84-9F6E-FA65AA69457F}" dt="2025-08-04T17:21:50.340" v="3183" actId="207"/>
        <pc:sldMkLst>
          <pc:docMk/>
          <pc:sldMk cId="3973114400" sldId="271"/>
        </pc:sldMkLst>
      </pc:sldChg>
      <pc:sldChg chg="addSp delSp modSp mod modAnim modNotesTx">
        <pc:chgData name="Carol Gautier" userId="9f03ed452849cfae" providerId="LiveId" clId="{06D6CBE1-F796-4E84-9F6E-FA65AA69457F}" dt="2025-08-04T18:58:46.555" v="4565" actId="20577"/>
        <pc:sldMkLst>
          <pc:docMk/>
          <pc:sldMk cId="1227204920" sldId="273"/>
        </pc:sldMkLst>
      </pc:sldChg>
      <pc:sldChg chg="addSp delSp modSp mod delAnim modAnim modNotesTx">
        <pc:chgData name="Carol Gautier" userId="9f03ed452849cfae" providerId="LiveId" clId="{06D6CBE1-F796-4E84-9F6E-FA65AA69457F}" dt="2025-08-04T18:58:41.806" v="4564" actId="20577"/>
        <pc:sldMkLst>
          <pc:docMk/>
          <pc:sldMk cId="2951371370" sldId="276"/>
        </pc:sldMkLst>
      </pc:sldChg>
      <pc:sldChg chg="addSp delSp modSp mod modAnim">
        <pc:chgData name="Carol Gautier" userId="9f03ed452849cfae" providerId="LiveId" clId="{06D6CBE1-F796-4E84-9F6E-FA65AA69457F}" dt="2025-08-04T18:58:38.948" v="4563" actId="20577"/>
        <pc:sldMkLst>
          <pc:docMk/>
          <pc:sldMk cId="1666130433" sldId="277"/>
        </pc:sldMkLst>
      </pc:sldChg>
      <pc:sldChg chg="del">
        <pc:chgData name="Carol Gautier" userId="9f03ed452849cfae" providerId="LiveId" clId="{06D6CBE1-F796-4E84-9F6E-FA65AA69457F}" dt="2025-08-05T18:26:41.761" v="5214" actId="47"/>
        <pc:sldMkLst>
          <pc:docMk/>
          <pc:sldMk cId="2936408850" sldId="278"/>
        </pc:sldMkLst>
      </pc:sldChg>
      <pc:sldChg chg="addSp delSp modSp mod modNotesTx">
        <pc:chgData name="Carol Gautier" userId="9f03ed452849cfae" providerId="LiveId" clId="{06D6CBE1-F796-4E84-9F6E-FA65AA69457F}" dt="2025-08-06T13:30:36.813" v="5363"/>
        <pc:sldMkLst>
          <pc:docMk/>
          <pc:sldMk cId="116853761" sldId="279"/>
        </pc:sldMkLst>
      </pc:sldChg>
      <pc:sldChg chg="addSp delSp modSp mod modNotesTx">
        <pc:chgData name="Carol Gautier" userId="9f03ed452849cfae" providerId="LiveId" clId="{06D6CBE1-F796-4E84-9F6E-FA65AA69457F}" dt="2025-08-04T16:34:56.125" v="1232" actId="20577"/>
        <pc:sldMkLst>
          <pc:docMk/>
          <pc:sldMk cId="3894104992" sldId="280"/>
        </pc:sldMkLst>
      </pc:sldChg>
      <pc:sldChg chg="del">
        <pc:chgData name="Carol Gautier" userId="9f03ed452849cfae" providerId="LiveId" clId="{06D6CBE1-F796-4E84-9F6E-FA65AA69457F}" dt="2025-08-04T17:08:49.450" v="2827" actId="47"/>
        <pc:sldMkLst>
          <pc:docMk/>
          <pc:sldMk cId="663612293" sldId="281"/>
        </pc:sldMkLst>
      </pc:sldChg>
      <pc:sldChg chg="del">
        <pc:chgData name="Carol Gautier" userId="9f03ed452849cfae" providerId="LiveId" clId="{06D6CBE1-F796-4E84-9F6E-FA65AA69457F}" dt="2025-08-04T18:58:09.897" v="4557" actId="47"/>
        <pc:sldMkLst>
          <pc:docMk/>
          <pc:sldMk cId="874935960" sldId="282"/>
        </pc:sldMkLst>
      </pc:sldChg>
      <pc:sldChg chg="addSp delSp modSp mod modNotesTx">
        <pc:chgData name="Carol Gautier" userId="9f03ed452849cfae" providerId="LiveId" clId="{06D6CBE1-F796-4E84-9F6E-FA65AA69457F}" dt="2025-08-04T19:05:32.807" v="5096" actId="20577"/>
        <pc:sldMkLst>
          <pc:docMk/>
          <pc:sldMk cId="3471312857" sldId="283"/>
        </pc:sldMkLst>
      </pc:sldChg>
      <pc:sldChg chg="addSp delSp modSp mod">
        <pc:chgData name="Carol Gautier" userId="9f03ed452849cfae" providerId="LiveId" clId="{06D6CBE1-F796-4E84-9F6E-FA65AA69457F}" dt="2025-08-04T19:06:19.654" v="5213" actId="14100"/>
        <pc:sldMkLst>
          <pc:docMk/>
          <pc:sldMk cId="252226454" sldId="288"/>
        </pc:sldMkLst>
      </pc:sldChg>
      <pc:sldChg chg="addSp delSp modSp add mod ord delAnim modAnim modNotesTx">
        <pc:chgData name="Carol Gautier" userId="9f03ed452849cfae" providerId="LiveId" clId="{06D6CBE1-F796-4E84-9F6E-FA65AA69457F}" dt="2025-08-04T17:15:48.582" v="3141" actId="207"/>
        <pc:sldMkLst>
          <pc:docMk/>
          <pc:sldMk cId="2197717456" sldId="289"/>
        </pc:sldMkLst>
      </pc:sldChg>
      <pc:sldChg chg="addSp delSp modSp del mod delAnim">
        <pc:chgData name="Carol Gautier" userId="9f03ed452849cfae" providerId="LiveId" clId="{06D6CBE1-F796-4E84-9F6E-FA65AA69457F}" dt="2025-08-04T16:37:38.037" v="1339" actId="47"/>
        <pc:sldMkLst>
          <pc:docMk/>
          <pc:sldMk cId="2847842588" sldId="289"/>
        </pc:sldMkLst>
      </pc:sldChg>
      <pc:sldChg chg="delSp del mod">
        <pc:chgData name="Carol Gautier" userId="9f03ed452849cfae" providerId="LiveId" clId="{06D6CBE1-F796-4E84-9F6E-FA65AA69457F}" dt="2025-08-04T16:37:47.105" v="1341" actId="47"/>
        <pc:sldMkLst>
          <pc:docMk/>
          <pc:sldMk cId="907924210" sldId="290"/>
        </pc:sldMkLst>
      </pc:sldChg>
      <pc:sldChg chg="add del">
        <pc:chgData name="Carol Gautier" userId="9f03ed452849cfae" providerId="LiveId" clId="{06D6CBE1-F796-4E84-9F6E-FA65AA69457F}" dt="2025-08-04T17:08:39.793" v="2824" actId="47"/>
        <pc:sldMkLst>
          <pc:docMk/>
          <pc:sldMk cId="1138176167" sldId="290"/>
        </pc:sldMkLst>
      </pc:sldChg>
    </pc:docChg>
  </pc:docChgLst>
  <pc:docChgLst>
    <pc:chgData name="Kimberly O'Neal" userId="C7XtvxS4g0cBb4xk4cfY09vszhBAkawk5/Khzw2ihEQ=" providerId="None" clId="Web-{BF802680-C341-448C-BBC7-BC60EEDD4825}"/>
    <pc:docChg chg="modSld">
      <pc:chgData name="Kimberly O'Neal" userId="C7XtvxS4g0cBb4xk4cfY09vszhBAkawk5/Khzw2ihEQ=" providerId="None" clId="Web-{BF802680-C341-448C-BBC7-BC60EEDD4825}" dt="2025-09-12T17:24:25.581" v="91" actId="14100"/>
      <pc:docMkLst>
        <pc:docMk/>
      </pc:docMkLst>
      <pc:sldChg chg="modNotes">
        <pc:chgData name="Kimberly O'Neal" userId="C7XtvxS4g0cBb4xk4cfY09vszhBAkawk5/Khzw2ihEQ=" providerId="None" clId="Web-{BF802680-C341-448C-BBC7-BC60EEDD4825}" dt="2025-09-12T17:23:35.643" v="75"/>
        <pc:sldMkLst>
          <pc:docMk/>
          <pc:sldMk cId="1227204920" sldId="273"/>
        </pc:sldMkLst>
      </pc:sldChg>
      <pc:sldChg chg="modNotes">
        <pc:chgData name="Kimberly O'Neal" userId="C7XtvxS4g0cBb4xk4cfY09vszhBAkawk5/Khzw2ihEQ=" providerId="None" clId="Web-{BF802680-C341-448C-BBC7-BC60EEDD4825}" dt="2025-09-12T17:23:42.299" v="80"/>
        <pc:sldMkLst>
          <pc:docMk/>
          <pc:sldMk cId="2951371370" sldId="276"/>
        </pc:sldMkLst>
      </pc:sldChg>
      <pc:sldChg chg="modNotes">
        <pc:chgData name="Kimberly O'Neal" userId="C7XtvxS4g0cBb4xk4cfY09vszhBAkawk5/Khzw2ihEQ=" providerId="None" clId="Web-{BF802680-C341-448C-BBC7-BC60EEDD4825}" dt="2025-09-12T17:23:51.018" v="85"/>
        <pc:sldMkLst>
          <pc:docMk/>
          <pc:sldMk cId="1666130433" sldId="277"/>
        </pc:sldMkLst>
      </pc:sldChg>
      <pc:sldChg chg="modNotes">
        <pc:chgData name="Kimberly O'Neal" userId="C7XtvxS4g0cBb4xk4cfY09vszhBAkawk5/Khzw2ihEQ=" providerId="None" clId="Web-{BF802680-C341-448C-BBC7-BC60EEDD4825}" dt="2025-09-12T17:23:08.112" v="52"/>
        <pc:sldMkLst>
          <pc:docMk/>
          <pc:sldMk cId="116853761" sldId="279"/>
        </pc:sldMkLst>
      </pc:sldChg>
      <pc:sldChg chg="modSp">
        <pc:chgData name="Kimberly O'Neal" userId="C7XtvxS4g0cBb4xk4cfY09vszhBAkawk5/Khzw2ihEQ=" providerId="None" clId="Web-{BF802680-C341-448C-BBC7-BC60EEDD4825}" dt="2025-09-12T17:24:25.581" v="91" actId="14100"/>
        <pc:sldMkLst>
          <pc:docMk/>
          <pc:sldMk cId="252226454" sldId="288"/>
        </pc:sldMkLst>
        <pc:spChg chg="mod ord">
          <ac:chgData name="Kimberly O'Neal" userId="C7XtvxS4g0cBb4xk4cfY09vszhBAkawk5/Khzw2ihEQ=" providerId="None" clId="Web-{BF802680-C341-448C-BBC7-BC60EEDD4825}" dt="2025-09-12T17:24:25.581" v="91" actId="14100"/>
          <ac:spMkLst>
            <pc:docMk/>
            <pc:sldMk cId="252226454" sldId="288"/>
            <ac:spMk id="6" creationId="{49D231B0-A925-878F-FEAD-0796855FD6B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B0F71367-10D3-4BF6-93A2-69F3847EC846}" type="datetimeFigureOut">
              <a:rPr lang="en-US" smtClean="0"/>
              <a:pPr/>
              <a:t>9/22/2025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DA6298F2-3F1F-4041-A8E1-C335B761E25A}" type="slidenum">
              <a:rPr lang="en-US" smtClean="0"/>
              <a:pPr/>
              <a:t>‹#›</a:t>
            </a:fld>
            <a:endParaRPr lang="en-US" dirty="0"/>
          </a:p>
        </p:txBody>
      </p:sp>
    </p:spTree>
    <p:extLst>
      <p:ext uri="{BB962C8B-B14F-4D97-AF65-F5344CB8AC3E}">
        <p14:creationId xmlns:p14="http://schemas.microsoft.com/office/powerpoint/2010/main" val="40846811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5E0C63"/>
                </a:solidFill>
                <a:ea typeface="Tahoma" pitchFamily="34" charset="0"/>
                <a:cs typeface="Calibri" panose="020F0502020204030204" pitchFamily="34" charset="0"/>
              </a:rPr>
              <a:t>The </a:t>
            </a:r>
            <a:r>
              <a:rPr lang="en-US" sz="1200" b="1" kern="1200" dirty="0">
                <a:solidFill>
                  <a:schemeClr val="tx1"/>
                </a:solidFill>
                <a:effectLst/>
                <a:ea typeface="+mn-ea"/>
                <a:cs typeface="Calibri" panose="020F0502020204030204" pitchFamily="34" charset="0"/>
              </a:rPr>
              <a:t>thinkalong toolkit </a:t>
            </a:r>
            <a:r>
              <a:rPr lang="en-US" sz="1200" kern="1200" dirty="0">
                <a:solidFill>
                  <a:schemeClr val="tx1"/>
                </a:solidFill>
                <a:effectLst/>
                <a:ea typeface="+mn-ea"/>
                <a:cs typeface="Calibri" panose="020F0502020204030204" pitchFamily="34" charset="0"/>
              </a:rPr>
              <a:t>includes </a:t>
            </a:r>
            <a:r>
              <a:rPr lang="en-US" sz="1200" b="1" kern="1200" dirty="0">
                <a:solidFill>
                  <a:schemeClr val="tx1"/>
                </a:solidFill>
                <a:effectLst/>
                <a:ea typeface="+mn-ea"/>
                <a:cs typeface="Calibri" panose="020F0502020204030204" pitchFamily="34" charset="0"/>
              </a:rPr>
              <a:t>assessment-style items </a:t>
            </a:r>
            <a:r>
              <a:rPr lang="en-US" sz="1200" kern="1200" dirty="0">
                <a:solidFill>
                  <a:schemeClr val="tx1"/>
                </a:solidFill>
                <a:effectLst/>
                <a:ea typeface="+mn-ea"/>
                <a:cs typeface="Calibri" panose="020F0502020204030204" pitchFamily="34" charset="0"/>
              </a:rPr>
              <a:t>with </a:t>
            </a:r>
            <a:r>
              <a:rPr lang="en-US" sz="1200" b="1" kern="1200" dirty="0">
                <a:solidFill>
                  <a:schemeClr val="tx1"/>
                </a:solidFill>
                <a:effectLst/>
                <a:ea typeface="+mn-ea"/>
                <a:cs typeface="Calibri" panose="020F0502020204030204" pitchFamily="34" charset="0"/>
              </a:rPr>
              <a:t>answer keys</a:t>
            </a:r>
            <a:r>
              <a:rPr lang="en-US" sz="1200" kern="1200" dirty="0">
                <a:solidFill>
                  <a:schemeClr val="tx1"/>
                </a:solidFill>
                <a:effectLst/>
                <a:ea typeface="+mn-ea"/>
                <a:cs typeface="Calibri" panose="020F0502020204030204" pitchFamily="34" charset="0"/>
              </a:rPr>
              <a:t>. A</a:t>
            </a:r>
            <a:r>
              <a:rPr lang="en-US" sz="1200" dirty="0">
                <a:solidFill>
                  <a:srgbClr val="5E0C63"/>
                </a:solidFill>
                <a:ea typeface="Tahoma" pitchFamily="34" charset="0"/>
                <a:cs typeface="Calibri" panose="020F0502020204030204" pitchFamily="34" charset="0"/>
              </a:rPr>
              <a:t> digital version (poster) of the </a:t>
            </a:r>
            <a:r>
              <a:rPr lang="en-US" sz="1200" kern="1200" dirty="0">
                <a:solidFill>
                  <a:schemeClr val="tx1"/>
                </a:solidFill>
                <a:effectLst/>
                <a:ea typeface="+mn-ea"/>
                <a:cs typeface="Calibri" panose="020F0502020204030204" pitchFamily="34" charset="0"/>
              </a:rPr>
              <a:t>thinkalong routine and daily questions for teacher and students’ reference is also included.</a:t>
            </a:r>
            <a:endParaRPr lang="en-US" sz="1200" dirty="0">
              <a:cs typeface="Calibri" panose="020F0502020204030204" pitchFamily="34" charset="0"/>
            </a:endParaRPr>
          </a:p>
        </p:txBody>
      </p:sp>
      <p:sp>
        <p:nvSpPr>
          <p:cNvPr id="4" name="Slide Number Placeholder 3"/>
          <p:cNvSpPr>
            <a:spLocks noGrp="1"/>
          </p:cNvSpPr>
          <p:nvPr>
            <p:ph type="sldNum" sz="quarter" idx="5"/>
          </p:nvPr>
        </p:nvSpPr>
        <p:spPr/>
        <p:txBody>
          <a:bodyPr/>
          <a:lstStyle/>
          <a:p>
            <a:fld id="{DA6298F2-3F1F-4041-A8E1-C335B761E25A}" type="slidenum">
              <a:rPr lang="en-US" smtClean="0"/>
              <a:t>1</a:t>
            </a:fld>
            <a:endParaRPr lang="en-US" dirty="0"/>
          </a:p>
        </p:txBody>
      </p:sp>
    </p:spTree>
    <p:extLst>
      <p:ext uri="{BB962C8B-B14F-4D97-AF65-F5344CB8AC3E}">
        <p14:creationId xmlns:p14="http://schemas.microsoft.com/office/powerpoint/2010/main" val="41023586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latin typeface="Arial" panose="020B0604020202020204" pitchFamily="34" charset="0"/>
                <a:cs typeface="Arial" panose="020B0604020202020204" pitchFamily="34" charset="0"/>
              </a:rPr>
              <a:t>work it out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The goal of the third 10 minutes of the routine is for students to </a:t>
            </a:r>
            <a:r>
              <a:rPr lang="en-US" b="1" dirty="0">
                <a:latin typeface="Arial" panose="020B0604020202020204" pitchFamily="34" charset="0"/>
                <a:cs typeface="Arial" panose="020B0604020202020204" pitchFamily="34" charset="0"/>
              </a:rPr>
              <a:t>work out</a:t>
            </a:r>
            <a:r>
              <a:rPr lang="en-US" dirty="0">
                <a:latin typeface="Arial" panose="020B0604020202020204" pitchFamily="34" charset="0"/>
                <a:cs typeface="Arial" panose="020B0604020202020204" pitchFamily="34" charset="0"/>
              </a:rPr>
              <a:t> the problem and </a:t>
            </a:r>
            <a:r>
              <a:rPr lang="en-US" b="1" dirty="0">
                <a:latin typeface="Arial" panose="020B0604020202020204" pitchFamily="34" charset="0"/>
                <a:cs typeface="Arial" panose="020B0604020202020204" pitchFamily="34" charset="0"/>
              </a:rPr>
              <a:t>defend</a:t>
            </a:r>
            <a:r>
              <a:rPr lang="en-US" dirty="0">
                <a:latin typeface="Arial" panose="020B0604020202020204" pitchFamily="34" charset="0"/>
                <a:cs typeface="Arial" panose="020B0604020202020204" pitchFamily="34" charset="0"/>
              </a:rPr>
              <a:t> their answer. We want students to prove why their chosen response is </a:t>
            </a:r>
            <a:r>
              <a:rPr lang="en-US" b="1" dirty="0">
                <a:latin typeface="Arial" panose="020B0604020202020204" pitchFamily="34" charset="0"/>
                <a:cs typeface="Arial" panose="020B0604020202020204" pitchFamily="34" charset="0"/>
              </a:rPr>
              <a:t>right</a:t>
            </a:r>
            <a:r>
              <a:rPr lang="en-US" dirty="0">
                <a:latin typeface="Arial" panose="020B0604020202020204" pitchFamily="34" charset="0"/>
                <a:cs typeface="Arial" panose="020B0604020202020204" pitchFamily="34" charset="0"/>
              </a:rPr>
              <a:t> and explain why the incorrect answers are </a:t>
            </a:r>
            <a:r>
              <a:rPr lang="en-US" b="1" dirty="0">
                <a:latin typeface="Arial" panose="020B0604020202020204" pitchFamily="34" charset="0"/>
                <a:cs typeface="Arial" panose="020B0604020202020204" pitchFamily="34" charset="0"/>
              </a:rPr>
              <a:t>wrong</a:t>
            </a:r>
            <a:r>
              <a:rPr lang="en-US" dirty="0">
                <a:latin typeface="Arial" panose="020B0604020202020204" pitchFamily="34" charset="0"/>
                <a:cs typeface="Arial" panose="020B0604020202020204" pitchFamily="34" charset="0"/>
              </a:rPr>
              <a:t>. </a:t>
            </a:r>
            <a:endParaRPr lang="en-US" sz="1200" dirty="0">
              <a:solidFill>
                <a:srgbClr val="5E0C63"/>
              </a:solidFill>
              <a:latin typeface="Arial" panose="020B0604020202020204" pitchFamily="34" charset="0"/>
              <a:ea typeface="Tahoma"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A6298F2-3F1F-4041-A8E1-C335B761E25A}" type="slidenum">
              <a:rPr lang="en-US" smtClean="0"/>
              <a:t>10</a:t>
            </a:fld>
            <a:endParaRPr lang="en-US" dirty="0"/>
          </a:p>
        </p:txBody>
      </p:sp>
    </p:spTree>
    <p:extLst>
      <p:ext uri="{BB962C8B-B14F-4D97-AF65-F5344CB8AC3E}">
        <p14:creationId xmlns:p14="http://schemas.microsoft.com/office/powerpoint/2010/main" val="37420916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work it out - option 1: </a:t>
            </a:r>
            <a:r>
              <a:rPr lang="en-US" dirty="0"/>
              <a:t>Correct learning mistakes and clarify misconceptions by answering the question but be sure students not only solve but also prove why their chosen response is right and explain why the incorrect answers are wrong.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Be sure discussion includes:</a:t>
            </a:r>
          </a:p>
          <a:p>
            <a:pPr marL="228600" indent="-228600">
              <a:buFont typeface="+mj-lt"/>
              <a:buAutoNum type="arabicPeriod"/>
            </a:pPr>
            <a:r>
              <a:rPr lang="en-US" dirty="0"/>
              <a:t>The elements needed to write the equation of a line, </a:t>
            </a:r>
            <a:r>
              <a:rPr lang="en-US" i="1" dirty="0"/>
              <a:t>m</a:t>
            </a:r>
            <a:r>
              <a:rPr lang="en-US" i="0" dirty="0"/>
              <a:t> and </a:t>
            </a:r>
            <a:r>
              <a:rPr lang="en-US" i="1" dirty="0"/>
              <a:t>b</a:t>
            </a:r>
            <a:r>
              <a:rPr lang="en-US" i="0" dirty="0"/>
              <a:t>.</a:t>
            </a:r>
          </a:p>
          <a:p>
            <a:pPr marL="228600" indent="-228600">
              <a:buFont typeface="+mj-lt"/>
              <a:buAutoNum type="arabicPeriod"/>
            </a:pPr>
            <a:r>
              <a:rPr lang="en-US" i="0" dirty="0"/>
              <a:t>How to use the information to find the slope of the line.</a:t>
            </a:r>
          </a:p>
          <a:p>
            <a:pPr marL="228600" indent="-228600">
              <a:buFont typeface="+mj-lt"/>
              <a:buAutoNum type="arabicPeriod"/>
            </a:pPr>
            <a:r>
              <a:rPr lang="en-US" i="0" dirty="0"/>
              <a:t>Which method might be easier to find the equation, either using slope-intercept form or point-slope form. </a:t>
            </a:r>
          </a:p>
          <a:p>
            <a:pPr marL="228600" indent="-228600">
              <a:buFont typeface="+mj-lt"/>
              <a:buAutoNum type="arabicPeriod"/>
            </a:pPr>
            <a:r>
              <a:rPr lang="en-US" i="0" dirty="0"/>
              <a:t>When the equation is finished, it must be written in slope-intercept form.</a:t>
            </a:r>
            <a:endParaRPr lang="en-US" dirty="0"/>
          </a:p>
        </p:txBody>
      </p:sp>
      <p:sp>
        <p:nvSpPr>
          <p:cNvPr id="4" name="Slide Number Placeholder 3"/>
          <p:cNvSpPr>
            <a:spLocks noGrp="1"/>
          </p:cNvSpPr>
          <p:nvPr>
            <p:ph type="sldNum" sz="quarter" idx="5"/>
          </p:nvPr>
        </p:nvSpPr>
        <p:spPr/>
        <p:txBody>
          <a:bodyPr/>
          <a:lstStyle/>
          <a:p>
            <a:fld id="{DA6298F2-3F1F-4041-A8E1-C335B761E25A}" type="slidenum">
              <a:rPr lang="en-US" smtClean="0"/>
              <a:t>11</a:t>
            </a:fld>
            <a:endParaRPr lang="en-US" dirty="0"/>
          </a:p>
        </p:txBody>
      </p:sp>
    </p:spTree>
    <p:extLst>
      <p:ext uri="{BB962C8B-B14F-4D97-AF65-F5344CB8AC3E}">
        <p14:creationId xmlns:p14="http://schemas.microsoft.com/office/powerpoint/2010/main" val="26404597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1D1C1D"/>
                </a:solidFill>
                <a:effectLst/>
              </a:rPr>
              <a:t>work it out - option 2: IQ slap down (learning from mistakes instructional strategy) </a:t>
            </a:r>
          </a:p>
          <a:p>
            <a:endParaRPr lang="en-US" b="1" i="0" dirty="0">
              <a:solidFill>
                <a:srgbClr val="1D1C1D"/>
              </a:solidFill>
              <a:effectLst/>
            </a:endParaRPr>
          </a:p>
          <a:p>
            <a:r>
              <a:rPr lang="en-US" b="1" i="0" dirty="0">
                <a:solidFill>
                  <a:srgbClr val="1D1C1D"/>
                </a:solidFill>
                <a:effectLst/>
              </a:rPr>
              <a:t>p</a:t>
            </a:r>
            <a:r>
              <a:rPr lang="en-US" sz="1200" b="1" i="0" kern="1200" dirty="0">
                <a:solidFill>
                  <a:schemeClr val="tx1"/>
                </a:solidFill>
                <a:effectLst/>
                <a:ea typeface="+mn-ea"/>
                <a:cs typeface="+mn-cs"/>
              </a:rPr>
              <a:t>urpose</a:t>
            </a:r>
          </a:p>
          <a:p>
            <a:r>
              <a:rPr lang="en-US" sz="1200" b="0" i="0" kern="1200" dirty="0">
                <a:solidFill>
                  <a:schemeClr val="tx1"/>
                </a:solidFill>
                <a:effectLst/>
                <a:ea typeface="+mn-ea"/>
                <a:cs typeface="+mn-cs"/>
              </a:rPr>
              <a:t>Students analyze or practice assessment questions by determining the worst answer, the distractor, and the correct answer through a slap-down game.</a:t>
            </a:r>
          </a:p>
          <a:p>
            <a:endParaRPr lang="en-US" b="1" i="0" dirty="0">
              <a:solidFill>
                <a:srgbClr val="1D1C1D"/>
              </a:solidFill>
              <a:effectLst/>
            </a:endParaRPr>
          </a:p>
          <a:p>
            <a:r>
              <a:rPr lang="en-US" b="1" i="0" dirty="0">
                <a:solidFill>
                  <a:srgbClr val="1D1C1D"/>
                </a:solidFill>
                <a:effectLst/>
              </a:rPr>
              <a:t>instructions</a:t>
            </a:r>
            <a:endParaRPr lang="en-US" sz="1200" b="1" i="0" kern="1200" dirty="0">
              <a:solidFill>
                <a:schemeClr val="tx1"/>
              </a:solidFill>
              <a:effectLst/>
              <a:ea typeface="+mn-ea"/>
              <a:cs typeface="+mn-cs"/>
            </a:endParaRPr>
          </a:p>
          <a:p>
            <a:pPr marL="228600" indent="-228600">
              <a:buFont typeface="+mj-lt"/>
              <a:buAutoNum type="arabicPeriod"/>
            </a:pPr>
            <a:r>
              <a:rPr lang="en-US" sz="1200" b="0" i="0" kern="1200" dirty="0">
                <a:solidFill>
                  <a:schemeClr val="tx1"/>
                </a:solidFill>
                <a:effectLst/>
                <a:ea typeface="+mn-ea"/>
                <a:cs typeface="+mn-cs"/>
              </a:rPr>
              <a:t>Students create a set of A-B-C-D cards using sticky notes, index cards, or scratch paper.</a:t>
            </a:r>
          </a:p>
          <a:p>
            <a:pPr marL="228600" indent="-228600">
              <a:buFont typeface="+mj-lt"/>
              <a:buAutoNum type="arabicPeriod"/>
            </a:pPr>
            <a:r>
              <a:rPr lang="en-US" sz="1200" b="0" i="0" kern="1200" dirty="0">
                <a:solidFill>
                  <a:schemeClr val="tx1"/>
                </a:solidFill>
                <a:effectLst/>
                <a:ea typeface="+mn-ea"/>
                <a:cs typeface="+mn-cs"/>
              </a:rPr>
              <a:t>Organize students into thinking partners or small groups.</a:t>
            </a:r>
          </a:p>
          <a:p>
            <a:pPr marL="228600" indent="-228600">
              <a:buFont typeface="+mj-lt"/>
              <a:buAutoNum type="arabicPeriod"/>
            </a:pPr>
            <a:r>
              <a:rPr lang="en-US" sz="1200" b="0" i="0" kern="1200" dirty="0">
                <a:solidFill>
                  <a:schemeClr val="tx1"/>
                </a:solidFill>
                <a:effectLst/>
                <a:ea typeface="+mn-ea"/>
                <a:cs typeface="+mn-cs"/>
              </a:rPr>
              <a:t>Facilitate 3 rounds of IQ Slap Down with the selected weekly assessment item:</a:t>
            </a:r>
          </a:p>
          <a:p>
            <a:pPr marL="628650" lvl="1" indent="-171450">
              <a:buFont typeface="Arial" panose="020B0604020202020204" pitchFamily="34" charset="0"/>
              <a:buChar char="•"/>
            </a:pPr>
            <a:r>
              <a:rPr lang="en-US" sz="1200" b="0" i="0" kern="1200" dirty="0">
                <a:solidFill>
                  <a:schemeClr val="tx1"/>
                </a:solidFill>
                <a:effectLst/>
                <a:ea typeface="+mn-ea"/>
                <a:cs typeface="+mn-cs"/>
              </a:rPr>
              <a:t>Round 1: At teacher’s signal, students slap down the WORST answer, justify with their partner, and pick up their cards. Teacher clarifies.</a:t>
            </a:r>
          </a:p>
          <a:p>
            <a:pPr marL="628650" lvl="1" indent="-171450">
              <a:buFont typeface="Arial" panose="020B0604020202020204" pitchFamily="34" charset="0"/>
              <a:buChar char="•"/>
            </a:pPr>
            <a:r>
              <a:rPr lang="en-US" sz="1200" b="0" i="0" kern="1200" dirty="0">
                <a:solidFill>
                  <a:schemeClr val="tx1"/>
                </a:solidFill>
                <a:effectLst/>
                <a:ea typeface="+mn-ea"/>
                <a:cs typeface="+mn-cs"/>
              </a:rPr>
              <a:t>Round 2: At teacher’s signal, students slap down the DISTRACTOR answer, justify with their partner, and pick up their cards. Teacher clarifies.</a:t>
            </a:r>
          </a:p>
          <a:p>
            <a:pPr marL="628650" lvl="1" indent="-171450">
              <a:buFont typeface="Arial" panose="020B0604020202020204" pitchFamily="34" charset="0"/>
              <a:buChar char="•"/>
            </a:pPr>
            <a:r>
              <a:rPr lang="en-US" sz="1200" b="0" i="0" kern="1200" dirty="0">
                <a:solidFill>
                  <a:schemeClr val="tx1"/>
                </a:solidFill>
                <a:effectLst/>
                <a:ea typeface="+mn-ea"/>
                <a:cs typeface="+mn-cs"/>
              </a:rPr>
              <a:t>Round 3: At teacher’s signal, students slap down the CORRECT answer, justify with their partner, and pick up their cards. Teacher clarifies.</a:t>
            </a:r>
          </a:p>
          <a:p>
            <a:pPr marL="228600" indent="-228600">
              <a:buFont typeface="+mj-lt"/>
              <a:buAutoNum type="arabicPeriod"/>
            </a:pPr>
            <a:r>
              <a:rPr lang="en-US" sz="1200" b="0" i="0" kern="1200" dirty="0">
                <a:solidFill>
                  <a:schemeClr val="tx1"/>
                </a:solidFill>
                <a:effectLst/>
                <a:ea typeface="+mn-ea"/>
                <a:cs typeface="+mn-cs"/>
              </a:rPr>
              <a:t>Observe students’ thinking and clarify/verify as appropriate.</a:t>
            </a:r>
          </a:p>
          <a:p>
            <a:pPr marL="228600" indent="-228600">
              <a:buFont typeface="+mj-lt"/>
              <a:buAutoNum type="arabicPeriod"/>
            </a:pPr>
            <a:r>
              <a:rPr lang="en-US" sz="1200" b="0" i="0" kern="1200" dirty="0">
                <a:solidFill>
                  <a:schemeClr val="tx1"/>
                </a:solidFill>
                <a:effectLst/>
                <a:ea typeface="+mn-ea"/>
                <a:cs typeface="+mn-cs"/>
              </a:rPr>
              <a:t>Answer “work it out questions” from think along routine.</a:t>
            </a:r>
            <a:endParaRPr lang="en-US" dirty="0"/>
          </a:p>
          <a:p>
            <a:endParaRPr lang="en-US" dirty="0"/>
          </a:p>
        </p:txBody>
      </p:sp>
      <p:sp>
        <p:nvSpPr>
          <p:cNvPr id="4" name="Slide Number Placeholder 3"/>
          <p:cNvSpPr>
            <a:spLocks noGrp="1"/>
          </p:cNvSpPr>
          <p:nvPr>
            <p:ph type="sldNum" sz="quarter" idx="5"/>
          </p:nvPr>
        </p:nvSpPr>
        <p:spPr/>
        <p:txBody>
          <a:bodyPr/>
          <a:lstStyle/>
          <a:p>
            <a:fld id="{DA6298F2-3F1F-4041-A8E1-C335B761E25A}" type="slidenum">
              <a:rPr lang="en-US" smtClean="0"/>
              <a:t>12</a:t>
            </a:fld>
            <a:endParaRPr lang="en-US" dirty="0"/>
          </a:p>
        </p:txBody>
      </p:sp>
    </p:spTree>
    <p:extLst>
      <p:ext uri="{BB962C8B-B14F-4D97-AF65-F5344CB8AC3E}">
        <p14:creationId xmlns:p14="http://schemas.microsoft.com/office/powerpoint/2010/main" val="14768363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1D1C1D"/>
                </a:solidFill>
              </a:rPr>
              <a:t>work it out - option 2: round 1 rationale</a:t>
            </a:r>
            <a:endParaRPr lang="en-US" dirty="0"/>
          </a:p>
          <a:p>
            <a:endParaRPr lang="en-US" dirty="0"/>
          </a:p>
          <a:p>
            <a:r>
              <a:rPr lang="en-US" dirty="0"/>
              <a:t>Either </a:t>
            </a:r>
            <a:r>
              <a:rPr lang="en-US" b="1" i="0" dirty="0"/>
              <a:t>A</a:t>
            </a:r>
            <a:r>
              <a:rPr lang="en-US" b="0" i="0" dirty="0"/>
              <a:t> or </a:t>
            </a:r>
            <a:r>
              <a:rPr lang="en-US" b="1" i="0" dirty="0"/>
              <a:t>B</a:t>
            </a:r>
            <a:r>
              <a:rPr lang="en-US" b="0" i="0" dirty="0"/>
              <a:t> could be the </a:t>
            </a:r>
            <a:r>
              <a:rPr lang="en-US" b="1" i="0" dirty="0"/>
              <a:t>worst answer </a:t>
            </a:r>
            <a:r>
              <a:rPr lang="en-US" b="0" i="0" dirty="0"/>
              <a:t>as they didn’t find either the slope or the </a:t>
            </a:r>
            <a:r>
              <a:rPr lang="en-US" b="0" i="1" dirty="0"/>
              <a:t>y</a:t>
            </a:r>
            <a:r>
              <a:rPr lang="en-US" b="0" i="0" dirty="0"/>
              <a:t>-intercept. </a:t>
            </a:r>
            <a:endParaRPr lang="en-US" dirty="0"/>
          </a:p>
          <a:p>
            <a:endParaRPr lang="en-US" b="0" i="0" dirty="0"/>
          </a:p>
          <a:p>
            <a:r>
              <a:rPr lang="en-US" b="0" i="0" dirty="0"/>
              <a:t>[Click to show slope-intercept form and point-slope form.] Neither answer choice A nor B find the pieces of the equation that are needed to write the equation of a line.</a:t>
            </a:r>
            <a:endParaRPr lang="en-US" dirty="0"/>
          </a:p>
        </p:txBody>
      </p:sp>
      <p:sp>
        <p:nvSpPr>
          <p:cNvPr id="4" name="Slide Number Placeholder 3"/>
          <p:cNvSpPr>
            <a:spLocks noGrp="1"/>
          </p:cNvSpPr>
          <p:nvPr>
            <p:ph type="sldNum" sz="quarter" idx="5"/>
          </p:nvPr>
        </p:nvSpPr>
        <p:spPr/>
        <p:txBody>
          <a:bodyPr/>
          <a:lstStyle/>
          <a:p>
            <a:fld id="{DA6298F2-3F1F-4041-A8E1-C335B761E25A}" type="slidenum">
              <a:rPr lang="en-US" smtClean="0"/>
              <a:t>13</a:t>
            </a:fld>
            <a:endParaRPr lang="en-US" dirty="0"/>
          </a:p>
        </p:txBody>
      </p:sp>
    </p:spTree>
    <p:extLst>
      <p:ext uri="{BB962C8B-B14F-4D97-AF65-F5344CB8AC3E}">
        <p14:creationId xmlns:p14="http://schemas.microsoft.com/office/powerpoint/2010/main" val="38065988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1D1C1D"/>
                </a:solidFill>
              </a:rPr>
              <a:t>work it out - option 2: round 2 rationale</a:t>
            </a:r>
            <a:endParaRPr lang="en-US" dirty="0"/>
          </a:p>
          <a:p>
            <a:endParaRPr lang="en-US" b="1" i="1" dirty="0"/>
          </a:p>
          <a:p>
            <a:r>
              <a:rPr lang="en-US" b="1" i="0" dirty="0"/>
              <a:t>D</a:t>
            </a:r>
            <a:r>
              <a:rPr lang="en-US" b="0" i="0" dirty="0"/>
              <a:t> is the </a:t>
            </a:r>
            <a:r>
              <a:rPr lang="en-US" b="1" i="0" dirty="0"/>
              <a:t>best distractor</a:t>
            </a:r>
            <a:r>
              <a:rPr lang="en-US" b="0" i="0" dirty="0"/>
              <a:t>.</a:t>
            </a:r>
            <a:endParaRPr lang="en-US" dirty="0"/>
          </a:p>
          <a:p>
            <a:r>
              <a:rPr lang="en-US" b="0" i="0" dirty="0"/>
              <a:t>[Click] For either slope-intercept or point-slope, find the slope first. </a:t>
            </a:r>
          </a:p>
          <a:p>
            <a:r>
              <a:rPr lang="en-US" b="0" i="0" dirty="0"/>
              <a:t>[Click] Then plug the slope in the slope-intercept form or [Click] the point-slope form of the equation. </a:t>
            </a:r>
          </a:p>
          <a:p>
            <a:r>
              <a:rPr lang="en-US" b="0" i="0" dirty="0"/>
              <a:t>[Click] Answer choice D has the slope in the incorrect place.</a:t>
            </a:r>
          </a:p>
          <a:p>
            <a:endParaRPr lang="en-US" b="0" i="0" dirty="0"/>
          </a:p>
          <a:p>
            <a:endParaRPr lang="en-US" b="1" i="1" dirty="0"/>
          </a:p>
        </p:txBody>
      </p:sp>
      <p:sp>
        <p:nvSpPr>
          <p:cNvPr id="4" name="Slide Number Placeholder 3"/>
          <p:cNvSpPr>
            <a:spLocks noGrp="1"/>
          </p:cNvSpPr>
          <p:nvPr>
            <p:ph type="sldNum" sz="quarter" idx="5"/>
          </p:nvPr>
        </p:nvSpPr>
        <p:spPr/>
        <p:txBody>
          <a:bodyPr/>
          <a:lstStyle/>
          <a:p>
            <a:fld id="{DA6298F2-3F1F-4041-A8E1-C335B761E25A}" type="slidenum">
              <a:rPr lang="en-US" smtClean="0"/>
              <a:t>14</a:t>
            </a:fld>
            <a:endParaRPr lang="en-US" dirty="0"/>
          </a:p>
        </p:txBody>
      </p:sp>
    </p:spTree>
    <p:extLst>
      <p:ext uri="{BB962C8B-B14F-4D97-AF65-F5344CB8AC3E}">
        <p14:creationId xmlns:p14="http://schemas.microsoft.com/office/powerpoint/2010/main" val="17233724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solidFill>
                  <a:srgbClr val="1D1C1D"/>
                </a:solidFill>
              </a:rPr>
              <a:t>work it out - option 2: round 3 rationale</a:t>
            </a:r>
            <a:endParaRPr lang="en-US" dirty="0">
              <a:solidFill>
                <a:srgbClr val="000000"/>
              </a:solidFill>
            </a:endParaRPr>
          </a:p>
          <a:p>
            <a:pPr>
              <a:defRPr/>
            </a:pPr>
            <a:endParaRPr lang="en-US" b="1" dirty="0">
              <a:solidFill>
                <a:srgbClr val="1D1C1D"/>
              </a:solidFill>
            </a:endParaRPr>
          </a:p>
          <a:p>
            <a:pPr>
              <a:defRPr/>
            </a:pPr>
            <a:r>
              <a:rPr lang="en-US" b="1" dirty="0">
                <a:solidFill>
                  <a:srgbClr val="1D1C1D"/>
                </a:solidFill>
              </a:rPr>
              <a:t>C</a:t>
            </a:r>
            <a:r>
              <a:rPr lang="en-US" sz="1200" b="1" i="0" kern="1200" dirty="0">
                <a:solidFill>
                  <a:srgbClr val="1D1C1D"/>
                </a:solidFill>
                <a:effectLst/>
                <a:ea typeface="+mn-ea"/>
                <a:cs typeface="+mn-cs"/>
              </a:rPr>
              <a:t> </a:t>
            </a:r>
            <a:r>
              <a:rPr lang="en-US" sz="1200" b="0" i="0" kern="1200" dirty="0">
                <a:solidFill>
                  <a:srgbClr val="1D1C1D"/>
                </a:solidFill>
                <a:effectLst/>
                <a:ea typeface="+mn-ea"/>
                <a:cs typeface="+mn-cs"/>
              </a:rPr>
              <a:t>is the </a:t>
            </a:r>
            <a:r>
              <a:rPr lang="en-US" sz="1200" b="1" i="0" kern="1200" dirty="0">
                <a:solidFill>
                  <a:srgbClr val="1D1C1D"/>
                </a:solidFill>
                <a:effectLst/>
                <a:ea typeface="+mn-ea"/>
                <a:cs typeface="+mn-cs"/>
              </a:rPr>
              <a:t>correct answer</a:t>
            </a:r>
            <a:r>
              <a:rPr lang="en-US" sz="1200" b="0" i="0" kern="1200" dirty="0">
                <a:solidFill>
                  <a:srgbClr val="1D1C1D"/>
                </a:solidFill>
                <a:effectLst/>
                <a:ea typeface="+mn-ea"/>
                <a:cs typeface="+mn-cs"/>
              </a:rPr>
              <a:t>. After finding the slope, it needs to be plugged into one of the equations for the line. </a:t>
            </a:r>
            <a:endParaRPr lang="en-US" dirty="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rgbClr val="1D1C1D"/>
                </a:solidFill>
                <a:effectLst/>
                <a:ea typeface="+mn-ea"/>
                <a:cs typeface="+mn-cs"/>
              </a:rPr>
              <a:t>[Click] If you plug it into slope-intercept form, then you also need to plug in a point and solve for </a:t>
            </a:r>
            <a:r>
              <a:rPr lang="en-US" sz="1200" b="0" i="1" kern="1200" dirty="0">
                <a:solidFill>
                  <a:srgbClr val="1D1C1D"/>
                </a:solidFill>
                <a:effectLst/>
                <a:ea typeface="+mn-ea"/>
                <a:cs typeface="+mn-cs"/>
              </a:rPr>
              <a:t>b</a:t>
            </a:r>
            <a:r>
              <a:rPr lang="en-US" sz="1200" b="0" i="0" kern="1200" dirty="0">
                <a:solidFill>
                  <a:srgbClr val="1D1C1D"/>
                </a:solidFill>
                <a:effectLst/>
                <a:ea typeface="+mn-ea"/>
                <a:cs typeface="+mn-cs"/>
              </a:rPr>
              <a:t>. Once you have </a:t>
            </a:r>
            <a:r>
              <a:rPr lang="en-US" sz="1200" b="0" i="1" kern="1200" dirty="0">
                <a:solidFill>
                  <a:srgbClr val="1D1C1D"/>
                </a:solidFill>
                <a:effectLst/>
                <a:ea typeface="+mn-ea"/>
                <a:cs typeface="+mn-cs"/>
              </a:rPr>
              <a:t>b</a:t>
            </a:r>
            <a:r>
              <a:rPr lang="en-US" sz="1200" b="0" i="0" kern="1200" dirty="0">
                <a:solidFill>
                  <a:srgbClr val="1D1C1D"/>
                </a:solidFill>
                <a:effectLst/>
                <a:ea typeface="+mn-ea"/>
                <a:cs typeface="+mn-cs"/>
              </a:rPr>
              <a:t>, then you can write the equation.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rgbClr val="1D1C1D"/>
                </a:solidFill>
                <a:effectLst/>
                <a:ea typeface="+mn-ea"/>
                <a:cs typeface="+mn-cs"/>
              </a:rPr>
              <a:t>[Click] If you plug it into point-slope form, then you also need to plug in a point and simplify the equation into slope-intercept form.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rgbClr val="1D1C1D"/>
                </a:solidFill>
                <a:effectLst/>
                <a:ea typeface="+mn-ea"/>
                <a:cs typeface="+mn-cs"/>
              </a:rPr>
              <a:t>Does it matter what point you plug into the equations? </a:t>
            </a:r>
            <a:r>
              <a:rPr lang="en-US" sz="1200" b="0" i="1" kern="1200" dirty="0">
                <a:solidFill>
                  <a:srgbClr val="1D1C1D"/>
                </a:solidFill>
                <a:effectLst/>
                <a:ea typeface="+mn-ea"/>
                <a:cs typeface="+mn-cs"/>
              </a:rPr>
              <a:t>No</a:t>
            </a:r>
            <a:endParaRPr lang="en-US" sz="1200" b="1" i="0" kern="1200" dirty="0">
              <a:solidFill>
                <a:srgbClr val="1D1C1D"/>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rgbClr val="1D1C1D"/>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rgbClr val="1D1C1D"/>
                </a:solidFill>
                <a:effectLst/>
                <a:ea typeface="+mn-ea"/>
                <a:cs typeface="+mn-cs"/>
              </a:rPr>
              <a:t>After IQ slap down, a</a:t>
            </a:r>
            <a:r>
              <a:rPr lang="en-US" sz="1200" b="0" i="0" kern="1200" dirty="0">
                <a:solidFill>
                  <a:schemeClr val="tx1"/>
                </a:solidFill>
                <a:effectLst/>
                <a:ea typeface="+mn-ea"/>
                <a:cs typeface="+mn-cs"/>
              </a:rPr>
              <a:t>nswer the “work it out” questions from the thinkalong routine: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ea typeface="+mn-ea"/>
                <a:cs typeface="+mn-cs"/>
              </a:rPr>
              <a:t>explain your answer in more than one way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ea typeface="+mn-ea"/>
                <a:cs typeface="+mn-cs"/>
              </a:rPr>
              <a:t>what mistakes do you need to avoid?</a:t>
            </a:r>
          </a:p>
          <a:p>
            <a:endParaRPr lang="en-US" dirty="0"/>
          </a:p>
        </p:txBody>
      </p:sp>
      <p:sp>
        <p:nvSpPr>
          <p:cNvPr id="4" name="Slide Number Placeholder 3"/>
          <p:cNvSpPr>
            <a:spLocks noGrp="1"/>
          </p:cNvSpPr>
          <p:nvPr>
            <p:ph type="sldNum" sz="quarter" idx="5"/>
          </p:nvPr>
        </p:nvSpPr>
        <p:spPr/>
        <p:txBody>
          <a:bodyPr/>
          <a:lstStyle/>
          <a:p>
            <a:fld id="{DA6298F2-3F1F-4041-A8E1-C335B761E25A}" type="slidenum">
              <a:rPr lang="en-US" smtClean="0"/>
              <a:t>15</a:t>
            </a:fld>
            <a:endParaRPr lang="en-US" dirty="0"/>
          </a:p>
        </p:txBody>
      </p:sp>
    </p:spTree>
    <p:extLst>
      <p:ext uri="{BB962C8B-B14F-4D97-AF65-F5344CB8AC3E}">
        <p14:creationId xmlns:p14="http://schemas.microsoft.com/office/powerpoint/2010/main" val="17145782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think it up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goal of the fourth 10 minutes of the routine is for us to change things up so students can practice with novelty and transfer. </a:t>
            </a:r>
          </a:p>
        </p:txBody>
      </p:sp>
      <p:sp>
        <p:nvSpPr>
          <p:cNvPr id="4" name="Slide Number Placeholder 3"/>
          <p:cNvSpPr>
            <a:spLocks noGrp="1"/>
          </p:cNvSpPr>
          <p:nvPr>
            <p:ph type="sldNum" sz="quarter" idx="5"/>
          </p:nvPr>
        </p:nvSpPr>
        <p:spPr/>
        <p:txBody>
          <a:bodyPr/>
          <a:lstStyle/>
          <a:p>
            <a:fld id="{DA6298F2-3F1F-4041-A8E1-C335B761E25A}" type="slidenum">
              <a:rPr lang="en-US" smtClean="0"/>
              <a:t>16</a:t>
            </a:fld>
            <a:endParaRPr lang="en-US" dirty="0"/>
          </a:p>
        </p:txBody>
      </p:sp>
    </p:spTree>
    <p:extLst>
      <p:ext uri="{BB962C8B-B14F-4D97-AF65-F5344CB8AC3E}">
        <p14:creationId xmlns:p14="http://schemas.microsoft.com/office/powerpoint/2010/main" val="6602008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think it up - option 1: </a:t>
            </a:r>
            <a:r>
              <a:rPr lang="en-US" b="0" i="0" dirty="0">
                <a:solidFill>
                  <a:srgbClr val="1D1C1D"/>
                </a:solidFill>
                <a:effectLst/>
              </a:rPr>
              <a:t>Use the guiding questions on the routine to drive the thinking and discussion with students as they reflect </a:t>
            </a:r>
            <a:r>
              <a:rPr lang="en-US" dirty="0"/>
              <a:t>on the work of the routine so far -- the thinking around the content and the problem, text or visual. Then, have students analyze how all of that can help them as they work on or think through other content or solving future problems.  </a:t>
            </a:r>
            <a:endParaRPr lang="en-US" sz="1200" dirty="0">
              <a:solidFill>
                <a:srgbClr val="5E0C63"/>
              </a:solidFill>
              <a:latin typeface="Century Gothic" panose="020B0502020202020204" pitchFamily="34" charset="0"/>
              <a:ea typeface="Tahoma" pitchFamily="34" charset="0"/>
              <a:cs typeface="Tahoma" pitchFamily="34" charset="0"/>
            </a:endParaRPr>
          </a:p>
        </p:txBody>
      </p:sp>
      <p:sp>
        <p:nvSpPr>
          <p:cNvPr id="4" name="Slide Number Placeholder 3"/>
          <p:cNvSpPr>
            <a:spLocks noGrp="1"/>
          </p:cNvSpPr>
          <p:nvPr>
            <p:ph type="sldNum" sz="quarter" idx="5"/>
          </p:nvPr>
        </p:nvSpPr>
        <p:spPr/>
        <p:txBody>
          <a:bodyPr/>
          <a:lstStyle/>
          <a:p>
            <a:fld id="{DA6298F2-3F1F-4041-A8E1-C335B761E25A}" type="slidenum">
              <a:rPr lang="en-US" smtClean="0"/>
              <a:t>17</a:t>
            </a:fld>
            <a:endParaRPr lang="en-US" dirty="0"/>
          </a:p>
        </p:txBody>
      </p:sp>
    </p:spTree>
    <p:extLst>
      <p:ext uri="{BB962C8B-B14F-4D97-AF65-F5344CB8AC3E}">
        <p14:creationId xmlns:p14="http://schemas.microsoft.com/office/powerpoint/2010/main" val="5422488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1ABAE7-F82A-4B44-B796-8A4A337DAE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29E8AD-6099-C32D-7312-B8CF6F2E1E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EBDACE-7D2E-9897-0450-E6E142A8F7A0}"/>
              </a:ext>
            </a:extLst>
          </p:cNvPr>
          <p:cNvSpPr>
            <a:spLocks noGrp="1"/>
          </p:cNvSpPr>
          <p:nvPr>
            <p:ph type="body" idx="1"/>
          </p:nvPr>
        </p:nvSpPr>
        <p:spPr/>
        <p:txBody>
          <a:bodyPr/>
          <a:lstStyle/>
          <a:p>
            <a:pPr marL="0" marR="0" lvl="0" indent="0" algn="l" defTabSz="996094" rtl="0" eaLnBrk="1" fontAlgn="auto" latinLnBrk="0" hangingPunct="1">
              <a:lnSpc>
                <a:spcPct val="100000"/>
              </a:lnSpc>
              <a:spcBef>
                <a:spcPts val="0"/>
              </a:spcBef>
              <a:spcAft>
                <a:spcPts val="0"/>
              </a:spcAft>
              <a:buClrTx/>
              <a:buSzTx/>
              <a:buFont typeface="+mj-lt"/>
              <a:buNone/>
              <a:tabLst/>
              <a:defRPr/>
            </a:pPr>
            <a:r>
              <a:rPr lang="en-US" b="1" i="0" dirty="0">
                <a:solidFill>
                  <a:srgbClr val="1D1C1D"/>
                </a:solidFill>
                <a:effectLst/>
                <a:latin typeface="Arial" panose="020B0604020202020204" pitchFamily="34" charset="0"/>
                <a:cs typeface="Arial" panose="020B0604020202020204" pitchFamily="34" charset="0"/>
              </a:rPr>
              <a:t>think it up - option 2:</a:t>
            </a:r>
            <a:r>
              <a:rPr lang="en-US" sz="1200" b="0" i="0" dirty="0">
                <a:solidFill>
                  <a:srgbClr val="5E0C63"/>
                </a:solidFill>
                <a:effectLst/>
                <a:latin typeface="Arial" panose="020B0604020202020204" pitchFamily="34" charset="0"/>
                <a:ea typeface="Tahoma" pitchFamily="34" charset="0"/>
                <a:cs typeface="Arial" panose="020B0604020202020204" pitchFamily="34" charset="0"/>
              </a:rPr>
              <a:t> </a:t>
            </a:r>
            <a:r>
              <a:rPr lang="en-US" b="1" i="0" dirty="0">
                <a:solidFill>
                  <a:srgbClr val="1D1C1D"/>
                </a:solidFill>
                <a:effectLst/>
                <a:latin typeface="Arial" panose="020B0604020202020204" pitchFamily="34" charset="0"/>
                <a:cs typeface="Arial" panose="020B0604020202020204" pitchFamily="34" charset="0"/>
              </a:rPr>
              <a:t>compare/contrast model (extending thinking instructional strategy)</a:t>
            </a:r>
          </a:p>
          <a:p>
            <a:pPr marL="0" marR="0" lvl="0" indent="0" algn="l" defTabSz="996094" rtl="0" eaLnBrk="1" fontAlgn="auto" latinLnBrk="0" hangingPunct="1">
              <a:lnSpc>
                <a:spcPct val="100000"/>
              </a:lnSpc>
              <a:spcBef>
                <a:spcPts val="0"/>
              </a:spcBef>
              <a:spcAft>
                <a:spcPts val="0"/>
              </a:spcAft>
              <a:buClrTx/>
              <a:buSzTx/>
              <a:buFont typeface="+mj-lt"/>
              <a:buNone/>
              <a:tabLst/>
              <a:defRPr/>
            </a:pPr>
            <a:endParaRPr lang="en-US" b="1" i="0" dirty="0">
              <a:solidFill>
                <a:srgbClr val="1D1C1D"/>
              </a:solidFill>
              <a:effectLst/>
              <a:latin typeface="Arial" panose="020B0604020202020204" pitchFamily="34" charset="0"/>
              <a:cs typeface="Arial" panose="020B0604020202020204" pitchFamily="34" charset="0"/>
            </a:endParaRPr>
          </a:p>
          <a:p>
            <a:pPr marL="0" marR="0" lvl="0" indent="0" algn="l" defTabSz="996094" rtl="0" eaLnBrk="1" fontAlgn="auto" latinLnBrk="0" hangingPunct="1">
              <a:lnSpc>
                <a:spcPct val="100000"/>
              </a:lnSpc>
              <a:spcBef>
                <a:spcPts val="0"/>
              </a:spcBef>
              <a:spcAft>
                <a:spcPts val="0"/>
              </a:spcAft>
              <a:buClrTx/>
              <a:buSzTx/>
              <a:buFont typeface="+mj-lt"/>
              <a:buNone/>
              <a:tabLst/>
              <a:defRPr/>
            </a:pPr>
            <a:r>
              <a:rPr lang="en-US" b="1" i="0" dirty="0">
                <a:solidFill>
                  <a:srgbClr val="1D1C1D"/>
                </a:solidFill>
                <a:effectLst/>
                <a:latin typeface="Arial" panose="020B0604020202020204" pitchFamily="34" charset="0"/>
                <a:cs typeface="Arial" panose="020B0604020202020204" pitchFamily="34" charset="0"/>
              </a:rPr>
              <a:t>purpose</a:t>
            </a:r>
          </a:p>
          <a:p>
            <a:pPr marL="0" marR="0" lvl="0" indent="0" algn="l" defTabSz="996094" rtl="0" eaLnBrk="1" fontAlgn="auto" latinLnBrk="0" hangingPunct="1">
              <a:lnSpc>
                <a:spcPct val="100000"/>
              </a:lnSpc>
              <a:spcBef>
                <a:spcPts val="0"/>
              </a:spcBef>
              <a:spcAft>
                <a:spcPts val="0"/>
              </a:spcAft>
              <a:buClrTx/>
              <a:buSzTx/>
              <a:buFont typeface="+mj-lt"/>
              <a:buNone/>
              <a:tabLst/>
              <a:defRPr/>
            </a:pPr>
            <a:r>
              <a:rPr lang="en-US" b="0" i="0" dirty="0">
                <a:solidFill>
                  <a:srgbClr val="1D1C1D"/>
                </a:solidFill>
                <a:effectLst/>
                <a:latin typeface="Arial" panose="020B0604020202020204" pitchFamily="34" charset="0"/>
                <a:cs typeface="Arial" panose="020B0604020202020204" pitchFamily="34" charset="0"/>
              </a:rPr>
              <a:t>This is an effective </a:t>
            </a:r>
            <a:r>
              <a:rPr lang="en-US" dirty="0">
                <a:latin typeface="Arial" panose="020B0604020202020204" pitchFamily="34" charset="0"/>
                <a:cs typeface="Arial" panose="020B0604020202020204" pitchFamily="34" charset="0"/>
              </a:rPr>
              <a:t>strategy to facilitate a structured, supported, and engaging way for kids to answer the “think it up” questions and analyze 2 similar yet different items or visuals aligned to the same standard. </a:t>
            </a:r>
          </a:p>
          <a:p>
            <a:pPr marL="0" marR="0" lvl="0" indent="0" algn="l" defTabSz="996094" rtl="0" eaLnBrk="1" fontAlgn="auto" latinLnBrk="0" hangingPunct="1">
              <a:lnSpc>
                <a:spcPct val="100000"/>
              </a:lnSpc>
              <a:spcBef>
                <a:spcPts val="0"/>
              </a:spcBef>
              <a:spcAft>
                <a:spcPts val="0"/>
              </a:spcAft>
              <a:buClrTx/>
              <a:buSzTx/>
              <a:buFont typeface="+mj-lt"/>
              <a:buNone/>
              <a:tabLst/>
              <a:defRPr/>
            </a:pPr>
            <a:endParaRPr lang="en-US" dirty="0">
              <a:latin typeface="Arial" panose="020B0604020202020204" pitchFamily="34" charset="0"/>
              <a:cs typeface="Arial" panose="020B0604020202020204" pitchFamily="34" charset="0"/>
            </a:endParaRPr>
          </a:p>
          <a:p>
            <a:pPr marL="0" indent="0" defTabSz="996094">
              <a:buFont typeface="+mj-lt"/>
              <a:buNone/>
              <a:defRPr/>
            </a:pPr>
            <a:r>
              <a:rPr lang="en-US" b="1" i="0" dirty="0">
                <a:solidFill>
                  <a:srgbClr val="1D1C1D"/>
                </a:solidFill>
                <a:effectLst/>
                <a:latin typeface="Arial" panose="020B0604020202020204" pitchFamily="34" charset="0"/>
                <a:cs typeface="Arial" panose="020B0604020202020204" pitchFamily="34" charset="0"/>
              </a:rPr>
              <a:t>instructions</a:t>
            </a:r>
            <a:endParaRPr lang="en-US" dirty="0">
              <a:solidFill>
                <a:prstClr val="black"/>
              </a:solidFill>
              <a:latin typeface="Arial" panose="020B0604020202020204" pitchFamily="34" charset="0"/>
              <a:cs typeface="Arial" panose="020B0604020202020204" pitchFamily="34" charset="0"/>
            </a:endParaRPr>
          </a:p>
          <a:p>
            <a:pPr marL="228600" indent="-228600" defTabSz="996094">
              <a:buFont typeface="+mj-lt"/>
              <a:buAutoNum type="arabicPeriod"/>
              <a:defRPr/>
            </a:pPr>
            <a:r>
              <a:rPr lang="en-US" dirty="0">
                <a:solidFill>
                  <a:prstClr val="black"/>
                </a:solidFill>
                <a:latin typeface="Arial" panose="020B0604020202020204" pitchFamily="34" charset="0"/>
                <a:cs typeface="Arial" panose="020B0604020202020204" pitchFamily="34" charset="0"/>
              </a:rPr>
              <a:t>Divide students into groups of 3. </a:t>
            </a:r>
          </a:p>
          <a:p>
            <a:pPr marL="228600" marR="0" lvl="0" indent="-228600" algn="l" defTabSz="996094" rtl="0" eaLnBrk="1" fontAlgn="auto" latinLnBrk="0" hangingPunct="1">
              <a:lnSpc>
                <a:spcPct val="100000"/>
              </a:lnSpc>
              <a:spcBef>
                <a:spcPts val="0"/>
              </a:spcBef>
              <a:spcAft>
                <a:spcPts val="0"/>
              </a:spcAft>
              <a:buClrTx/>
              <a:buSzTx/>
              <a:buFont typeface="+mj-lt"/>
              <a:buAutoNum type="arabicPeriod"/>
              <a:tabLst/>
              <a:defRPr/>
            </a:pPr>
            <a:r>
              <a:rPr lang="en-US" dirty="0">
                <a:solidFill>
                  <a:prstClr val="black"/>
                </a:solidFill>
                <a:latin typeface="Arial" panose="020B0604020202020204" pitchFamily="34" charset="0"/>
                <a:cs typeface="Arial" panose="020B0604020202020204" pitchFamily="34" charset="0"/>
              </a:rPr>
              <a:t>In each group, students CONTRAST the items by discussing/writing 2-3 attributes of each item.</a:t>
            </a:r>
          </a:p>
          <a:p>
            <a:pPr marL="228600" indent="-228600" defTabSz="996094">
              <a:buFont typeface="+mj-lt"/>
              <a:buAutoNum type="arabicPeriod"/>
              <a:defRPr/>
            </a:pPr>
            <a:r>
              <a:rPr lang="en-US" dirty="0">
                <a:solidFill>
                  <a:prstClr val="black"/>
                </a:solidFill>
                <a:latin typeface="Arial" panose="020B0604020202020204" pitchFamily="34" charset="0"/>
                <a:cs typeface="Arial" panose="020B0604020202020204" pitchFamily="34" charset="0"/>
              </a:rPr>
              <a:t>In each group, students COMPARE the items by discussing/writing 2-3 attributes both items share.</a:t>
            </a:r>
          </a:p>
          <a:p>
            <a:pPr marL="228600" indent="-228600" defTabSz="996094">
              <a:buFont typeface="+mj-lt"/>
              <a:buAutoNum type="arabicPeriod"/>
              <a:defRPr/>
            </a:pPr>
            <a:r>
              <a:rPr lang="en-US" dirty="0">
                <a:solidFill>
                  <a:prstClr val="black"/>
                </a:solidFill>
                <a:latin typeface="Arial" panose="020B0604020202020204" pitchFamily="34" charset="0"/>
                <a:cs typeface="Arial" panose="020B0604020202020204" pitchFamily="34" charset="0"/>
              </a:rPr>
              <a:t>Groups share out 1 of their differences and 1 of their similarities. </a:t>
            </a:r>
          </a:p>
          <a:p>
            <a:pPr marL="228600" indent="-228600">
              <a:buFont typeface="+mj-lt"/>
              <a:buAutoNum type="arabicPeriod"/>
            </a:pPr>
            <a:r>
              <a:rPr lang="en-US" sz="1200" b="0" i="0" kern="1200" dirty="0">
                <a:solidFill>
                  <a:schemeClr val="tx1"/>
                </a:solidFill>
                <a:effectLst/>
                <a:latin typeface="Arial" panose="020B0604020202020204" pitchFamily="34" charset="0"/>
                <a:ea typeface="+mn-ea"/>
                <a:cs typeface="Arial" panose="020B0604020202020204" pitchFamily="34" charset="0"/>
              </a:rPr>
              <a:t>Observe and listen to students’ thinking and clarify/verify as appropriate.</a:t>
            </a:r>
          </a:p>
          <a:p>
            <a:pPr marL="228600" indent="-228600">
              <a:buFont typeface="+mj-lt"/>
              <a:buAutoNum type="arabicPeriod"/>
            </a:pPr>
            <a:endParaRPr lang="en-US" sz="1200" b="0" i="0" kern="1200" dirty="0">
              <a:solidFill>
                <a:schemeClr val="tx1"/>
              </a:solidFill>
              <a:effectLst/>
              <a:latin typeface="Arial" panose="020B0604020202020204" pitchFamily="34" charset="0"/>
              <a:ea typeface="+mn-ea"/>
              <a:cs typeface="Arial" panose="020B0604020202020204" pitchFamily="34" charset="0"/>
            </a:endParaRPr>
          </a:p>
          <a:p>
            <a:pPr marL="0" indent="0">
              <a:buFont typeface="+mj-lt"/>
              <a:buNone/>
            </a:pPr>
            <a:r>
              <a:rPr lang="en-US" sz="1200" b="0" i="1" kern="1200" dirty="0">
                <a:solidFill>
                  <a:schemeClr val="tx1"/>
                </a:solidFill>
                <a:effectLst/>
                <a:latin typeface="Arial" panose="020B0604020202020204" pitchFamily="34" charset="0"/>
                <a:ea typeface="+mn-ea"/>
                <a:cs typeface="Arial" panose="020B0604020202020204" pitchFamily="34" charset="0"/>
              </a:rPr>
              <a:t>These are essentially the same problem. The problem on the left is set in a real-world situation. The problem on the right gives the same information in table form.</a:t>
            </a:r>
          </a:p>
          <a:p>
            <a:pPr marL="0" indent="0" defTabSz="996094">
              <a:buFont typeface="+mj-lt"/>
              <a:buNone/>
              <a:defRPr/>
            </a:pPr>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8246C2C8-F52A-00A2-C2B2-96DE99248DC0}"/>
              </a:ext>
            </a:extLst>
          </p:cNvPr>
          <p:cNvSpPr>
            <a:spLocks noGrp="1"/>
          </p:cNvSpPr>
          <p:nvPr>
            <p:ph type="sldNum" sz="quarter" idx="5"/>
          </p:nvPr>
        </p:nvSpPr>
        <p:spPr/>
        <p:txBody>
          <a:bodyPr/>
          <a:lstStyle/>
          <a:p>
            <a:fld id="{DA6298F2-3F1F-4041-A8E1-C335B761E25A}" type="slidenum">
              <a:rPr lang="en-US" smtClean="0"/>
              <a:t>18</a:t>
            </a:fld>
            <a:endParaRPr lang="en-US" dirty="0"/>
          </a:p>
        </p:txBody>
      </p:sp>
    </p:spTree>
    <p:extLst>
      <p:ext uri="{BB962C8B-B14F-4D97-AF65-F5344CB8AC3E}">
        <p14:creationId xmlns:p14="http://schemas.microsoft.com/office/powerpoint/2010/main" val="21172754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write about 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goal of the last 10 minutes of the routine is for students to reflect on the routine and write about how it affected their understanding and confidence around the content and problem-solving process. </a:t>
            </a:r>
          </a:p>
        </p:txBody>
      </p:sp>
      <p:sp>
        <p:nvSpPr>
          <p:cNvPr id="4" name="Slide Number Placeholder 3"/>
          <p:cNvSpPr>
            <a:spLocks noGrp="1"/>
          </p:cNvSpPr>
          <p:nvPr>
            <p:ph type="sldNum" sz="quarter" idx="5"/>
          </p:nvPr>
        </p:nvSpPr>
        <p:spPr/>
        <p:txBody>
          <a:bodyPr/>
          <a:lstStyle/>
          <a:p>
            <a:fld id="{DA6298F2-3F1F-4041-A8E1-C335B761E25A}" type="slidenum">
              <a:rPr lang="en-US" smtClean="0"/>
              <a:t>19</a:t>
            </a:fld>
            <a:endParaRPr lang="en-US" dirty="0"/>
          </a:p>
        </p:txBody>
      </p:sp>
    </p:spTree>
    <p:extLst>
      <p:ext uri="{BB962C8B-B14F-4D97-AF65-F5344CB8AC3E}">
        <p14:creationId xmlns:p14="http://schemas.microsoft.com/office/powerpoint/2010/main" val="1018143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Throughout the week, use the guiding questions from the </a:t>
            </a:r>
            <a:r>
              <a:rPr lang="en-US" b="1" dirty="0"/>
              <a:t>thinkalong routine </a:t>
            </a:r>
            <a:r>
              <a:rPr lang="en-US" dirty="0"/>
              <a:t>to lead student thinking and discussion around the selected </a:t>
            </a:r>
            <a:r>
              <a:rPr lang="en-US" b="1" dirty="0"/>
              <a:t>stimulus</a:t>
            </a:r>
            <a:r>
              <a:rPr lang="en-US" b="0" dirty="0"/>
              <a:t> (</a:t>
            </a:r>
            <a:r>
              <a:rPr lang="en-US" dirty="0"/>
              <a:t>problem, text, or visual) aligned to a high-impact standard/concept.</a:t>
            </a:r>
          </a:p>
        </p:txBody>
      </p:sp>
      <p:sp>
        <p:nvSpPr>
          <p:cNvPr id="4" name="Slide Number Placeholder 3"/>
          <p:cNvSpPr>
            <a:spLocks noGrp="1"/>
          </p:cNvSpPr>
          <p:nvPr>
            <p:ph type="sldNum" sz="quarter" idx="5"/>
          </p:nvPr>
        </p:nvSpPr>
        <p:spPr/>
        <p:txBody>
          <a:bodyPr/>
          <a:lstStyle/>
          <a:p>
            <a:fld id="{DA6298F2-3F1F-4041-A8E1-C335B761E25A}" type="slidenum">
              <a:rPr lang="en-US" smtClean="0"/>
              <a:t>2</a:t>
            </a:fld>
            <a:endParaRPr lang="en-US" dirty="0"/>
          </a:p>
        </p:txBody>
      </p:sp>
    </p:spTree>
    <p:extLst>
      <p:ext uri="{BB962C8B-B14F-4D97-AF65-F5344CB8AC3E}">
        <p14:creationId xmlns:p14="http://schemas.microsoft.com/office/powerpoint/2010/main" val="25364086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39F3BA-9AAC-E1A8-187E-6BF335983E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A37185-26C5-9A52-AC5C-A3D2820027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6E3D4A-71AD-F686-0EDF-CD92322EEFD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write about it</a:t>
            </a:r>
            <a:r>
              <a:rPr lang="en-US" b="0" dirty="0"/>
              <a:t>: The goal of the last 10 minutes of the routine is to solidify learning and have students practice communicating what they know in </a:t>
            </a:r>
            <a:r>
              <a:rPr lang="en-US" b="1" dirty="0"/>
              <a:t>writing</a:t>
            </a:r>
            <a:r>
              <a:rPr lang="en-US" b="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Ask students to: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think</a:t>
            </a:r>
            <a:r>
              <a:rPr lang="en-US" b="0" dirty="0"/>
              <a:t> about the activities, questions, discussions, and the selected problem, text or visual for this week’s thinkalong routine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talk</a:t>
            </a:r>
            <a:r>
              <a:rPr lang="en-US" b="0" dirty="0"/>
              <a:t> with a partner or in a small group about what they learned and the evidence that supports their thinking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write</a:t>
            </a:r>
            <a:r>
              <a:rPr lang="en-US" b="0" dirty="0"/>
              <a:t> their answers on a piece of paper or in their notebooks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Review areas in which students may need more support.</a:t>
            </a:r>
            <a:endParaRPr lang="en-US" b="0" dirty="0"/>
          </a:p>
        </p:txBody>
      </p:sp>
      <p:sp>
        <p:nvSpPr>
          <p:cNvPr id="4" name="Slide Number Placeholder 3">
            <a:extLst>
              <a:ext uri="{FF2B5EF4-FFF2-40B4-BE49-F238E27FC236}">
                <a16:creationId xmlns:a16="http://schemas.microsoft.com/office/drawing/2014/main" id="{1277E5E3-D279-AD81-2114-2208EA228A67}"/>
              </a:ext>
            </a:extLst>
          </p:cNvPr>
          <p:cNvSpPr>
            <a:spLocks noGrp="1"/>
          </p:cNvSpPr>
          <p:nvPr>
            <p:ph type="sldNum" sz="quarter" idx="5"/>
          </p:nvPr>
        </p:nvSpPr>
        <p:spPr/>
        <p:txBody>
          <a:bodyPr/>
          <a:lstStyle/>
          <a:p>
            <a:fld id="{DA6298F2-3F1F-4041-A8E1-C335B761E25A}" type="slidenum">
              <a:rPr lang="en-US" smtClean="0"/>
              <a:t>20</a:t>
            </a:fld>
            <a:endParaRPr lang="en-US" dirty="0"/>
          </a:p>
        </p:txBody>
      </p:sp>
    </p:spTree>
    <p:extLst>
      <p:ext uri="{BB962C8B-B14F-4D97-AF65-F5344CB8AC3E}">
        <p14:creationId xmlns:p14="http://schemas.microsoft.com/office/powerpoint/2010/main" val="5501180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make a plan</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goal of the first 5-10 minutes of the routine is just for students to </a:t>
            </a:r>
            <a:r>
              <a:rPr lang="en-US" b="1" dirty="0"/>
              <a:t>explore</a:t>
            </a:r>
            <a:r>
              <a:rPr lang="en-US" dirty="0"/>
              <a:t>. We are engaging the “tools to know” process standards and using the selected problem, text, or visual to activate memory around the designated content for the week.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If you’re using a problem as the stimulus, students don’t solve the problem or even see the answer choices yet! In this part of the routine, students practice making a plan, getting started, and thinking about what they will need to answer the question based on the vocabulary and/or visuals included. </a:t>
            </a:r>
            <a:endParaRPr lang="en-US" sz="1200" dirty="0">
              <a:solidFill>
                <a:srgbClr val="5E0C63"/>
              </a:solidFill>
              <a:latin typeface="Century Gothic" panose="020B0502020202020204" pitchFamily="34" charset="0"/>
              <a:ea typeface="Tahoma" pitchFamily="34" charset="0"/>
              <a:cs typeface="Tahoma" pitchFamily="34" charset="0"/>
            </a:endParaRPr>
          </a:p>
        </p:txBody>
      </p:sp>
      <p:sp>
        <p:nvSpPr>
          <p:cNvPr id="4" name="Slide Number Placeholder 3"/>
          <p:cNvSpPr>
            <a:spLocks noGrp="1"/>
          </p:cNvSpPr>
          <p:nvPr>
            <p:ph type="sldNum" sz="quarter" idx="5"/>
          </p:nvPr>
        </p:nvSpPr>
        <p:spPr/>
        <p:txBody>
          <a:bodyPr/>
          <a:lstStyle/>
          <a:p>
            <a:fld id="{DA6298F2-3F1F-4041-A8E1-C335B761E25A}" type="slidenum">
              <a:rPr lang="en-US" smtClean="0"/>
              <a:t>3</a:t>
            </a:fld>
            <a:endParaRPr lang="en-US" dirty="0"/>
          </a:p>
        </p:txBody>
      </p:sp>
    </p:spTree>
    <p:extLst>
      <p:ext uri="{BB962C8B-B14F-4D97-AF65-F5344CB8AC3E}">
        <p14:creationId xmlns:p14="http://schemas.microsoft.com/office/powerpoint/2010/main" val="19012708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CB02EA-07EA-A531-6593-7BE169339F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F1B776-9943-89A6-6764-7C04733DD1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77A462-43BF-B55B-C9ED-9D0D51C1AF4F}"/>
              </a:ext>
            </a:extLst>
          </p:cNvPr>
          <p:cNvSpPr>
            <a:spLocks noGrp="1"/>
          </p:cNvSpPr>
          <p:nvPr>
            <p:ph type="body" idx="1"/>
          </p:nvPr>
        </p:nvSpPr>
        <p:spPr/>
        <p:txBody>
          <a:bodyPr/>
          <a:lstStyle/>
          <a:p>
            <a:pPr marL="0" indent="0" algn="l">
              <a:buFont typeface="+mj-lt"/>
              <a:buNone/>
            </a:pPr>
            <a:r>
              <a:rPr lang="en-US" b="1" i="0" dirty="0">
                <a:solidFill>
                  <a:srgbClr val="1D1C1D"/>
                </a:solidFill>
                <a:effectLst/>
              </a:rPr>
              <a:t>make a plan: </a:t>
            </a:r>
            <a:r>
              <a:rPr lang="en-US" b="0" i="0" dirty="0">
                <a:solidFill>
                  <a:srgbClr val="1D1C1D"/>
                </a:solidFill>
                <a:effectLst/>
              </a:rPr>
              <a:t>Use the guiding questions on the routine to drive the thinking and discussion with students as you explore the selected stimulus.</a:t>
            </a:r>
          </a:p>
          <a:p>
            <a:pPr marL="0" indent="0" algn="l">
              <a:buFont typeface="+mj-lt"/>
              <a:buNone/>
            </a:pPr>
            <a:endParaRPr lang="en-US" b="0" i="0" dirty="0">
              <a:solidFill>
                <a:srgbClr val="1D1C1D"/>
              </a:solidFill>
              <a:effectLst/>
            </a:endParaRPr>
          </a:p>
          <a:p>
            <a:pPr marL="0" indent="0" algn="l">
              <a:buFont typeface="+mj-lt"/>
              <a:buNone/>
            </a:pPr>
            <a:r>
              <a:rPr lang="en-US" b="1" i="0" dirty="0">
                <a:solidFill>
                  <a:srgbClr val="1D1C1D"/>
                </a:solidFill>
                <a:effectLst/>
              </a:rPr>
              <a:t>This item was selected to address, loopback, or intervene on writing linear equations because:</a:t>
            </a:r>
          </a:p>
          <a:p>
            <a:pPr marL="228600" indent="-228600">
              <a:buFont typeface="+mj-lt"/>
              <a:buAutoNum type="arabicPeriod"/>
            </a:pPr>
            <a:r>
              <a:rPr lang="en-US" dirty="0"/>
              <a:t>It’s a skill with connections to prior learning </a:t>
            </a:r>
            <a:r>
              <a:rPr lang="en-US"/>
              <a:t>and prepares </a:t>
            </a:r>
            <a:r>
              <a:rPr lang="en-US" dirty="0"/>
              <a:t>students for future learning.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The context of the problem doesn’t suggest or provide the question. Students must make sense of the problem situation before they can begin to answer a question about it.</a:t>
            </a:r>
          </a:p>
          <a:p>
            <a:pPr marL="228600" indent="-228600">
              <a:buFont typeface="+mj-lt"/>
              <a:buAutoNum type="arabicPeriod"/>
            </a:pPr>
            <a:r>
              <a:rPr lang="en-US"/>
              <a:t>Without a question, it </a:t>
            </a:r>
            <a:r>
              <a:rPr lang="en-US" dirty="0"/>
              <a:t>is not </a:t>
            </a:r>
            <a:r>
              <a:rPr lang="en-US"/>
              <a:t>apparently obvious what </a:t>
            </a:r>
            <a:r>
              <a:rPr lang="en-US" dirty="0"/>
              <a:t>students will have to do with the information. They could have to write an equation or choose a table or graph that matches it.</a:t>
            </a:r>
          </a:p>
        </p:txBody>
      </p:sp>
      <p:sp>
        <p:nvSpPr>
          <p:cNvPr id="4" name="Slide Number Placeholder 3">
            <a:extLst>
              <a:ext uri="{FF2B5EF4-FFF2-40B4-BE49-F238E27FC236}">
                <a16:creationId xmlns:a16="http://schemas.microsoft.com/office/drawing/2014/main" id="{4F8B941E-C4DC-C46B-4ADC-90630AC9FEB5}"/>
              </a:ext>
            </a:extLst>
          </p:cNvPr>
          <p:cNvSpPr>
            <a:spLocks noGrp="1"/>
          </p:cNvSpPr>
          <p:nvPr>
            <p:ph type="sldNum" sz="quarter" idx="5"/>
          </p:nvPr>
        </p:nvSpPr>
        <p:spPr/>
        <p:txBody>
          <a:bodyPr/>
          <a:lstStyle/>
          <a:p>
            <a:fld id="{DA6298F2-3F1F-4041-A8E1-C335B761E25A}" type="slidenum">
              <a:rPr lang="en-US" smtClean="0"/>
              <a:t>4</a:t>
            </a:fld>
            <a:endParaRPr lang="en-US" dirty="0"/>
          </a:p>
        </p:txBody>
      </p:sp>
    </p:spTree>
    <p:extLst>
      <p:ext uri="{BB962C8B-B14F-4D97-AF65-F5344CB8AC3E}">
        <p14:creationId xmlns:p14="http://schemas.microsoft.com/office/powerpoint/2010/main" val="31505252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show what you know</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goal of the second 10 minutes in the routine is for students to </a:t>
            </a:r>
            <a:r>
              <a:rPr lang="en-US" b="1" dirty="0"/>
              <a:t>talk</a:t>
            </a:r>
            <a:r>
              <a:rPr lang="en-US" dirty="0"/>
              <a:t> using the problem, text, or visual to show what they know about this concept! This part of the routine allows students and teacher to talk about, share, and clarify the content (vocabulary, visuals, activities, common mistakes, connections, key ideas, important info/details, etc.).</a:t>
            </a:r>
            <a:endParaRPr lang="en-US" sz="1200" dirty="0">
              <a:solidFill>
                <a:srgbClr val="5E0C63"/>
              </a:solidFill>
              <a:latin typeface="Century Gothic" panose="020B0502020202020204" pitchFamily="34" charset="0"/>
              <a:ea typeface="Tahoma" pitchFamily="34" charset="0"/>
              <a:cs typeface="Tahoma" pitchFamily="34" charset="0"/>
            </a:endParaRPr>
          </a:p>
        </p:txBody>
      </p:sp>
      <p:sp>
        <p:nvSpPr>
          <p:cNvPr id="4" name="Slide Number Placeholder 3"/>
          <p:cNvSpPr>
            <a:spLocks noGrp="1"/>
          </p:cNvSpPr>
          <p:nvPr>
            <p:ph type="sldNum" sz="quarter" idx="5"/>
          </p:nvPr>
        </p:nvSpPr>
        <p:spPr/>
        <p:txBody>
          <a:bodyPr/>
          <a:lstStyle/>
          <a:p>
            <a:fld id="{DA6298F2-3F1F-4041-A8E1-C335B761E25A}" type="slidenum">
              <a:rPr lang="en-US" smtClean="0"/>
              <a:t>5</a:t>
            </a:fld>
            <a:endParaRPr lang="en-US" dirty="0"/>
          </a:p>
        </p:txBody>
      </p:sp>
    </p:spTree>
    <p:extLst>
      <p:ext uri="{BB962C8B-B14F-4D97-AF65-F5344CB8AC3E}">
        <p14:creationId xmlns:p14="http://schemas.microsoft.com/office/powerpoint/2010/main" val="24591235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62F392-22A3-E3EB-F499-DCCB4D0EAA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88230C-8CB7-607D-1720-9C1348E50C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8D6037-1694-F66F-E031-F474E9FF6D43}"/>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show what you know - option 1: </a:t>
            </a:r>
            <a:r>
              <a:rPr lang="en-US" b="0" i="0" dirty="0">
                <a:solidFill>
                  <a:srgbClr val="1D1C1D"/>
                </a:solidFill>
                <a:effectLst/>
              </a:rPr>
              <a:t>Use</a:t>
            </a:r>
            <a:r>
              <a:rPr lang="en-US" dirty="0"/>
              <a:t> these questions from the routine, along with the selected stimulus, to activate memory, review content, correct learning mistakes, and clarify misconceptions. Be sure discussion includes important information related to the selected stimulus.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important information about this item:</a:t>
            </a:r>
          </a:p>
          <a:p>
            <a:pPr marL="228600" indent="-228600" algn="l">
              <a:buFont typeface="+mj-lt"/>
              <a:buAutoNum type="arabicPeriod"/>
            </a:pPr>
            <a:r>
              <a:rPr lang="en-US" b="0" i="0" dirty="0">
                <a:solidFill>
                  <a:srgbClr val="1D1C1D"/>
                </a:solidFill>
                <a:effectLst/>
              </a:rPr>
              <a:t>Clues include and require an understanding of important academic vocabulary: total cost, </a:t>
            </a:r>
            <a:r>
              <a:rPr lang="en-US" b="0" i="1" dirty="0">
                <a:solidFill>
                  <a:srgbClr val="1D1C1D"/>
                </a:solidFill>
                <a:effectLst/>
              </a:rPr>
              <a:t>y,</a:t>
            </a:r>
            <a:r>
              <a:rPr lang="en-US" b="0" i="0" dirty="0">
                <a:solidFill>
                  <a:srgbClr val="1D1C1D"/>
                </a:solidFill>
                <a:effectLst/>
              </a:rPr>
              <a:t> flat fee, cost </a:t>
            </a:r>
            <a:r>
              <a:rPr lang="en-US" b="0" i="0">
                <a:solidFill>
                  <a:srgbClr val="1D1C1D"/>
                </a:solidFill>
                <a:effectLst/>
              </a:rPr>
              <a:t>per ____.</a:t>
            </a:r>
            <a:endParaRPr lang="en-US" b="0" i="0" dirty="0">
              <a:solidFill>
                <a:srgbClr val="1D1C1D"/>
              </a:solidFill>
              <a:effectLst/>
            </a:endParaRPr>
          </a:p>
          <a:p>
            <a:pPr marL="228600" indent="-228600" algn="l">
              <a:buFont typeface="+mj-lt"/>
              <a:buAutoNum type="arabicPeriod"/>
            </a:pPr>
            <a:r>
              <a:rPr lang="en-US" b="0" i="0" dirty="0">
                <a:solidFill>
                  <a:srgbClr val="1D1C1D"/>
                </a:solidFill>
                <a:effectLst/>
              </a:rPr>
              <a:t>Students must read and clarify all of the clues:</a:t>
            </a:r>
          </a:p>
          <a:p>
            <a:pPr marL="685800" lvl="1" indent="-228600" algn="l">
              <a:buFont typeface="Arial" panose="020B0604020202020204" pitchFamily="34" charset="0"/>
              <a:buChar char="•"/>
            </a:pPr>
            <a:r>
              <a:rPr lang="en-US" b="0" i="0" dirty="0">
                <a:solidFill>
                  <a:srgbClr val="1D1C1D"/>
                </a:solidFill>
                <a:effectLst/>
              </a:rPr>
              <a:t>Schools pay a flat fee + a cost </a:t>
            </a:r>
            <a:r>
              <a:rPr lang="en-US" b="0" i="0">
                <a:solidFill>
                  <a:srgbClr val="1D1C1D"/>
                </a:solidFill>
                <a:effectLst/>
              </a:rPr>
              <a:t>per hat.</a:t>
            </a:r>
            <a:endParaRPr lang="en-US" b="0" i="0" dirty="0">
              <a:solidFill>
                <a:srgbClr val="1D1C1D"/>
              </a:solidFill>
              <a:effectLst/>
            </a:endParaRPr>
          </a:p>
          <a:p>
            <a:pPr marL="685800" lvl="1" indent="-228600" algn="l">
              <a:buFont typeface="Arial" panose="020B0604020202020204" pitchFamily="34" charset="0"/>
              <a:buChar char="•"/>
            </a:pPr>
            <a:r>
              <a:rPr lang="en-US" b="0" i="0" dirty="0">
                <a:solidFill>
                  <a:srgbClr val="1D1C1D"/>
                </a:solidFill>
                <a:effectLst/>
              </a:rPr>
              <a:t>One school bought 15 hats and paid </a:t>
            </a:r>
            <a:r>
              <a:rPr lang="en-US" b="0" i="0">
                <a:solidFill>
                  <a:srgbClr val="1D1C1D"/>
                </a:solidFill>
                <a:effectLst/>
              </a:rPr>
              <a:t>$205.</a:t>
            </a:r>
            <a:endParaRPr lang="en-US" b="0" i="0" dirty="0">
              <a:solidFill>
                <a:srgbClr val="1D1C1D"/>
              </a:solidFill>
              <a:effectLst/>
            </a:endParaRPr>
          </a:p>
          <a:p>
            <a:pPr marL="685800" lvl="1" indent="-228600" algn="l">
              <a:buFont typeface="Arial" panose="020B0604020202020204" pitchFamily="34" charset="0"/>
              <a:buChar char="•"/>
            </a:pPr>
            <a:r>
              <a:rPr lang="en-US" b="0" i="0" dirty="0">
                <a:solidFill>
                  <a:srgbClr val="1D1C1D"/>
                </a:solidFill>
                <a:effectLst/>
              </a:rPr>
              <a:t>One school bought 20 hats and paid </a:t>
            </a:r>
            <a:r>
              <a:rPr lang="en-US" b="0" i="0">
                <a:solidFill>
                  <a:srgbClr val="1D1C1D"/>
                </a:solidFill>
                <a:effectLst/>
              </a:rPr>
              <a:t>$265.</a:t>
            </a:r>
            <a:endParaRPr lang="en-US" b="0" i="0" dirty="0">
              <a:solidFill>
                <a:srgbClr val="1D1C1D"/>
              </a:solidFill>
              <a:effectLst/>
            </a:endParaRPr>
          </a:p>
          <a:p>
            <a:pPr marL="228600" indent="-228600" algn="l">
              <a:buFont typeface="+mj-lt"/>
              <a:buAutoNum type="arabicPeriod"/>
            </a:pPr>
            <a:r>
              <a:rPr lang="en-US" b="0" i="0" dirty="0">
                <a:solidFill>
                  <a:srgbClr val="1D1C1D"/>
                </a:solidFill>
                <a:effectLst/>
              </a:rPr>
              <a:t>Students would benefit from:</a:t>
            </a:r>
          </a:p>
          <a:p>
            <a:pPr marL="685800" lvl="1" indent="-228600" algn="l">
              <a:buFont typeface="Arial" panose="020B0604020202020204" pitchFamily="34" charset="0"/>
              <a:buChar char="•"/>
            </a:pPr>
            <a:r>
              <a:rPr lang="en-US" b="0" i="0" dirty="0">
                <a:solidFill>
                  <a:srgbClr val="1D1C1D"/>
                </a:solidFill>
                <a:effectLst/>
              </a:rPr>
              <a:t>Understanding what “flat fee” and “cost per hat</a:t>
            </a:r>
            <a:r>
              <a:rPr lang="en-US" b="0" i="0">
                <a:solidFill>
                  <a:srgbClr val="1D1C1D"/>
                </a:solidFill>
                <a:effectLst/>
              </a:rPr>
              <a:t>” mean </a:t>
            </a:r>
            <a:r>
              <a:rPr lang="en-US" b="0" i="0" dirty="0">
                <a:solidFill>
                  <a:srgbClr val="1D1C1D"/>
                </a:solidFill>
                <a:effectLst/>
              </a:rPr>
              <a:t>and thinking about </a:t>
            </a:r>
            <a:r>
              <a:rPr lang="en-US" b="0" i="0">
                <a:solidFill>
                  <a:srgbClr val="1D1C1D"/>
                </a:solidFill>
                <a:effectLst/>
              </a:rPr>
              <a:t>how those terms </a:t>
            </a:r>
            <a:r>
              <a:rPr lang="en-US" b="0" i="0" dirty="0">
                <a:solidFill>
                  <a:srgbClr val="1D1C1D"/>
                </a:solidFill>
                <a:effectLst/>
              </a:rPr>
              <a:t>relate to math concepts</a:t>
            </a:r>
          </a:p>
          <a:p>
            <a:pPr marL="685800" lvl="1" indent="-228600" algn="l">
              <a:buFont typeface="Arial" panose="020B0604020202020204" pitchFamily="34" charset="0"/>
              <a:buChar char="•"/>
            </a:pPr>
            <a:r>
              <a:rPr lang="en-US" b="0" i="0" dirty="0">
                <a:solidFill>
                  <a:srgbClr val="1D1C1D"/>
                </a:solidFill>
                <a:effectLst/>
              </a:rPr>
              <a:t>Predicting what they will have to do with this information (write an equation of the line)</a:t>
            </a:r>
            <a:endParaRPr lang="en-US" dirty="0"/>
          </a:p>
        </p:txBody>
      </p:sp>
      <p:sp>
        <p:nvSpPr>
          <p:cNvPr id="4" name="Slide Number Placeholder 3">
            <a:extLst>
              <a:ext uri="{FF2B5EF4-FFF2-40B4-BE49-F238E27FC236}">
                <a16:creationId xmlns:a16="http://schemas.microsoft.com/office/drawing/2014/main" id="{1E831C49-DAE2-B842-2C5A-5FEF10A8C057}"/>
              </a:ext>
            </a:extLst>
          </p:cNvPr>
          <p:cNvSpPr>
            <a:spLocks noGrp="1"/>
          </p:cNvSpPr>
          <p:nvPr>
            <p:ph type="sldNum" sz="quarter" idx="5"/>
          </p:nvPr>
        </p:nvSpPr>
        <p:spPr/>
        <p:txBody>
          <a:bodyPr/>
          <a:lstStyle/>
          <a:p>
            <a:fld id="{DA6298F2-3F1F-4041-A8E1-C335B761E25A}" type="slidenum">
              <a:rPr lang="en-US" smtClean="0"/>
              <a:t>6</a:t>
            </a:fld>
            <a:endParaRPr lang="en-US" dirty="0"/>
          </a:p>
        </p:txBody>
      </p:sp>
    </p:spTree>
    <p:extLst>
      <p:ext uri="{BB962C8B-B14F-4D97-AF65-F5344CB8AC3E}">
        <p14:creationId xmlns:p14="http://schemas.microsoft.com/office/powerpoint/2010/main" val="19473912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show what you know - option 2: fact or fib (rehearsal and practice instructional strategy)</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i="0" dirty="0">
              <a:solidFill>
                <a:srgbClr val="1D1C1D"/>
              </a:solidFill>
              <a:effectLs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purpose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i="0" dirty="0">
                <a:solidFill>
                  <a:srgbClr val="1D1C1D"/>
                </a:solidFill>
                <a:effectLst/>
              </a:rPr>
              <a:t>Students review important content and clarify misconceptions by determining which statements are facts and which are fibs in a fact or fib showdown game. </a:t>
            </a:r>
            <a:r>
              <a:rPr lang="en-US" dirty="0"/>
              <a:t>Fact or fib is an effective strategy for brain dumping and to activate memory, review content, correct learning mistakes, and clarify misconceptions and that will engage students with the guiding questions from the “show what you know” column and selected weekly stimulus. </a:t>
            </a:r>
            <a:endParaRPr lang="en-US" b="1" i="0" dirty="0">
              <a:solidFill>
                <a:srgbClr val="1D1C1D"/>
              </a:solidFill>
              <a:effectLst/>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i="0" dirty="0">
              <a:solidFill>
                <a:srgbClr val="1D1C1D"/>
              </a:solidFill>
              <a:effectLs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instructions</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b="0" i="0" dirty="0">
                <a:solidFill>
                  <a:srgbClr val="1D1C1D"/>
                </a:solidFill>
                <a:effectLst/>
              </a:rPr>
              <a:t>Students </a:t>
            </a:r>
            <a:r>
              <a:rPr lang="en-US" dirty="0"/>
              <a:t>create FACT and FIB cards using post it notes, index cards, scratch paper, white boards or use their fingers.</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b="0" i="0" dirty="0">
                <a:solidFill>
                  <a:srgbClr val="1D1C1D"/>
                </a:solidFill>
                <a:effectLst/>
              </a:rPr>
              <a:t>They hold their cards while teacher presents students with a statement (fact or fib) relating to the concept, visual, text, or test item.</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b="0" i="0" dirty="0">
                <a:solidFill>
                  <a:srgbClr val="1D1C1D"/>
                </a:solidFill>
                <a:effectLst/>
              </a:rPr>
              <a:t>Allow students 5-8 seconds to infer if the statement is a fact or a fib.</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b="0" i="0" dirty="0">
                <a:solidFill>
                  <a:srgbClr val="1D1C1D"/>
                </a:solidFill>
                <a:effectLst/>
              </a:rPr>
              <a:t>Students think and prepare to justify their answer until the teacher calls out, “One! Two! Three! Showdown!” at which time all students hold up either the fact or fib card to represent their choice.</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b="0" i="0" dirty="0">
                <a:solidFill>
                  <a:srgbClr val="1D1C1D"/>
                </a:solidFill>
                <a:effectLst/>
              </a:rPr>
              <a:t>Students then take turns explaining and justifying their thinking with a partner or small group. </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sz="1200" b="0" i="0" kern="1200" dirty="0">
                <a:solidFill>
                  <a:schemeClr val="tx1"/>
                </a:solidFill>
                <a:effectLst/>
                <a:ea typeface="+mn-ea"/>
                <a:cs typeface="+mn-cs"/>
              </a:rPr>
              <a:t>Observe students’ thinking and clarify/verify as appropriate.</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sz="1200" b="0" i="0" kern="1200" dirty="0">
                <a:solidFill>
                  <a:schemeClr val="tx1"/>
                </a:solidFill>
                <a:effectLst/>
                <a:ea typeface="+mn-ea"/>
                <a:cs typeface="+mn-cs"/>
              </a:rPr>
              <a:t>Reveal correct answer and provide rationale. </a:t>
            </a:r>
            <a:endParaRPr lang="en-US" b="0" i="0" dirty="0">
              <a:solidFill>
                <a:srgbClr val="1D1C1D"/>
              </a:solidFill>
              <a:effectLst/>
            </a:endParaRPr>
          </a:p>
          <a:p>
            <a:endParaRPr lang="en-US" dirty="0"/>
          </a:p>
        </p:txBody>
      </p:sp>
      <p:sp>
        <p:nvSpPr>
          <p:cNvPr id="4" name="Slide Number Placeholder 3"/>
          <p:cNvSpPr>
            <a:spLocks noGrp="1"/>
          </p:cNvSpPr>
          <p:nvPr>
            <p:ph type="sldNum" sz="quarter" idx="5"/>
          </p:nvPr>
        </p:nvSpPr>
        <p:spPr/>
        <p:txBody>
          <a:bodyPr/>
          <a:lstStyle/>
          <a:p>
            <a:fld id="{DA6298F2-3F1F-4041-A8E1-C335B761E25A}" type="slidenum">
              <a:rPr lang="en-US" smtClean="0"/>
              <a:t>7</a:t>
            </a:fld>
            <a:endParaRPr lang="en-US" dirty="0"/>
          </a:p>
        </p:txBody>
      </p:sp>
    </p:spTree>
    <p:extLst>
      <p:ext uri="{BB962C8B-B14F-4D97-AF65-F5344CB8AC3E}">
        <p14:creationId xmlns:p14="http://schemas.microsoft.com/office/powerpoint/2010/main" val="34832097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275770-02F3-852E-F72F-65675A3A41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197EBA-437F-6503-C95D-45933877C0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0B77A6-FF59-D463-DDB0-44608523861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rgbClr val="1D1C1D"/>
                </a:solidFill>
                <a:effectLst/>
              </a:rPr>
              <a:t>show what you know - option 2, round 1 rationale</a:t>
            </a:r>
          </a:p>
          <a:p>
            <a:r>
              <a:rPr lang="en-US" sz="1200" dirty="0"/>
              <a:t>This is a FACT.</a:t>
            </a:r>
          </a:p>
          <a:p>
            <a:r>
              <a:rPr lang="en-US" sz="1200" dirty="0"/>
              <a:t>[Click] The slope-intercept form of the equation of a line is </a:t>
            </a:r>
            <a:r>
              <a:rPr lang="en-US" sz="1200" i="1" dirty="0"/>
              <a:t>y</a:t>
            </a:r>
            <a:r>
              <a:rPr lang="en-US" sz="1200" i="0" dirty="0"/>
              <a:t> = m</a:t>
            </a:r>
            <a:r>
              <a:rPr lang="en-US" sz="1200" i="1" dirty="0"/>
              <a:t>x</a:t>
            </a:r>
            <a:r>
              <a:rPr lang="en-US" sz="1200" i="0" dirty="0"/>
              <a:t> + b. The point-slope form of the equation of a line is </a:t>
            </a:r>
            <a:r>
              <a:rPr lang="en-US" sz="1200" i="1" dirty="0"/>
              <a:t>y – y</a:t>
            </a:r>
            <a:r>
              <a:rPr lang="en-US" sz="1200" i="1" baseline="-25000" dirty="0"/>
              <a:t>1</a:t>
            </a:r>
            <a:r>
              <a:rPr lang="en-US" sz="1200" i="1" dirty="0"/>
              <a:t> = m(x – x</a:t>
            </a:r>
            <a:r>
              <a:rPr lang="en-US" sz="1200" i="1" baseline="-25000" dirty="0"/>
              <a:t>1</a:t>
            </a:r>
            <a:r>
              <a:rPr lang="en-US" sz="1200" i="1" dirty="0"/>
              <a:t>)</a:t>
            </a:r>
            <a:r>
              <a:rPr lang="en-US" sz="1200" i="0" dirty="0"/>
              <a:t>.</a:t>
            </a:r>
          </a:p>
          <a:p>
            <a:r>
              <a:rPr lang="en-US" sz="1200" i="0" dirty="0"/>
              <a:t>[Click] The m stands for the slope.</a:t>
            </a:r>
          </a:p>
          <a:p>
            <a:r>
              <a:rPr lang="en-US" sz="1200" i="0" dirty="0"/>
              <a:t>[Click] The b stands for the </a:t>
            </a:r>
            <a:r>
              <a:rPr lang="en-US" sz="1200" i="1" dirty="0"/>
              <a:t>y</a:t>
            </a:r>
            <a:r>
              <a:rPr lang="en-US" sz="1200" i="0" dirty="0"/>
              <a:t>-intercept.</a:t>
            </a:r>
          </a:p>
          <a:p>
            <a:r>
              <a:rPr lang="en-US" sz="1200" i="0" dirty="0"/>
              <a:t>[Click] The </a:t>
            </a:r>
            <a:r>
              <a:rPr lang="en-US" sz="1200" i="1" dirty="0"/>
              <a:t>x</a:t>
            </a:r>
            <a:r>
              <a:rPr lang="en-US" sz="1200" i="1" baseline="-25000" dirty="0"/>
              <a:t>1 </a:t>
            </a:r>
            <a:r>
              <a:rPr lang="en-US" sz="1200" i="0" dirty="0"/>
              <a:t>and the </a:t>
            </a:r>
            <a:r>
              <a:rPr lang="en-US" sz="1200" i="1" dirty="0"/>
              <a:t>y</a:t>
            </a:r>
            <a:r>
              <a:rPr lang="en-US" sz="1200" i="1" baseline="-25000" dirty="0"/>
              <a:t>1</a:t>
            </a:r>
            <a:r>
              <a:rPr lang="en-US" sz="1200" i="1" dirty="0"/>
              <a:t> </a:t>
            </a:r>
            <a:r>
              <a:rPr lang="en-US" sz="1200" i="0" dirty="0"/>
              <a:t>stand for a point on the line. Does it matter which point is chosen when writing the equation</a:t>
            </a:r>
            <a:r>
              <a:rPr lang="en-US" sz="1200" i="0"/>
              <a:t>? </a:t>
            </a:r>
            <a:r>
              <a:rPr lang="en-US" sz="1200" i="1"/>
              <a:t>No</a:t>
            </a:r>
            <a:endParaRPr lang="en-US" sz="1200" dirty="0"/>
          </a:p>
          <a:p>
            <a:endParaRPr lang="en-US" sz="1200" dirty="0"/>
          </a:p>
        </p:txBody>
      </p:sp>
      <p:sp>
        <p:nvSpPr>
          <p:cNvPr id="4" name="Slide Number Placeholder 3">
            <a:extLst>
              <a:ext uri="{FF2B5EF4-FFF2-40B4-BE49-F238E27FC236}">
                <a16:creationId xmlns:a16="http://schemas.microsoft.com/office/drawing/2014/main" id="{C51BBAB5-6942-4469-18AD-0AF44969076D}"/>
              </a:ext>
            </a:extLst>
          </p:cNvPr>
          <p:cNvSpPr>
            <a:spLocks noGrp="1"/>
          </p:cNvSpPr>
          <p:nvPr>
            <p:ph type="sldNum" sz="quarter" idx="5"/>
          </p:nvPr>
        </p:nvSpPr>
        <p:spPr/>
        <p:txBody>
          <a:bodyPr/>
          <a:lstStyle/>
          <a:p>
            <a:fld id="{DA6298F2-3F1F-4041-A8E1-C335B761E25A}" type="slidenum">
              <a:rPr lang="en-US" smtClean="0"/>
              <a:t>8</a:t>
            </a:fld>
            <a:endParaRPr lang="en-US" dirty="0"/>
          </a:p>
        </p:txBody>
      </p:sp>
    </p:spTree>
    <p:extLst>
      <p:ext uri="{BB962C8B-B14F-4D97-AF65-F5344CB8AC3E}">
        <p14:creationId xmlns:p14="http://schemas.microsoft.com/office/powerpoint/2010/main" val="21650048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rgbClr val="1D1C1D"/>
                </a:solidFill>
                <a:effectLst/>
              </a:rPr>
              <a:t>show what you know</a:t>
            </a:r>
            <a:r>
              <a:rPr lang="en-US" b="1" i="0" dirty="0">
                <a:solidFill>
                  <a:srgbClr val="1D1C1D"/>
                </a:solidFill>
                <a:effectLst/>
              </a:rPr>
              <a:t> - option 2, </a:t>
            </a:r>
            <a:r>
              <a:rPr lang="en-US" sz="1200" b="1" i="0" dirty="0">
                <a:solidFill>
                  <a:srgbClr val="1D1C1D"/>
                </a:solidFill>
                <a:effectLst/>
              </a:rPr>
              <a:t>round 2 rationale</a:t>
            </a:r>
          </a:p>
          <a:p>
            <a:r>
              <a:rPr lang="en-US" dirty="0"/>
              <a:t>This is a FIB.</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To find the slope, subtract the </a:t>
            </a:r>
            <a:r>
              <a:rPr lang="en-US" i="1" dirty="0"/>
              <a:t>y</a:t>
            </a:r>
            <a:r>
              <a:rPr lang="en-US" i="0" dirty="0"/>
              <a:t>’s and divide by the difference between the </a:t>
            </a:r>
            <a:r>
              <a:rPr lang="en-US" i="1" dirty="0"/>
              <a:t>x</a:t>
            </a:r>
            <a:r>
              <a:rPr lang="en-US" i="0" dirty="0"/>
              <a:t>’s. </a:t>
            </a:r>
            <a:r>
              <a:rPr lang="en-US" dirty="0"/>
              <a:t> </a:t>
            </a:r>
          </a:p>
          <a:p>
            <a:r>
              <a:rPr lang="en-US" dirty="0"/>
              <a:t>How do you know which part of the context stands for </a:t>
            </a:r>
            <a:r>
              <a:rPr lang="en-US" i="1" dirty="0"/>
              <a:t>x </a:t>
            </a:r>
            <a:r>
              <a:rPr lang="en-US" i="0" dirty="0"/>
              <a:t>and which stands for </a:t>
            </a:r>
            <a:r>
              <a:rPr lang="en-US" i="1" dirty="0"/>
              <a:t>y</a:t>
            </a:r>
            <a:r>
              <a:rPr lang="en-US" i="0" dirty="0"/>
              <a:t>?</a:t>
            </a:r>
            <a:r>
              <a:rPr lang="en-US" i="1" dirty="0"/>
              <a:t> </a:t>
            </a:r>
            <a:r>
              <a:rPr lang="en-US" dirty="0"/>
              <a:t>You can’t calculate the total cost without knowing the number of hats. In other words, the total cost depends on the number of hats. Therefore, </a:t>
            </a:r>
            <a:r>
              <a:rPr lang="en-US" i="1" dirty="0"/>
              <a:t>x</a:t>
            </a:r>
            <a:r>
              <a:rPr lang="en-US" i="0" dirty="0"/>
              <a:t> stands for the number of hats and </a:t>
            </a:r>
            <a:r>
              <a:rPr lang="en-US" i="1" dirty="0"/>
              <a:t>y </a:t>
            </a:r>
            <a:r>
              <a:rPr lang="en-US" i="0" dirty="0"/>
              <a:t>stands for the total cost paid. Also on the graph, the </a:t>
            </a:r>
            <a:r>
              <a:rPr lang="en-US" i="1" dirty="0"/>
              <a:t>x</a:t>
            </a:r>
            <a:r>
              <a:rPr lang="en-US" i="0" dirty="0"/>
              <a:t>-axis is labeled “Number of hats” and the </a:t>
            </a:r>
            <a:r>
              <a:rPr lang="en-US" i="1" dirty="0"/>
              <a:t>y-</a:t>
            </a:r>
            <a:r>
              <a:rPr lang="en-US" i="0" dirty="0"/>
              <a:t>axis is labeled “Total cost.”</a:t>
            </a:r>
          </a:p>
          <a:p>
            <a:endParaRPr lang="en-US" dirty="0"/>
          </a:p>
        </p:txBody>
      </p:sp>
      <p:sp>
        <p:nvSpPr>
          <p:cNvPr id="4" name="Slide Number Placeholder 3"/>
          <p:cNvSpPr>
            <a:spLocks noGrp="1"/>
          </p:cNvSpPr>
          <p:nvPr>
            <p:ph type="sldNum" sz="quarter" idx="5"/>
          </p:nvPr>
        </p:nvSpPr>
        <p:spPr/>
        <p:txBody>
          <a:bodyPr/>
          <a:lstStyle/>
          <a:p>
            <a:fld id="{DA6298F2-3F1F-4041-A8E1-C335B761E25A}" type="slidenum">
              <a:rPr lang="en-US" smtClean="0"/>
              <a:t>9</a:t>
            </a:fld>
            <a:endParaRPr lang="en-US" dirty="0"/>
          </a:p>
        </p:txBody>
      </p:sp>
    </p:spTree>
    <p:extLst>
      <p:ext uri="{BB962C8B-B14F-4D97-AF65-F5344CB8AC3E}">
        <p14:creationId xmlns:p14="http://schemas.microsoft.com/office/powerpoint/2010/main" val="40509828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139603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explanation">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37106D6A-9125-7A21-96A0-83FC4D3B834D}"/>
              </a:ext>
            </a:extLst>
          </p:cNvPr>
          <p:cNvSpPr>
            <a:spLocks noGrp="1"/>
          </p:cNvSpPr>
          <p:nvPr>
            <p:ph type="body" sz="quarter" idx="3" hasCustomPrompt="1"/>
          </p:nvPr>
        </p:nvSpPr>
        <p:spPr>
          <a:xfrm>
            <a:off x="561472" y="1103647"/>
            <a:ext cx="11105389" cy="823912"/>
          </a:xfrm>
        </p:spPr>
        <p:txBody>
          <a:bodyPr anchor="t"/>
          <a:lstStyle>
            <a:lvl1pPr marL="0" indent="0" algn="l">
              <a:lnSpc>
                <a:spcPct val="110000"/>
              </a:lnSpc>
              <a:spcBef>
                <a:spcPts val="0"/>
              </a:spcBef>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 name="Text Placeholder 4">
            <a:extLst>
              <a:ext uri="{FF2B5EF4-FFF2-40B4-BE49-F238E27FC236}">
                <a16:creationId xmlns:a16="http://schemas.microsoft.com/office/drawing/2014/main" id="{8B5240D5-9083-6D4D-45E1-E6778328D745}"/>
              </a:ext>
            </a:extLst>
          </p:cNvPr>
          <p:cNvSpPr>
            <a:spLocks noGrp="1"/>
          </p:cNvSpPr>
          <p:nvPr>
            <p:ph type="body" sz="quarter" idx="10" hasCustomPrompt="1"/>
          </p:nvPr>
        </p:nvSpPr>
        <p:spPr>
          <a:xfrm>
            <a:off x="561473" y="1927559"/>
            <a:ext cx="11105389" cy="823912"/>
          </a:xfrm>
        </p:spPr>
        <p:txBody>
          <a:bodyPr anchor="t"/>
          <a:lstStyle>
            <a:lvl1pPr marL="0" indent="0" algn="l">
              <a:lnSpc>
                <a:spcPct val="90000"/>
              </a:lnSpc>
              <a:spcBef>
                <a:spcPts val="0"/>
              </a:spcBef>
              <a:buNone/>
              <a:defRPr sz="2400" b="0">
                <a:solidFill>
                  <a:schemeClr val="tx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30500650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3070434-ABE5-650F-C7F0-F251319C2C9F}"/>
              </a:ext>
            </a:extLst>
          </p:cNvPr>
          <p:cNvSpPr>
            <a:spLocks noGrp="1"/>
          </p:cNvSpPr>
          <p:nvPr>
            <p:ph type="subTitle" idx="1" hasCustomPrompt="1"/>
          </p:nvPr>
        </p:nvSpPr>
        <p:spPr>
          <a:xfrm>
            <a:off x="0" y="2924408"/>
            <a:ext cx="12192000" cy="1009184"/>
          </a:xfrm>
          <a:prstGeom prst="rect">
            <a:avLst/>
          </a:prstGeom>
        </p:spPr>
        <p:txBody>
          <a:bodyPr/>
          <a:lstStyle>
            <a:lvl1pPr marL="0" indent="0" algn="ctr">
              <a:buNone/>
              <a:defRPr sz="5400" b="1">
                <a:solidFill>
                  <a:srgbClr val="035EA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write about it</a:t>
            </a:r>
          </a:p>
        </p:txBody>
      </p:sp>
    </p:spTree>
    <p:extLst>
      <p:ext uri="{BB962C8B-B14F-4D97-AF65-F5344CB8AC3E}">
        <p14:creationId xmlns:p14="http://schemas.microsoft.com/office/powerpoint/2010/main" val="9549420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explanation">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C0999051-D08A-DC7F-A10F-8B3AF89A7854}"/>
              </a:ext>
            </a:extLst>
          </p:cNvPr>
          <p:cNvSpPr>
            <a:spLocks noGrp="1"/>
          </p:cNvSpPr>
          <p:nvPr>
            <p:ph type="body" sz="quarter" idx="3" hasCustomPrompt="1"/>
          </p:nvPr>
        </p:nvSpPr>
        <p:spPr>
          <a:xfrm>
            <a:off x="561472" y="1103647"/>
            <a:ext cx="11105389" cy="823912"/>
          </a:xfrm>
        </p:spPr>
        <p:txBody>
          <a:bodyPr anchor="t"/>
          <a:lstStyle>
            <a:lvl1pPr marL="0" indent="0" algn="l">
              <a:lnSpc>
                <a:spcPct val="110000"/>
              </a:lnSpc>
              <a:spcBef>
                <a:spcPts val="0"/>
              </a:spcBef>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 name="Text Placeholder 4">
            <a:extLst>
              <a:ext uri="{FF2B5EF4-FFF2-40B4-BE49-F238E27FC236}">
                <a16:creationId xmlns:a16="http://schemas.microsoft.com/office/drawing/2014/main" id="{D0A4AC8E-18B0-FB50-9829-5F8FBE3EF2AB}"/>
              </a:ext>
            </a:extLst>
          </p:cNvPr>
          <p:cNvSpPr>
            <a:spLocks noGrp="1"/>
          </p:cNvSpPr>
          <p:nvPr>
            <p:ph type="body" sz="quarter" idx="10" hasCustomPrompt="1"/>
          </p:nvPr>
        </p:nvSpPr>
        <p:spPr>
          <a:xfrm>
            <a:off x="561473" y="1927559"/>
            <a:ext cx="11105389" cy="823912"/>
          </a:xfrm>
        </p:spPr>
        <p:txBody>
          <a:bodyPr anchor="t"/>
          <a:lstStyle>
            <a:lvl1pPr marL="0" indent="0" algn="l">
              <a:lnSpc>
                <a:spcPct val="90000"/>
              </a:lnSpc>
              <a:spcBef>
                <a:spcPts val="0"/>
              </a:spcBef>
              <a:buNone/>
              <a:defRPr sz="2400" b="0">
                <a:solidFill>
                  <a:schemeClr val="tx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2285675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3070434-ABE5-650F-C7F0-F251319C2C9F}"/>
              </a:ext>
            </a:extLst>
          </p:cNvPr>
          <p:cNvSpPr>
            <a:spLocks noGrp="1"/>
          </p:cNvSpPr>
          <p:nvPr>
            <p:ph type="subTitle" idx="1" hasCustomPrompt="1"/>
          </p:nvPr>
        </p:nvSpPr>
        <p:spPr>
          <a:xfrm>
            <a:off x="0" y="3573003"/>
            <a:ext cx="12192000" cy="1009184"/>
          </a:xfrm>
          <a:prstGeom prst="rect">
            <a:avLst/>
          </a:prstGeom>
        </p:spPr>
        <p:txBody>
          <a:bodyPr/>
          <a:lstStyle>
            <a:lvl1pPr marL="0" indent="0" algn="ctr">
              <a:lnSpc>
                <a:spcPct val="110000"/>
              </a:lnSpc>
              <a:spcBef>
                <a:spcPts val="0"/>
              </a:spcBef>
              <a:buNone/>
              <a:defRPr sz="1400" b="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change text)</a:t>
            </a:r>
          </a:p>
        </p:txBody>
      </p:sp>
    </p:spTree>
    <p:extLst>
      <p:ext uri="{BB962C8B-B14F-4D97-AF65-F5344CB8AC3E}">
        <p14:creationId xmlns:p14="http://schemas.microsoft.com/office/powerpoint/2010/main" val="12430745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option on left or righ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793139-DE80-8E7D-1166-B2A4684701A7}"/>
              </a:ext>
            </a:extLst>
          </p:cNvPr>
          <p:cNvSpPr>
            <a:spLocks noGrp="1"/>
          </p:cNvSpPr>
          <p:nvPr>
            <p:ph sz="half" idx="1" hasCustomPrompt="1"/>
          </p:nvPr>
        </p:nvSpPr>
        <p:spPr>
          <a:xfrm>
            <a:off x="370368" y="326435"/>
            <a:ext cx="5212080" cy="4351338"/>
          </a:xfrm>
        </p:spPr>
        <p:txBody>
          <a:bodyPr/>
          <a:lstStyle>
            <a:lvl1pPr algn="ctr">
              <a:spcBef>
                <a:spcPts val="0"/>
              </a:spcBef>
              <a:defRPr/>
            </a:lvl1pPr>
          </a:lstStyle>
          <a:p>
            <a:pPr lvl="0"/>
            <a:r>
              <a:rPr lang="en-US"/>
              <a:t>click to edit</a:t>
            </a:r>
          </a:p>
          <a:p>
            <a:pPr lvl="0"/>
            <a:r>
              <a:rPr lang="en-US"/>
              <a:t>(delete the side you don’t need)</a:t>
            </a:r>
          </a:p>
        </p:txBody>
      </p:sp>
      <p:sp>
        <p:nvSpPr>
          <p:cNvPr id="2" name="Content Placeholder 2">
            <a:extLst>
              <a:ext uri="{FF2B5EF4-FFF2-40B4-BE49-F238E27FC236}">
                <a16:creationId xmlns:a16="http://schemas.microsoft.com/office/drawing/2014/main" id="{11039524-D1CD-5C98-4FA4-EEA3AFA4D575}"/>
              </a:ext>
            </a:extLst>
          </p:cNvPr>
          <p:cNvSpPr>
            <a:spLocks noGrp="1"/>
          </p:cNvSpPr>
          <p:nvPr>
            <p:ph sz="half" idx="10" hasCustomPrompt="1"/>
          </p:nvPr>
        </p:nvSpPr>
        <p:spPr>
          <a:xfrm>
            <a:off x="6609554" y="326435"/>
            <a:ext cx="5212080" cy="4351338"/>
          </a:xfrm>
        </p:spPr>
        <p:txBody>
          <a:bodyPr/>
          <a:lstStyle>
            <a:lvl1pPr algn="ctr">
              <a:spcBef>
                <a:spcPts val="0"/>
              </a:spcBef>
              <a:defRPr/>
            </a:lvl1pPr>
          </a:lstStyle>
          <a:p>
            <a:pPr lvl="0"/>
            <a:r>
              <a:rPr lang="en-US"/>
              <a:t>click to edit</a:t>
            </a:r>
          </a:p>
          <a:p>
            <a:pPr lvl="0"/>
            <a:r>
              <a:rPr lang="en-US"/>
              <a:t>(delete the side you don’t need)</a:t>
            </a:r>
          </a:p>
        </p:txBody>
      </p:sp>
    </p:spTree>
    <p:extLst>
      <p:ext uri="{BB962C8B-B14F-4D97-AF65-F5344CB8AC3E}">
        <p14:creationId xmlns:p14="http://schemas.microsoft.com/office/powerpoint/2010/main" val="3471402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3070434-ABE5-650F-C7F0-F251319C2C9F}"/>
              </a:ext>
            </a:extLst>
          </p:cNvPr>
          <p:cNvSpPr>
            <a:spLocks noGrp="1"/>
          </p:cNvSpPr>
          <p:nvPr>
            <p:ph type="subTitle" idx="1" hasCustomPrompt="1"/>
          </p:nvPr>
        </p:nvSpPr>
        <p:spPr>
          <a:xfrm>
            <a:off x="0" y="2924408"/>
            <a:ext cx="12192000" cy="1009184"/>
          </a:xfrm>
          <a:prstGeom prst="rect">
            <a:avLst/>
          </a:prstGeom>
        </p:spPr>
        <p:txBody>
          <a:bodyPr/>
          <a:lstStyle>
            <a:lvl1pPr marL="0" indent="0" algn="ctr">
              <a:buNone/>
              <a:defRPr sz="5400" b="1">
                <a:solidFill>
                  <a:srgbClr val="035EA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make a plan</a:t>
            </a:r>
          </a:p>
        </p:txBody>
      </p:sp>
    </p:spTree>
    <p:extLst>
      <p:ext uri="{BB962C8B-B14F-4D97-AF65-F5344CB8AC3E}">
        <p14:creationId xmlns:p14="http://schemas.microsoft.com/office/powerpoint/2010/main" val="6537240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explanation">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FC71B3A-4E88-ED66-DF69-C012184E1A9B}"/>
              </a:ext>
            </a:extLst>
          </p:cNvPr>
          <p:cNvSpPr>
            <a:spLocks noGrp="1"/>
          </p:cNvSpPr>
          <p:nvPr>
            <p:ph type="body" sz="quarter" idx="3" hasCustomPrompt="1"/>
          </p:nvPr>
        </p:nvSpPr>
        <p:spPr>
          <a:xfrm>
            <a:off x="561472" y="1103647"/>
            <a:ext cx="11105389" cy="823912"/>
          </a:xfrm>
        </p:spPr>
        <p:txBody>
          <a:bodyPr anchor="t"/>
          <a:lstStyle>
            <a:lvl1pPr marL="0" indent="0" algn="l">
              <a:lnSpc>
                <a:spcPct val="110000"/>
              </a:lnSpc>
              <a:spcBef>
                <a:spcPts val="0"/>
              </a:spcBef>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4">
            <a:extLst>
              <a:ext uri="{FF2B5EF4-FFF2-40B4-BE49-F238E27FC236}">
                <a16:creationId xmlns:a16="http://schemas.microsoft.com/office/drawing/2014/main" id="{E271782A-905B-830E-DD0A-3521E9E94FB4}"/>
              </a:ext>
            </a:extLst>
          </p:cNvPr>
          <p:cNvSpPr>
            <a:spLocks noGrp="1"/>
          </p:cNvSpPr>
          <p:nvPr>
            <p:ph type="body" sz="quarter" idx="10" hasCustomPrompt="1"/>
          </p:nvPr>
        </p:nvSpPr>
        <p:spPr>
          <a:xfrm>
            <a:off x="561473" y="1927559"/>
            <a:ext cx="11105389" cy="823912"/>
          </a:xfrm>
        </p:spPr>
        <p:txBody>
          <a:bodyPr anchor="t"/>
          <a:lstStyle>
            <a:lvl1pPr marL="0" indent="0" algn="l">
              <a:lnSpc>
                <a:spcPct val="90000"/>
              </a:lnSpc>
              <a:spcBef>
                <a:spcPts val="0"/>
              </a:spcBef>
              <a:buNone/>
              <a:defRPr sz="2400" b="0">
                <a:solidFill>
                  <a:schemeClr val="tx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9584689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3070434-ABE5-650F-C7F0-F251319C2C9F}"/>
              </a:ext>
            </a:extLst>
          </p:cNvPr>
          <p:cNvSpPr>
            <a:spLocks noGrp="1"/>
          </p:cNvSpPr>
          <p:nvPr>
            <p:ph type="subTitle" idx="1" hasCustomPrompt="1"/>
          </p:nvPr>
        </p:nvSpPr>
        <p:spPr>
          <a:xfrm>
            <a:off x="0" y="2924408"/>
            <a:ext cx="12192000" cy="1009184"/>
          </a:xfrm>
          <a:prstGeom prst="rect">
            <a:avLst/>
          </a:prstGeom>
        </p:spPr>
        <p:txBody>
          <a:bodyPr/>
          <a:lstStyle>
            <a:lvl1pPr marL="0" indent="0" algn="ctr">
              <a:buNone/>
              <a:defRPr sz="5400" b="1">
                <a:solidFill>
                  <a:srgbClr val="86C44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show what you know</a:t>
            </a:r>
          </a:p>
        </p:txBody>
      </p:sp>
    </p:spTree>
    <p:extLst>
      <p:ext uri="{BB962C8B-B14F-4D97-AF65-F5344CB8AC3E}">
        <p14:creationId xmlns:p14="http://schemas.microsoft.com/office/powerpoint/2010/main" val="20886493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explanation">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68AF5916-56D5-2C2B-6A3E-947C28DBBCE6}"/>
              </a:ext>
            </a:extLst>
          </p:cNvPr>
          <p:cNvSpPr>
            <a:spLocks noGrp="1"/>
          </p:cNvSpPr>
          <p:nvPr>
            <p:ph type="body" sz="quarter" idx="3" hasCustomPrompt="1"/>
          </p:nvPr>
        </p:nvSpPr>
        <p:spPr>
          <a:xfrm>
            <a:off x="561472" y="1103647"/>
            <a:ext cx="11105389" cy="823912"/>
          </a:xfrm>
        </p:spPr>
        <p:txBody>
          <a:bodyPr anchor="t"/>
          <a:lstStyle>
            <a:lvl1pPr marL="0" indent="0" algn="l">
              <a:lnSpc>
                <a:spcPct val="110000"/>
              </a:lnSpc>
              <a:spcBef>
                <a:spcPts val="0"/>
              </a:spcBef>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Text Placeholder 4">
            <a:extLst>
              <a:ext uri="{FF2B5EF4-FFF2-40B4-BE49-F238E27FC236}">
                <a16:creationId xmlns:a16="http://schemas.microsoft.com/office/drawing/2014/main" id="{3F66BD66-0FE7-2512-8C7D-865A1DBE3127}"/>
              </a:ext>
            </a:extLst>
          </p:cNvPr>
          <p:cNvSpPr>
            <a:spLocks noGrp="1"/>
          </p:cNvSpPr>
          <p:nvPr>
            <p:ph type="body" sz="quarter" idx="10" hasCustomPrompt="1"/>
          </p:nvPr>
        </p:nvSpPr>
        <p:spPr>
          <a:xfrm>
            <a:off x="561473" y="1927559"/>
            <a:ext cx="11105389" cy="823912"/>
          </a:xfrm>
        </p:spPr>
        <p:txBody>
          <a:bodyPr anchor="t"/>
          <a:lstStyle>
            <a:lvl1pPr marL="0" indent="0" algn="l">
              <a:lnSpc>
                <a:spcPct val="90000"/>
              </a:lnSpc>
              <a:spcBef>
                <a:spcPts val="0"/>
              </a:spcBef>
              <a:buNone/>
              <a:defRPr sz="2400" b="0">
                <a:solidFill>
                  <a:schemeClr val="tx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335887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3070434-ABE5-650F-C7F0-F251319C2C9F}"/>
              </a:ext>
            </a:extLst>
          </p:cNvPr>
          <p:cNvSpPr>
            <a:spLocks noGrp="1"/>
          </p:cNvSpPr>
          <p:nvPr>
            <p:ph type="subTitle" idx="1" hasCustomPrompt="1"/>
          </p:nvPr>
        </p:nvSpPr>
        <p:spPr>
          <a:xfrm>
            <a:off x="0" y="2924408"/>
            <a:ext cx="12192000" cy="1009184"/>
          </a:xfrm>
          <a:prstGeom prst="rect">
            <a:avLst/>
          </a:prstGeom>
        </p:spPr>
        <p:txBody>
          <a:bodyPr/>
          <a:lstStyle>
            <a:lvl1pPr marL="0" indent="0" algn="ctr">
              <a:buNone/>
              <a:defRPr sz="5400" b="1">
                <a:solidFill>
                  <a:srgbClr val="035EA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work it out</a:t>
            </a:r>
          </a:p>
        </p:txBody>
      </p:sp>
    </p:spTree>
    <p:extLst>
      <p:ext uri="{BB962C8B-B14F-4D97-AF65-F5344CB8AC3E}">
        <p14:creationId xmlns:p14="http://schemas.microsoft.com/office/powerpoint/2010/main" val="38830036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explanation">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5D7D28E4-282E-DC24-26C0-FBC57797AC2A}"/>
              </a:ext>
            </a:extLst>
          </p:cNvPr>
          <p:cNvSpPr>
            <a:spLocks noGrp="1"/>
          </p:cNvSpPr>
          <p:nvPr>
            <p:ph type="body" sz="quarter" idx="3" hasCustomPrompt="1"/>
          </p:nvPr>
        </p:nvSpPr>
        <p:spPr>
          <a:xfrm>
            <a:off x="561472" y="1103647"/>
            <a:ext cx="11105389" cy="823912"/>
          </a:xfrm>
        </p:spPr>
        <p:txBody>
          <a:bodyPr anchor="t"/>
          <a:lstStyle>
            <a:lvl1pPr marL="0" indent="0" algn="l">
              <a:lnSpc>
                <a:spcPct val="110000"/>
              </a:lnSpc>
              <a:spcBef>
                <a:spcPts val="0"/>
              </a:spcBef>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Text Placeholder 4">
            <a:extLst>
              <a:ext uri="{FF2B5EF4-FFF2-40B4-BE49-F238E27FC236}">
                <a16:creationId xmlns:a16="http://schemas.microsoft.com/office/drawing/2014/main" id="{5B3817CE-36BE-9CDE-9472-3634103FC045}"/>
              </a:ext>
            </a:extLst>
          </p:cNvPr>
          <p:cNvSpPr>
            <a:spLocks noGrp="1"/>
          </p:cNvSpPr>
          <p:nvPr>
            <p:ph type="body" sz="quarter" idx="10" hasCustomPrompt="1"/>
          </p:nvPr>
        </p:nvSpPr>
        <p:spPr>
          <a:xfrm>
            <a:off x="561473" y="1927559"/>
            <a:ext cx="11105389" cy="823912"/>
          </a:xfrm>
        </p:spPr>
        <p:txBody>
          <a:bodyPr anchor="t"/>
          <a:lstStyle>
            <a:lvl1pPr marL="0" indent="0" algn="l">
              <a:lnSpc>
                <a:spcPct val="90000"/>
              </a:lnSpc>
              <a:spcBef>
                <a:spcPts val="0"/>
              </a:spcBef>
              <a:buNone/>
              <a:defRPr sz="2400" b="0">
                <a:solidFill>
                  <a:schemeClr val="tx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33241662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3070434-ABE5-650F-C7F0-F251319C2C9F}"/>
              </a:ext>
            </a:extLst>
          </p:cNvPr>
          <p:cNvSpPr>
            <a:spLocks noGrp="1"/>
          </p:cNvSpPr>
          <p:nvPr>
            <p:ph type="subTitle" idx="1" hasCustomPrompt="1"/>
          </p:nvPr>
        </p:nvSpPr>
        <p:spPr>
          <a:xfrm>
            <a:off x="0" y="2924408"/>
            <a:ext cx="12192000" cy="1009184"/>
          </a:xfrm>
          <a:prstGeom prst="rect">
            <a:avLst/>
          </a:prstGeom>
        </p:spPr>
        <p:txBody>
          <a:bodyPr/>
          <a:lstStyle>
            <a:lvl1pPr marL="0" indent="0" algn="ctr">
              <a:buNone/>
              <a:defRPr sz="5400" b="1">
                <a:solidFill>
                  <a:srgbClr val="035EA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think it up</a:t>
            </a:r>
          </a:p>
        </p:txBody>
      </p:sp>
    </p:spTree>
    <p:extLst>
      <p:ext uri="{BB962C8B-B14F-4D97-AF65-F5344CB8AC3E}">
        <p14:creationId xmlns:p14="http://schemas.microsoft.com/office/powerpoint/2010/main" val="145104235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6.xml"/><Relationship Id="rId1" Type="http://schemas.openxmlformats.org/officeDocument/2006/relationships/slideLayout" Target="../slideLayouts/slideLayout5.xml"/><Relationship Id="rId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8.xml"/><Relationship Id="rId1" Type="http://schemas.openxmlformats.org/officeDocument/2006/relationships/slideLayout" Target="../slideLayouts/slideLayout7.xml"/><Relationship Id="rId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0.xml"/><Relationship Id="rId1" Type="http://schemas.openxmlformats.org/officeDocument/2006/relationships/slideLayout" Target="../slideLayouts/slideLayout9.xml"/><Relationship Id="rId4" Type="http://schemas.openxmlformats.org/officeDocument/2006/relationships/image" Target="../media/image5.png"/></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12.xml"/><Relationship Id="rId1" Type="http://schemas.openxmlformats.org/officeDocument/2006/relationships/slideLayout" Target="../slideLayouts/slideLayout11.xml"/><Relationship Id="rId4" Type="http://schemas.openxmlformats.org/officeDocument/2006/relationships/image" Target="../media/image6.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7.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CF5186-1D88-1B4E-83EF-2283B7FC7B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6C0833-2820-73A8-E79D-509D86B6D1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51529"/>
      </p:ext>
    </p:extLst>
  </p:cSld>
  <p:clrMap bg1="lt1" tx1="dk1" bg2="lt2" tx2="dk2" accent1="accent1" accent2="accent2" accent3="accent3" accent4="accent4" accent5="accent5" accent6="accent6" hlink="hlink" folHlink="folHlink"/>
  <p:sldLayoutIdLst>
    <p:sldLayoutId id="2147483691" r:id="rId1"/>
    <p:sldLayoutId id="2147483688" r:id="rId2"/>
  </p:sldLayoutIdLst>
  <p:txStyles>
    <p:titleStyle>
      <a:lvl1pPr algn="l" defTabSz="914400" rtl="0" eaLnBrk="1" latinLnBrk="0" hangingPunct="1">
        <a:lnSpc>
          <a:spcPct val="11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0" indent="0" algn="l" defTabSz="914400" rtl="0" eaLnBrk="1" latinLnBrk="0" hangingPunct="1">
        <a:lnSpc>
          <a:spcPct val="110000"/>
        </a:lnSpc>
        <a:spcBef>
          <a:spcPts val="100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7044728"/>
      </p:ext>
    </p:extLst>
  </p:cSld>
  <p:clrMap bg1="lt1" tx1="dk1" bg2="lt2" tx2="dk2" accent1="accent1" accent2="accent2" accent3="accent3" accent4="accent4" accent5="accent5" accent6="accent6" hlink="hlink" folHlink="folHlink"/>
  <p:sldLayoutIdLst>
    <p:sldLayoutId id="2147483673" r:id="rId1"/>
    <p:sldLayoutId id="2147483683" r:id="rId2"/>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0741394"/>
      </p:ext>
    </p:extLst>
  </p:cSld>
  <p:clrMap bg1="lt1" tx1="dk1" bg2="lt2" tx2="dk2" accent1="accent1" accent2="accent2" accent3="accent3" accent4="accent4" accent5="accent5" accent6="accent6" hlink="hlink" folHlink="folHlink"/>
  <p:sldLayoutIdLst>
    <p:sldLayoutId id="2147483675" r:id="rId1"/>
    <p:sldLayoutId id="2147483694" r:id="rId2"/>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2862619"/>
      </p:ext>
    </p:extLst>
  </p:cSld>
  <p:clrMap bg1="lt1" tx1="dk1" bg2="lt2" tx2="dk2" accent1="accent1" accent2="accent2" accent3="accent3" accent4="accent4" accent5="accent5" accent6="accent6" hlink="hlink" folHlink="folHlink"/>
  <p:sldLayoutIdLst>
    <p:sldLayoutId id="2147483677" r:id="rId1"/>
    <p:sldLayoutId id="2147483695" r:id="rId2"/>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5914669"/>
      </p:ext>
    </p:extLst>
  </p:cSld>
  <p:clrMap bg1="lt1" tx1="dk1" bg2="lt2" tx2="dk2" accent1="accent1" accent2="accent2" accent3="accent3" accent4="accent4" accent5="accent5" accent6="accent6" hlink="hlink" folHlink="folHlink"/>
  <p:sldLayoutIdLst>
    <p:sldLayoutId id="2147483679" r:id="rId1"/>
    <p:sldLayoutId id="2147483696" r:id="rId2"/>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5097025"/>
      </p:ext>
    </p:extLst>
  </p:cSld>
  <p:clrMap bg1="lt1" tx1="dk1" bg2="lt2" tx2="dk2" accent1="accent1" accent2="accent2" accent3="accent3" accent4="accent4" accent5="accent5" accent6="accent6" hlink="hlink" folHlink="folHlink"/>
  <p:sldLayoutIdLst>
    <p:sldLayoutId id="2147483681" r:id="rId1"/>
    <p:sldLayoutId id="2147483697" r:id="rId2"/>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3550457"/>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 Target="slide3.xml"/><Relationship Id="rId7" Type="http://schemas.openxmlformats.org/officeDocument/2006/relationships/slide" Target="slide5.xml"/><Relationship Id="rId12"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9.png"/><Relationship Id="rId11" Type="http://schemas.openxmlformats.org/officeDocument/2006/relationships/slide" Target="slide10.xml"/><Relationship Id="rId5" Type="http://schemas.openxmlformats.org/officeDocument/2006/relationships/slide" Target="slide16.xml"/><Relationship Id="rId10" Type="http://schemas.openxmlformats.org/officeDocument/2006/relationships/image" Target="../media/image11.png"/><Relationship Id="rId4" Type="http://schemas.openxmlformats.org/officeDocument/2006/relationships/image" Target="../media/image8.png"/><Relationship Id="rId9" Type="http://schemas.openxmlformats.org/officeDocument/2006/relationships/slide" Target="slide1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16.jp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2A664A7-52CC-5ED5-DB42-749E646AAEEB}"/>
              </a:ext>
            </a:extLst>
          </p:cNvPr>
          <p:cNvSpPr>
            <a:spLocks noGrp="1"/>
          </p:cNvSpPr>
          <p:nvPr>
            <p:ph type="subTitle" idx="1"/>
          </p:nvPr>
        </p:nvSpPr>
        <p:spPr>
          <a:xfrm>
            <a:off x="0" y="3592366"/>
            <a:ext cx="12192000" cy="1009184"/>
          </a:xfrm>
        </p:spPr>
        <p:txBody>
          <a:bodyPr/>
          <a:lstStyle/>
          <a:p>
            <a:r>
              <a:rPr lang="en-US" dirty="0"/>
              <a:t>(click on a button to go directly to that step)</a:t>
            </a:r>
          </a:p>
        </p:txBody>
      </p:sp>
      <p:pic>
        <p:nvPicPr>
          <p:cNvPr id="5" name="Picture 4" descr="A close-up of a blue and white screen&#10;&#10;AI-generated content may be incorrect.">
            <a:hlinkClick r:id="rId3" action="ppaction://hlinksldjump"/>
            <a:extLst>
              <a:ext uri="{FF2B5EF4-FFF2-40B4-BE49-F238E27FC236}">
                <a16:creationId xmlns:a16="http://schemas.microsoft.com/office/drawing/2014/main" id="{D4234A10-B5DB-A9D6-8185-822A8976952B}"/>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601712" y="2807103"/>
            <a:ext cx="2103120" cy="459624"/>
          </a:xfrm>
          <a:prstGeom prst="rect">
            <a:avLst/>
          </a:prstGeom>
          <a:effectLst>
            <a:outerShdw blurRad="50800" dist="50800" dir="2700000" algn="tl" rotWithShape="0">
              <a:prstClr val="black">
                <a:alpha val="30000"/>
              </a:prstClr>
            </a:outerShdw>
          </a:effectLst>
        </p:spPr>
      </p:pic>
      <p:pic>
        <p:nvPicPr>
          <p:cNvPr id="7" name="Picture 6" descr="A close-up of a computer screen&#10;&#10;AI-generated content may be incorrect.">
            <a:hlinkClick r:id="rId5" action="ppaction://hlinksldjump"/>
            <a:extLst>
              <a:ext uri="{FF2B5EF4-FFF2-40B4-BE49-F238E27FC236}">
                <a16:creationId xmlns:a16="http://schemas.microsoft.com/office/drawing/2014/main" id="{8D1CDA98-D3E1-1C65-2F5C-A99DC850D430}"/>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tretch>
            <a:fillRect/>
          </a:stretch>
        </p:blipFill>
        <p:spPr>
          <a:xfrm>
            <a:off x="7298231" y="2807103"/>
            <a:ext cx="2103120" cy="459624"/>
          </a:xfrm>
          <a:prstGeom prst="rect">
            <a:avLst/>
          </a:prstGeom>
          <a:effectLst>
            <a:outerShdw blurRad="50800" dist="50800" dir="2700000" algn="tl" rotWithShape="0">
              <a:prstClr val="black">
                <a:alpha val="30000"/>
              </a:prstClr>
            </a:outerShdw>
          </a:effectLst>
        </p:spPr>
      </p:pic>
      <p:pic>
        <p:nvPicPr>
          <p:cNvPr id="9" name="Picture 8" descr="A green and white rectangular sign with black text&#10;&#10;AI-generated content may be incorrect.">
            <a:hlinkClick r:id="rId7" action="ppaction://hlinksldjump"/>
            <a:extLst>
              <a:ext uri="{FF2B5EF4-FFF2-40B4-BE49-F238E27FC236}">
                <a16:creationId xmlns:a16="http://schemas.microsoft.com/office/drawing/2014/main" id="{28A65E3D-B421-E885-CC21-825EC0B08B54}"/>
              </a:ext>
            </a:extLst>
          </p:cNvPr>
          <p:cNvPicPr>
            <a:picLocks noGrp="1" noRot="1" noChangeAspect="1" noMove="1" noResize="1" noEditPoints="1" noAdjustHandles="1" noChangeArrowheads="1" noChangeShapeType="1" noCrop="1"/>
          </p:cNvPicPr>
          <p:nvPr/>
        </p:nvPicPr>
        <p:blipFill>
          <a:blip r:embed="rId8">
            <a:extLst>
              <a:ext uri="{28A0092B-C50C-407E-A947-70E740481C1C}">
                <a14:useLocalDpi xmlns:a14="http://schemas.microsoft.com/office/drawing/2010/main" val="0"/>
              </a:ext>
            </a:extLst>
          </a:blip>
          <a:stretch>
            <a:fillRect/>
          </a:stretch>
        </p:blipFill>
        <p:spPr>
          <a:xfrm>
            <a:off x="2833885" y="2807103"/>
            <a:ext cx="2103120" cy="459624"/>
          </a:xfrm>
          <a:prstGeom prst="rect">
            <a:avLst/>
          </a:prstGeom>
          <a:effectLst>
            <a:outerShdw blurRad="50800" dist="50800" dir="2700000" algn="tl" rotWithShape="0">
              <a:prstClr val="black">
                <a:alpha val="30000"/>
              </a:prstClr>
            </a:outerShdw>
          </a:effectLst>
        </p:spPr>
      </p:pic>
      <p:pic>
        <p:nvPicPr>
          <p:cNvPr id="11" name="Picture 10" descr="A blue and white screen with black letters&#10;&#10;AI-generated content may be incorrect.">
            <a:hlinkClick r:id="rId9" action="ppaction://hlinksldjump"/>
            <a:extLst>
              <a:ext uri="{FF2B5EF4-FFF2-40B4-BE49-F238E27FC236}">
                <a16:creationId xmlns:a16="http://schemas.microsoft.com/office/drawing/2014/main" id="{F08968E3-87C0-92B8-6C64-DF0E6F8AECB0}"/>
              </a:ext>
            </a:extLst>
          </p:cNvPr>
          <p:cNvPicPr>
            <a:picLocks noGrp="1" noRot="1" noChangeAspect="1" noMove="1" noResize="1" noEditPoints="1" noAdjustHandles="1" noChangeArrowheads="1" noChangeShapeType="1" noCrop="1"/>
          </p:cNvPicPr>
          <p:nvPr/>
        </p:nvPicPr>
        <p:blipFill>
          <a:blip r:embed="rId10">
            <a:extLst>
              <a:ext uri="{28A0092B-C50C-407E-A947-70E740481C1C}">
                <a14:useLocalDpi xmlns:a14="http://schemas.microsoft.com/office/drawing/2010/main" val="0"/>
              </a:ext>
            </a:extLst>
          </a:blip>
          <a:stretch>
            <a:fillRect/>
          </a:stretch>
        </p:blipFill>
        <p:spPr>
          <a:xfrm>
            <a:off x="9530404" y="2807103"/>
            <a:ext cx="2103120" cy="459624"/>
          </a:xfrm>
          <a:prstGeom prst="rect">
            <a:avLst/>
          </a:prstGeom>
          <a:effectLst>
            <a:outerShdw blurRad="50800" dist="50800" dir="2700000" algn="tl" rotWithShape="0">
              <a:prstClr val="black">
                <a:alpha val="30000"/>
              </a:prstClr>
            </a:outerShdw>
          </a:effectLst>
        </p:spPr>
      </p:pic>
      <p:pic>
        <p:nvPicPr>
          <p:cNvPr id="13" name="Picture 12" descr="A close-up of a sign&#10;&#10;AI-generated content may be incorrect.">
            <a:hlinkClick r:id="rId11" action="ppaction://hlinksldjump"/>
            <a:extLst>
              <a:ext uri="{FF2B5EF4-FFF2-40B4-BE49-F238E27FC236}">
                <a16:creationId xmlns:a16="http://schemas.microsoft.com/office/drawing/2014/main" id="{E433410D-C33E-8150-2CAA-3A9550115897}"/>
              </a:ext>
            </a:extLst>
          </p:cNvPr>
          <p:cNvPicPr>
            <a:picLocks noGrp="1" noRot="1" noChangeAspect="1" noMove="1" noResize="1" noEditPoints="1" noAdjustHandles="1" noChangeArrowheads="1" noChangeShapeType="1" noCrop="1"/>
          </p:cNvPicPr>
          <p:nvPr/>
        </p:nvPicPr>
        <p:blipFill>
          <a:blip r:embed="rId12">
            <a:extLst>
              <a:ext uri="{28A0092B-C50C-407E-A947-70E740481C1C}">
                <a14:useLocalDpi xmlns:a14="http://schemas.microsoft.com/office/drawing/2010/main" val="0"/>
              </a:ext>
            </a:extLst>
          </a:blip>
          <a:stretch>
            <a:fillRect/>
          </a:stretch>
        </p:blipFill>
        <p:spPr>
          <a:xfrm>
            <a:off x="5066058" y="2807103"/>
            <a:ext cx="2103120" cy="459624"/>
          </a:xfrm>
          <a:prstGeom prst="rect">
            <a:avLst/>
          </a:prstGeom>
          <a:effectLst>
            <a:outerShdw blurRad="50800" dist="50800" dir="2700000" algn="tl" rotWithShape="0">
              <a:prstClr val="black">
                <a:alpha val="30000"/>
              </a:prstClr>
            </a:outerShdw>
          </a:effectLst>
        </p:spPr>
      </p:pic>
    </p:spTree>
    <p:extLst>
      <p:ext uri="{BB962C8B-B14F-4D97-AF65-F5344CB8AC3E}">
        <p14:creationId xmlns:p14="http://schemas.microsoft.com/office/powerpoint/2010/main" val="19477950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0F87F036-A1ED-F3C3-048D-9D3F0B622B45}"/>
              </a:ext>
            </a:extLst>
          </p:cNvPr>
          <p:cNvSpPr>
            <a:spLocks noGrp="1"/>
          </p:cNvSpPr>
          <p:nvPr>
            <p:ph type="subTitle" idx="1"/>
          </p:nvPr>
        </p:nvSpPr>
        <p:spPr/>
        <p:txBody>
          <a:bodyPr/>
          <a:lstStyle/>
          <a:p>
            <a:r>
              <a:rPr lang="en-US" dirty="0"/>
              <a:t>work it out</a:t>
            </a:r>
          </a:p>
        </p:txBody>
      </p:sp>
    </p:spTree>
    <p:extLst>
      <p:ext uri="{BB962C8B-B14F-4D97-AF65-F5344CB8AC3E}">
        <p14:creationId xmlns:p14="http://schemas.microsoft.com/office/powerpoint/2010/main" val="31709649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a:extLst>
              <a:ext uri="{FF2B5EF4-FFF2-40B4-BE49-F238E27FC236}">
                <a16:creationId xmlns:a16="http://schemas.microsoft.com/office/drawing/2014/main" id="{9E6ED0F7-65CE-4823-94F3-80422DD90908}"/>
              </a:ext>
            </a:extLst>
          </p:cNvPr>
          <p:cNvSpPr/>
          <p:nvPr/>
        </p:nvSpPr>
        <p:spPr>
          <a:xfrm>
            <a:off x="862914" y="3955704"/>
            <a:ext cx="2910852" cy="896470"/>
          </a:xfrm>
          <a:prstGeom prst="wedgeRoundRectCallout">
            <a:avLst>
              <a:gd name="adj1" fmla="val 41185"/>
              <a:gd name="adj2" fmla="val 82500"/>
              <a:gd name="adj3" fmla="val 16667"/>
            </a:avLst>
          </a:prstGeom>
          <a:solidFill>
            <a:srgbClr val="E1EDF6"/>
          </a:solidFill>
          <a:ln>
            <a:solidFill>
              <a:srgbClr val="005E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entury Gothic" panose="020B0502020202020204" pitchFamily="34" charset="0"/>
              </a:rPr>
              <a:t>what mistakes do you need to avoid?</a:t>
            </a:r>
          </a:p>
        </p:txBody>
      </p:sp>
      <p:sp>
        <p:nvSpPr>
          <p:cNvPr id="3" name="Rounded Rectangular Callout 3">
            <a:extLst>
              <a:ext uri="{FF2B5EF4-FFF2-40B4-BE49-F238E27FC236}">
                <a16:creationId xmlns:a16="http://schemas.microsoft.com/office/drawing/2014/main" id="{3E38EF0F-57D4-62FF-F914-8AE96596E0B3}"/>
              </a:ext>
            </a:extLst>
          </p:cNvPr>
          <p:cNvSpPr/>
          <p:nvPr/>
        </p:nvSpPr>
        <p:spPr>
          <a:xfrm>
            <a:off x="862913" y="2005827"/>
            <a:ext cx="2910853" cy="896470"/>
          </a:xfrm>
          <a:prstGeom prst="wedgeRoundRectCallout">
            <a:avLst>
              <a:gd name="adj1" fmla="val 41185"/>
              <a:gd name="adj2" fmla="val 82500"/>
              <a:gd name="adj3" fmla="val 16667"/>
            </a:avLst>
          </a:prstGeom>
          <a:solidFill>
            <a:srgbClr val="E8F4DB"/>
          </a:solidFill>
          <a:ln>
            <a:solidFill>
              <a:srgbClr val="86C4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entury Gothic" panose="020B0502020202020204" pitchFamily="34" charset="0"/>
              </a:rPr>
              <a:t>explain your answer in more than one way</a:t>
            </a:r>
          </a:p>
        </p:txBody>
      </p:sp>
      <p:sp>
        <p:nvSpPr>
          <p:cNvPr id="5" name="TextBox 4">
            <a:extLst>
              <a:ext uri="{FF2B5EF4-FFF2-40B4-BE49-F238E27FC236}">
                <a16:creationId xmlns:a16="http://schemas.microsoft.com/office/drawing/2014/main" id="{00DA0586-A65A-B21C-6D76-4B609B4B768D}"/>
              </a:ext>
            </a:extLst>
          </p:cNvPr>
          <p:cNvSpPr txBox="1"/>
          <p:nvPr/>
        </p:nvSpPr>
        <p:spPr>
          <a:xfrm>
            <a:off x="5776045" y="1160319"/>
            <a:ext cx="5284382" cy="4840364"/>
          </a:xfrm>
          <a:prstGeom prst="rect">
            <a:avLst/>
          </a:prstGeom>
          <a:noFill/>
          <a:ln w="28575">
            <a:solidFill>
              <a:schemeClr val="bg1">
                <a:lumMod val="75000"/>
              </a:schemeClr>
            </a:solidFill>
            <a:prstDash val="dash"/>
          </a:ln>
        </p:spPr>
        <p:txBody>
          <a:bodyPr wrap="square" lIns="182880" tIns="91440" rIns="91440" bIns="91440" rtlCol="0" anchor="t">
            <a:spAutoFit/>
          </a:bodyPr>
          <a:lstStyle/>
          <a:p>
            <a:r>
              <a:rPr lang="en-US" dirty="0">
                <a:latin typeface="Verdana" panose="020B0604030504040204" pitchFamily="34" charset="0"/>
                <a:ea typeface="Verdana" panose="020B0604030504040204" pitchFamily="34" charset="0"/>
              </a:rPr>
              <a:t>The embroidery shop sells trucker hats to schools for fundraisers. The total cost, </a:t>
            </a:r>
            <a:r>
              <a:rPr lang="en-US" i="1" dirty="0">
                <a:latin typeface="Verdana" panose="020B0604030504040204" pitchFamily="34" charset="0"/>
                <a:ea typeface="Verdana" panose="020B0604030504040204" pitchFamily="34" charset="0"/>
              </a:rPr>
              <a:t>y</a:t>
            </a:r>
            <a:r>
              <a:rPr lang="en-US" dirty="0">
                <a:latin typeface="Verdana" panose="020B0604030504040204" pitchFamily="34" charset="0"/>
                <a:ea typeface="Verdana" panose="020B0604030504040204" pitchFamily="34" charset="0"/>
              </a:rPr>
              <a:t>, for </a:t>
            </a:r>
            <a:r>
              <a:rPr lang="en-US" i="1" dirty="0">
                <a:latin typeface="Verdana" panose="020B0604030504040204" pitchFamily="34" charset="0"/>
                <a:ea typeface="Verdana" panose="020B0604030504040204" pitchFamily="34" charset="0"/>
              </a:rPr>
              <a:t>x</a:t>
            </a:r>
            <a:r>
              <a:rPr lang="en-US" dirty="0">
                <a:latin typeface="Verdana" panose="020B0604030504040204" pitchFamily="34" charset="0"/>
                <a:ea typeface="Verdana" panose="020B0604030504040204" pitchFamily="34" charset="0"/>
              </a:rPr>
              <a:t> hats includes a flat fee for the embroidery and a cost per hat. One school bought 15 hats for a total cost of $205. Another school bought 20 hats for a total cost of $265.</a:t>
            </a:r>
          </a:p>
          <a:p>
            <a:endParaRPr lang="en-US" dirty="0">
              <a:latin typeface="Verdana" panose="020B0604030504040204" pitchFamily="34" charset="0"/>
              <a:ea typeface="Verdana" panose="020B0604030504040204" pitchFamily="34" charset="0"/>
            </a:endParaRPr>
          </a:p>
          <a:p>
            <a:r>
              <a:rPr lang="en-US" dirty="0">
                <a:latin typeface="Verdana"/>
                <a:ea typeface="Verdana"/>
              </a:rPr>
              <a:t>Which linear equation represents the total cost in dollars, </a:t>
            </a:r>
            <a:r>
              <a:rPr lang="en-US" i="1" dirty="0">
                <a:latin typeface="Verdana"/>
                <a:ea typeface="Verdana"/>
              </a:rPr>
              <a:t>y</a:t>
            </a:r>
            <a:r>
              <a:rPr lang="en-US" dirty="0">
                <a:latin typeface="Verdana"/>
                <a:ea typeface="Verdana"/>
              </a:rPr>
              <a:t>, for </a:t>
            </a:r>
            <a:r>
              <a:rPr lang="en-US" i="1" dirty="0">
                <a:latin typeface="Verdana"/>
                <a:ea typeface="Verdana"/>
              </a:rPr>
              <a:t>x</a:t>
            </a:r>
            <a:r>
              <a:rPr lang="en-US" dirty="0">
                <a:latin typeface="Verdana"/>
                <a:ea typeface="Verdana"/>
              </a:rPr>
              <a:t> hats?</a:t>
            </a:r>
          </a:p>
          <a:p>
            <a:endParaRPr lang="en-US" dirty="0">
              <a:latin typeface="Verdana" panose="020B0604030504040204" pitchFamily="34" charset="0"/>
              <a:ea typeface="Verdana" panose="020B0604030504040204" pitchFamily="34" charset="0"/>
            </a:endParaRPr>
          </a:p>
          <a:p>
            <a:pPr>
              <a:lnSpc>
                <a:spcPct val="150000"/>
              </a:lnSpc>
            </a:pPr>
            <a:r>
              <a:rPr lang="en-US" b="1" dirty="0">
                <a:latin typeface="Verdana" panose="020B0604030504040204" pitchFamily="34" charset="0"/>
                <a:ea typeface="Verdana" panose="020B0604030504040204" pitchFamily="34" charset="0"/>
              </a:rPr>
              <a:t>A  </a:t>
            </a:r>
            <a:r>
              <a:rPr lang="en-US" i="1" dirty="0">
                <a:latin typeface="Verdana" panose="020B0604030504040204" pitchFamily="34" charset="0"/>
                <a:ea typeface="Verdana" panose="020B0604030504040204" pitchFamily="34" charset="0"/>
              </a:rPr>
              <a:t>y</a:t>
            </a:r>
            <a:r>
              <a:rPr lang="en-US" dirty="0">
                <a:latin typeface="Verdana" panose="020B0604030504040204" pitchFamily="34" charset="0"/>
                <a:ea typeface="Verdana" panose="020B0604030504040204" pitchFamily="34" charset="0"/>
              </a:rPr>
              <a:t> = 13.6</a:t>
            </a:r>
            <a:r>
              <a:rPr lang="en-US" i="1" dirty="0">
                <a:latin typeface="Verdana" panose="020B0604030504040204" pitchFamily="34" charset="0"/>
                <a:ea typeface="Verdana" panose="020B0604030504040204" pitchFamily="34" charset="0"/>
              </a:rPr>
              <a:t>x</a:t>
            </a:r>
            <a:endParaRPr lang="en-US" b="1" dirty="0">
              <a:latin typeface="Verdana" panose="020B0604030504040204" pitchFamily="34" charset="0"/>
              <a:ea typeface="Verdana" panose="020B0604030504040204" pitchFamily="34" charset="0"/>
            </a:endParaRPr>
          </a:p>
          <a:p>
            <a:pPr>
              <a:lnSpc>
                <a:spcPct val="150000"/>
              </a:lnSpc>
            </a:pPr>
            <a:r>
              <a:rPr lang="en-US" b="1" dirty="0">
                <a:latin typeface="Verdana" panose="020B0604030504040204" pitchFamily="34" charset="0"/>
                <a:ea typeface="Verdana" panose="020B0604030504040204" pitchFamily="34" charset="0"/>
              </a:rPr>
              <a:t>B  </a:t>
            </a:r>
            <a:r>
              <a:rPr lang="en-US" i="1" dirty="0">
                <a:latin typeface="Verdana" panose="020B0604030504040204" pitchFamily="34" charset="0"/>
                <a:ea typeface="Verdana" panose="020B0604030504040204" pitchFamily="34" charset="0"/>
              </a:rPr>
              <a:t>y</a:t>
            </a:r>
            <a:r>
              <a:rPr lang="en-US" dirty="0">
                <a:latin typeface="Verdana" panose="020B0604030504040204" pitchFamily="34" charset="0"/>
                <a:ea typeface="Verdana" panose="020B0604030504040204" pitchFamily="34" charset="0"/>
              </a:rPr>
              <a:t> = 13.25</a:t>
            </a:r>
            <a:r>
              <a:rPr lang="en-US" i="1" dirty="0">
                <a:latin typeface="Verdana" panose="020B0604030504040204" pitchFamily="34" charset="0"/>
                <a:ea typeface="Verdana" panose="020B0604030504040204" pitchFamily="34" charset="0"/>
              </a:rPr>
              <a:t>x</a:t>
            </a:r>
            <a:endParaRPr lang="en-US" b="1" dirty="0">
              <a:latin typeface="Verdana" panose="020B0604030504040204" pitchFamily="34" charset="0"/>
              <a:ea typeface="Verdana" panose="020B0604030504040204" pitchFamily="34" charset="0"/>
            </a:endParaRPr>
          </a:p>
          <a:p>
            <a:pPr>
              <a:lnSpc>
                <a:spcPct val="150000"/>
              </a:lnSpc>
            </a:pPr>
            <a:r>
              <a:rPr lang="en-US" b="1" dirty="0">
                <a:latin typeface="Verdana" panose="020B0604030504040204" pitchFamily="34" charset="0"/>
                <a:ea typeface="Verdana" panose="020B0604030504040204" pitchFamily="34" charset="0"/>
              </a:rPr>
              <a:t>C  </a:t>
            </a:r>
            <a:r>
              <a:rPr lang="en-US" i="1" dirty="0">
                <a:latin typeface="Verdana" panose="020B0604030504040204" pitchFamily="34" charset="0"/>
                <a:ea typeface="Verdana" panose="020B0604030504040204" pitchFamily="34" charset="0"/>
              </a:rPr>
              <a:t>y</a:t>
            </a:r>
            <a:r>
              <a:rPr lang="en-US" dirty="0">
                <a:latin typeface="Verdana" panose="020B0604030504040204" pitchFamily="34" charset="0"/>
                <a:ea typeface="Verdana" panose="020B0604030504040204" pitchFamily="34" charset="0"/>
              </a:rPr>
              <a:t> = 12</a:t>
            </a:r>
            <a:r>
              <a:rPr lang="en-US" i="1" dirty="0">
                <a:latin typeface="Verdana" panose="020B0604030504040204" pitchFamily="34" charset="0"/>
                <a:ea typeface="Verdana" panose="020B0604030504040204" pitchFamily="34" charset="0"/>
              </a:rPr>
              <a:t>x</a:t>
            </a:r>
            <a:r>
              <a:rPr lang="en-US" dirty="0">
                <a:latin typeface="Verdana" panose="020B0604030504040204" pitchFamily="34" charset="0"/>
                <a:ea typeface="Verdana" panose="020B0604030504040204" pitchFamily="34" charset="0"/>
              </a:rPr>
              <a:t> + 25</a:t>
            </a:r>
            <a:endParaRPr lang="en-US" b="1" dirty="0">
              <a:latin typeface="Verdana" panose="020B0604030504040204" pitchFamily="34" charset="0"/>
              <a:ea typeface="Verdana" panose="020B0604030504040204" pitchFamily="34" charset="0"/>
            </a:endParaRPr>
          </a:p>
          <a:p>
            <a:pPr>
              <a:lnSpc>
                <a:spcPct val="150000"/>
              </a:lnSpc>
            </a:pPr>
            <a:r>
              <a:rPr lang="en-US" b="1" dirty="0">
                <a:latin typeface="Verdana" panose="020B0604030504040204" pitchFamily="34" charset="0"/>
                <a:ea typeface="Verdana" panose="020B0604030504040204" pitchFamily="34" charset="0"/>
              </a:rPr>
              <a:t>D</a:t>
            </a:r>
            <a:r>
              <a:rPr lang="en-US" dirty="0">
                <a:latin typeface="Verdana" panose="020B0604030504040204" pitchFamily="34" charset="0"/>
                <a:ea typeface="Verdana" panose="020B0604030504040204" pitchFamily="34" charset="0"/>
              </a:rPr>
              <a:t>  </a:t>
            </a:r>
            <a:r>
              <a:rPr lang="en-US" i="1" dirty="0">
                <a:latin typeface="Verdana" panose="020B0604030504040204" pitchFamily="34" charset="0"/>
                <a:ea typeface="Verdana" panose="020B0604030504040204" pitchFamily="34" charset="0"/>
              </a:rPr>
              <a:t>y</a:t>
            </a:r>
            <a:r>
              <a:rPr lang="en-US" dirty="0">
                <a:latin typeface="Verdana" panose="020B0604030504040204" pitchFamily="34" charset="0"/>
                <a:ea typeface="Verdana" panose="020B0604030504040204" pitchFamily="34" charset="0"/>
              </a:rPr>
              <a:t> = 25</a:t>
            </a:r>
            <a:r>
              <a:rPr lang="en-US" i="1" dirty="0">
                <a:latin typeface="Verdana" panose="020B0604030504040204" pitchFamily="34" charset="0"/>
                <a:ea typeface="Verdana" panose="020B0604030504040204" pitchFamily="34" charset="0"/>
              </a:rPr>
              <a:t>x</a:t>
            </a:r>
            <a:r>
              <a:rPr lang="en-US" dirty="0">
                <a:latin typeface="Verdana" panose="020B0604030504040204" pitchFamily="34" charset="0"/>
                <a:ea typeface="Verdana" panose="020B0604030504040204" pitchFamily="34" charset="0"/>
              </a:rPr>
              <a:t> + 12</a:t>
            </a:r>
            <a:endParaRPr lang="en-US" dirty="0">
              <a:latin typeface="Century Gothic" panose="020B0502020202020204" pitchFamily="34" charset="0"/>
            </a:endParaRPr>
          </a:p>
        </p:txBody>
      </p:sp>
    </p:spTree>
    <p:extLst>
      <p:ext uri="{BB962C8B-B14F-4D97-AF65-F5344CB8AC3E}">
        <p14:creationId xmlns:p14="http://schemas.microsoft.com/office/powerpoint/2010/main" val="21728813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7969D0A8-5DC7-2519-B36D-C27CAFFE8F12}"/>
              </a:ext>
            </a:extLst>
          </p:cNvPr>
          <p:cNvSpPr txBox="1">
            <a:spLocks/>
          </p:cNvSpPr>
          <p:nvPr/>
        </p:nvSpPr>
        <p:spPr>
          <a:xfrm>
            <a:off x="1570791" y="522560"/>
            <a:ext cx="2622582" cy="551832"/>
          </a:xfrm>
          <a:prstGeom prst="rect">
            <a:avLst/>
          </a:prstGeom>
        </p:spPr>
        <p:txBody>
          <a:bodyPr vert="horz" lIns="76200" tIns="38100" rIns="76200" bIns="3810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lvl="1" algn="l" defTabSz="761940">
              <a:lnSpc>
                <a:spcPct val="100000"/>
              </a:lnSpc>
              <a:spcBef>
                <a:spcPts val="0"/>
              </a:spcBef>
              <a:defRPr/>
            </a:pPr>
            <a:r>
              <a:rPr lang="en-US" sz="2400" dirty="0">
                <a:solidFill>
                  <a:srgbClr val="E46C07"/>
                </a:solidFill>
                <a:latin typeface="Century Gothic"/>
              </a:rPr>
              <a:t>IQ slap down </a:t>
            </a:r>
          </a:p>
        </p:txBody>
      </p:sp>
      <p:grpSp>
        <p:nvGrpSpPr>
          <p:cNvPr id="3" name="Group 2">
            <a:extLst>
              <a:ext uri="{FF2B5EF4-FFF2-40B4-BE49-F238E27FC236}">
                <a16:creationId xmlns:a16="http://schemas.microsoft.com/office/drawing/2014/main" id="{DA2D0E80-94A8-707D-2E36-9E1C5FDFB643}"/>
              </a:ext>
            </a:extLst>
          </p:cNvPr>
          <p:cNvGrpSpPr/>
          <p:nvPr/>
        </p:nvGrpSpPr>
        <p:grpSpPr>
          <a:xfrm>
            <a:off x="1585781" y="1406148"/>
            <a:ext cx="866139" cy="1015663"/>
            <a:chOff x="1179415" y="2219371"/>
            <a:chExt cx="1976626" cy="2377834"/>
          </a:xfrm>
        </p:grpSpPr>
        <p:pic>
          <p:nvPicPr>
            <p:cNvPr id="4" name="Picture 3">
              <a:extLst>
                <a:ext uri="{FF2B5EF4-FFF2-40B4-BE49-F238E27FC236}">
                  <a16:creationId xmlns:a16="http://schemas.microsoft.com/office/drawing/2014/main" id="{B4007A48-207D-9DE9-CE52-C55AF1B0D1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9415" y="2388288"/>
              <a:ext cx="1976626" cy="2172889"/>
            </a:xfrm>
            <a:prstGeom prst="rect">
              <a:avLst/>
            </a:prstGeom>
          </p:spPr>
        </p:pic>
        <p:sp>
          <p:nvSpPr>
            <p:cNvPr id="5" name="TextBox 4">
              <a:extLst>
                <a:ext uri="{FF2B5EF4-FFF2-40B4-BE49-F238E27FC236}">
                  <a16:creationId xmlns:a16="http://schemas.microsoft.com/office/drawing/2014/main" id="{B62C4AFB-976E-50D2-ECF8-F63D4D3F28AD}"/>
                </a:ext>
              </a:extLst>
            </p:cNvPr>
            <p:cNvSpPr txBox="1"/>
            <p:nvPr/>
          </p:nvSpPr>
          <p:spPr>
            <a:xfrm>
              <a:off x="1342472" y="2219371"/>
              <a:ext cx="1545092" cy="2377834"/>
            </a:xfrm>
            <a:prstGeom prst="rect">
              <a:avLst/>
            </a:prstGeom>
            <a:noFill/>
          </p:spPr>
          <p:txBody>
            <a:bodyPr wrap="square" rtlCol="0">
              <a:spAutoFit/>
            </a:bodyPr>
            <a:lstStyle/>
            <a:p>
              <a:pPr algn="ctr" defTabSz="914327" eaLnBrk="0" fontAlgn="base" hangingPunct="0">
                <a:spcBef>
                  <a:spcPct val="0"/>
                </a:spcBef>
                <a:spcAft>
                  <a:spcPct val="0"/>
                </a:spcAft>
                <a:defRPr/>
              </a:pPr>
              <a:r>
                <a:rPr lang="en-US" sz="6000" b="1" kern="0" dirty="0">
                  <a:solidFill>
                    <a:srgbClr val="044C8E"/>
                  </a:solidFill>
                  <a:latin typeface="Century Gothic"/>
                  <a:cs typeface="Calibri Light"/>
                  <a:sym typeface="Wingdings 2" panose="05020102010507070707" pitchFamily="18" charset="2"/>
                </a:rPr>
                <a:t>A</a:t>
              </a:r>
              <a:endParaRPr lang="en-US" sz="6000" b="1" kern="0" dirty="0">
                <a:solidFill>
                  <a:srgbClr val="044C8E"/>
                </a:solidFill>
                <a:latin typeface="Century Gothic"/>
                <a:cs typeface="Calibri Light"/>
              </a:endParaRPr>
            </a:p>
          </p:txBody>
        </p:sp>
      </p:grpSp>
      <p:grpSp>
        <p:nvGrpSpPr>
          <p:cNvPr id="6" name="Group 5">
            <a:extLst>
              <a:ext uri="{FF2B5EF4-FFF2-40B4-BE49-F238E27FC236}">
                <a16:creationId xmlns:a16="http://schemas.microsoft.com/office/drawing/2014/main" id="{E9A7875B-0C7A-506F-4AA7-FA679105533B}"/>
              </a:ext>
            </a:extLst>
          </p:cNvPr>
          <p:cNvGrpSpPr/>
          <p:nvPr/>
        </p:nvGrpSpPr>
        <p:grpSpPr>
          <a:xfrm>
            <a:off x="2708846" y="1406146"/>
            <a:ext cx="866139" cy="1015663"/>
            <a:chOff x="1179415" y="2219369"/>
            <a:chExt cx="1976626" cy="2377834"/>
          </a:xfrm>
        </p:grpSpPr>
        <p:pic>
          <p:nvPicPr>
            <p:cNvPr id="7" name="Picture 6">
              <a:extLst>
                <a:ext uri="{FF2B5EF4-FFF2-40B4-BE49-F238E27FC236}">
                  <a16:creationId xmlns:a16="http://schemas.microsoft.com/office/drawing/2014/main" id="{491A96AD-C6C9-518C-D34D-86B1321E87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9415" y="2388288"/>
              <a:ext cx="1976626" cy="2172889"/>
            </a:xfrm>
            <a:prstGeom prst="rect">
              <a:avLst/>
            </a:prstGeom>
          </p:spPr>
        </p:pic>
        <p:sp>
          <p:nvSpPr>
            <p:cNvPr id="8" name="TextBox 7">
              <a:extLst>
                <a:ext uri="{FF2B5EF4-FFF2-40B4-BE49-F238E27FC236}">
                  <a16:creationId xmlns:a16="http://schemas.microsoft.com/office/drawing/2014/main" id="{B193AFCB-ADBB-7160-F19A-848D3DB801B3}"/>
                </a:ext>
              </a:extLst>
            </p:cNvPr>
            <p:cNvSpPr txBox="1"/>
            <p:nvPr/>
          </p:nvSpPr>
          <p:spPr>
            <a:xfrm>
              <a:off x="1342472" y="2219369"/>
              <a:ext cx="1545092" cy="2377834"/>
            </a:xfrm>
            <a:prstGeom prst="rect">
              <a:avLst/>
            </a:prstGeom>
            <a:noFill/>
          </p:spPr>
          <p:txBody>
            <a:bodyPr wrap="square" rtlCol="0">
              <a:spAutoFit/>
            </a:bodyPr>
            <a:lstStyle/>
            <a:p>
              <a:pPr algn="ctr" defTabSz="914327" eaLnBrk="0" fontAlgn="base" hangingPunct="0">
                <a:spcBef>
                  <a:spcPct val="0"/>
                </a:spcBef>
                <a:spcAft>
                  <a:spcPct val="0"/>
                </a:spcAft>
                <a:defRPr/>
              </a:pPr>
              <a:r>
                <a:rPr lang="en-US" sz="6000" b="1" kern="0" dirty="0">
                  <a:solidFill>
                    <a:srgbClr val="044C8E"/>
                  </a:solidFill>
                  <a:latin typeface="Century Gothic"/>
                  <a:cs typeface="Calibri Light"/>
                  <a:sym typeface="Wingdings 2" panose="05020102010507070707" pitchFamily="18" charset="2"/>
                </a:rPr>
                <a:t>B</a:t>
              </a:r>
              <a:endParaRPr lang="en-US" sz="6000" b="1" kern="0" dirty="0">
                <a:solidFill>
                  <a:srgbClr val="044C8E"/>
                </a:solidFill>
                <a:latin typeface="Century Gothic"/>
                <a:cs typeface="Calibri Light"/>
              </a:endParaRPr>
            </a:p>
          </p:txBody>
        </p:sp>
      </p:grpSp>
      <p:grpSp>
        <p:nvGrpSpPr>
          <p:cNvPr id="9" name="Group 8">
            <a:extLst>
              <a:ext uri="{FF2B5EF4-FFF2-40B4-BE49-F238E27FC236}">
                <a16:creationId xmlns:a16="http://schemas.microsoft.com/office/drawing/2014/main" id="{F703FE03-CE08-5903-684C-E32D461D7FA9}"/>
              </a:ext>
            </a:extLst>
          </p:cNvPr>
          <p:cNvGrpSpPr/>
          <p:nvPr/>
        </p:nvGrpSpPr>
        <p:grpSpPr>
          <a:xfrm>
            <a:off x="3831910" y="1442223"/>
            <a:ext cx="866139" cy="1015663"/>
            <a:chOff x="1179415" y="2303828"/>
            <a:chExt cx="1976626" cy="2377835"/>
          </a:xfrm>
        </p:grpSpPr>
        <p:pic>
          <p:nvPicPr>
            <p:cNvPr id="10" name="Picture 9">
              <a:extLst>
                <a:ext uri="{FF2B5EF4-FFF2-40B4-BE49-F238E27FC236}">
                  <a16:creationId xmlns:a16="http://schemas.microsoft.com/office/drawing/2014/main" id="{301D1427-895B-6211-EA30-AF2A746DC2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9415" y="2388288"/>
              <a:ext cx="1976626" cy="2172889"/>
            </a:xfrm>
            <a:prstGeom prst="rect">
              <a:avLst/>
            </a:prstGeom>
          </p:spPr>
        </p:pic>
        <p:sp>
          <p:nvSpPr>
            <p:cNvPr id="11" name="TextBox 10">
              <a:extLst>
                <a:ext uri="{FF2B5EF4-FFF2-40B4-BE49-F238E27FC236}">
                  <a16:creationId xmlns:a16="http://schemas.microsoft.com/office/drawing/2014/main" id="{D95F10DE-5D5E-1429-B59D-3FF73E60D04A}"/>
                </a:ext>
              </a:extLst>
            </p:cNvPr>
            <p:cNvSpPr txBox="1"/>
            <p:nvPr/>
          </p:nvSpPr>
          <p:spPr>
            <a:xfrm>
              <a:off x="1343209" y="2303828"/>
              <a:ext cx="1545092" cy="2377835"/>
            </a:xfrm>
            <a:prstGeom prst="rect">
              <a:avLst/>
            </a:prstGeom>
            <a:noFill/>
          </p:spPr>
          <p:txBody>
            <a:bodyPr wrap="square" rtlCol="0">
              <a:spAutoFit/>
            </a:bodyPr>
            <a:lstStyle/>
            <a:p>
              <a:pPr algn="ctr" defTabSz="914327" eaLnBrk="0" fontAlgn="base" hangingPunct="0">
                <a:spcBef>
                  <a:spcPct val="0"/>
                </a:spcBef>
                <a:spcAft>
                  <a:spcPct val="0"/>
                </a:spcAft>
                <a:defRPr/>
              </a:pPr>
              <a:r>
                <a:rPr lang="en-US" sz="6000" b="1" kern="0" dirty="0">
                  <a:solidFill>
                    <a:srgbClr val="044C8E"/>
                  </a:solidFill>
                  <a:latin typeface="Century Gothic"/>
                  <a:cs typeface="Calibri Light"/>
                  <a:sym typeface="Wingdings 2" panose="05020102010507070707" pitchFamily="18" charset="2"/>
                </a:rPr>
                <a:t>C</a:t>
              </a:r>
              <a:endParaRPr lang="en-US" sz="6000" b="1" kern="0" dirty="0">
                <a:solidFill>
                  <a:srgbClr val="044C8E"/>
                </a:solidFill>
                <a:latin typeface="Century Gothic"/>
                <a:cs typeface="Calibri Light"/>
              </a:endParaRPr>
            </a:p>
          </p:txBody>
        </p:sp>
      </p:grpSp>
      <p:grpSp>
        <p:nvGrpSpPr>
          <p:cNvPr id="12" name="Group 11">
            <a:extLst>
              <a:ext uri="{FF2B5EF4-FFF2-40B4-BE49-F238E27FC236}">
                <a16:creationId xmlns:a16="http://schemas.microsoft.com/office/drawing/2014/main" id="{B3CBFE6B-A163-A1CD-90B8-9E73F155CA44}"/>
              </a:ext>
            </a:extLst>
          </p:cNvPr>
          <p:cNvGrpSpPr/>
          <p:nvPr/>
        </p:nvGrpSpPr>
        <p:grpSpPr>
          <a:xfrm>
            <a:off x="4954974" y="1406145"/>
            <a:ext cx="866139" cy="1015663"/>
            <a:chOff x="1179415" y="2186943"/>
            <a:chExt cx="1976626" cy="2377835"/>
          </a:xfrm>
        </p:grpSpPr>
        <p:pic>
          <p:nvPicPr>
            <p:cNvPr id="13" name="Picture 12">
              <a:extLst>
                <a:ext uri="{FF2B5EF4-FFF2-40B4-BE49-F238E27FC236}">
                  <a16:creationId xmlns:a16="http://schemas.microsoft.com/office/drawing/2014/main" id="{E632649E-88A9-1CE2-1F75-BCF3EFACA4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9415" y="2388288"/>
              <a:ext cx="1976626" cy="2172889"/>
            </a:xfrm>
            <a:prstGeom prst="rect">
              <a:avLst/>
            </a:prstGeom>
          </p:spPr>
        </p:pic>
        <p:sp>
          <p:nvSpPr>
            <p:cNvPr id="14" name="TextBox 13">
              <a:extLst>
                <a:ext uri="{FF2B5EF4-FFF2-40B4-BE49-F238E27FC236}">
                  <a16:creationId xmlns:a16="http://schemas.microsoft.com/office/drawing/2014/main" id="{E8E8C4E8-0959-F4EE-DD69-1CE951816AFB}"/>
                </a:ext>
              </a:extLst>
            </p:cNvPr>
            <p:cNvSpPr txBox="1"/>
            <p:nvPr/>
          </p:nvSpPr>
          <p:spPr>
            <a:xfrm>
              <a:off x="1343209" y="2186943"/>
              <a:ext cx="1545092" cy="2377835"/>
            </a:xfrm>
            <a:prstGeom prst="rect">
              <a:avLst/>
            </a:prstGeom>
            <a:noFill/>
          </p:spPr>
          <p:txBody>
            <a:bodyPr wrap="square" rtlCol="0">
              <a:spAutoFit/>
            </a:bodyPr>
            <a:lstStyle/>
            <a:p>
              <a:pPr algn="ctr" defTabSz="914327" eaLnBrk="0" fontAlgn="base" hangingPunct="0">
                <a:spcBef>
                  <a:spcPct val="0"/>
                </a:spcBef>
                <a:spcAft>
                  <a:spcPct val="0"/>
                </a:spcAft>
                <a:defRPr/>
              </a:pPr>
              <a:r>
                <a:rPr lang="en-US" sz="6000" b="1" kern="0" dirty="0">
                  <a:solidFill>
                    <a:srgbClr val="044C8E"/>
                  </a:solidFill>
                  <a:latin typeface="Century Gothic"/>
                  <a:cs typeface="Calibri Light"/>
                  <a:sym typeface="Wingdings 2" panose="05020102010507070707" pitchFamily="18" charset="2"/>
                </a:rPr>
                <a:t>D</a:t>
              </a:r>
              <a:endParaRPr lang="en-US" sz="6000" b="1" kern="0" dirty="0">
                <a:solidFill>
                  <a:srgbClr val="044C8E"/>
                </a:solidFill>
                <a:latin typeface="Century Gothic"/>
                <a:cs typeface="Calibri Light"/>
              </a:endParaRPr>
            </a:p>
          </p:txBody>
        </p:sp>
      </p:grpSp>
      <p:sp>
        <p:nvSpPr>
          <p:cNvPr id="15" name="Rectangle 14">
            <a:extLst>
              <a:ext uri="{FF2B5EF4-FFF2-40B4-BE49-F238E27FC236}">
                <a16:creationId xmlns:a16="http://schemas.microsoft.com/office/drawing/2014/main" id="{85F98DBF-8DAB-7D78-8CEA-B4B655A6774F}"/>
              </a:ext>
            </a:extLst>
          </p:cNvPr>
          <p:cNvSpPr/>
          <p:nvPr/>
        </p:nvSpPr>
        <p:spPr>
          <a:xfrm>
            <a:off x="1603274" y="2662402"/>
            <a:ext cx="4235331" cy="822960"/>
          </a:xfrm>
          <a:prstGeom prst="rect">
            <a:avLst/>
          </a:prstGeom>
          <a:solidFill>
            <a:srgbClr val="FF660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defTabSz="761940">
              <a:defRPr/>
            </a:pPr>
            <a:r>
              <a:rPr lang="en-US" sz="2400" kern="0" dirty="0">
                <a:solidFill>
                  <a:prstClr val="white"/>
                </a:solidFill>
                <a:latin typeface="Century Gothic" panose="020B0502020202020204" pitchFamily="34" charset="0"/>
                <a:cs typeface="Calibri Light" panose="020F0302020204030204" pitchFamily="34" charset="0"/>
              </a:rPr>
              <a:t>Round 1 - </a:t>
            </a:r>
            <a:r>
              <a:rPr lang="en-US" sz="2400" b="1" kern="0" dirty="0">
                <a:solidFill>
                  <a:prstClr val="white"/>
                </a:solidFill>
                <a:latin typeface="Century Gothic" panose="020B0502020202020204" pitchFamily="34" charset="0"/>
                <a:cs typeface="Calibri Light" panose="020F0302020204030204" pitchFamily="34" charset="0"/>
              </a:rPr>
              <a:t>Worst Answer</a:t>
            </a:r>
          </a:p>
        </p:txBody>
      </p:sp>
      <p:sp>
        <p:nvSpPr>
          <p:cNvPr id="16" name="Rectangle 15">
            <a:extLst>
              <a:ext uri="{FF2B5EF4-FFF2-40B4-BE49-F238E27FC236}">
                <a16:creationId xmlns:a16="http://schemas.microsoft.com/office/drawing/2014/main" id="{D452B963-CD6A-0F0B-A626-FAAF48C733D4}"/>
              </a:ext>
            </a:extLst>
          </p:cNvPr>
          <p:cNvSpPr/>
          <p:nvPr/>
        </p:nvSpPr>
        <p:spPr>
          <a:xfrm>
            <a:off x="1603274" y="3802843"/>
            <a:ext cx="4235331" cy="822960"/>
          </a:xfrm>
          <a:prstGeom prst="rect">
            <a:avLst/>
          </a:prstGeom>
          <a:solidFill>
            <a:srgbClr val="035EA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defTabSz="761940">
              <a:defRPr/>
            </a:pPr>
            <a:r>
              <a:rPr lang="en-US" sz="2400" kern="0" dirty="0">
                <a:solidFill>
                  <a:prstClr val="white"/>
                </a:solidFill>
                <a:latin typeface="Century Gothic" panose="020B0502020202020204" pitchFamily="34" charset="0"/>
                <a:cs typeface="Calibri Light" panose="020F0302020204030204" pitchFamily="34" charset="0"/>
              </a:rPr>
              <a:t>Round 2 - </a:t>
            </a:r>
            <a:r>
              <a:rPr lang="en-US" sz="2400" b="1" kern="0" dirty="0">
                <a:solidFill>
                  <a:prstClr val="white"/>
                </a:solidFill>
                <a:latin typeface="Century Gothic" panose="020B0502020202020204" pitchFamily="34" charset="0"/>
                <a:cs typeface="Calibri Light" panose="020F0302020204030204" pitchFamily="34" charset="0"/>
              </a:rPr>
              <a:t>Best Distractor</a:t>
            </a:r>
          </a:p>
        </p:txBody>
      </p:sp>
      <p:sp>
        <p:nvSpPr>
          <p:cNvPr id="17" name="Rectangle 16">
            <a:extLst>
              <a:ext uri="{FF2B5EF4-FFF2-40B4-BE49-F238E27FC236}">
                <a16:creationId xmlns:a16="http://schemas.microsoft.com/office/drawing/2014/main" id="{953212F4-888A-0239-2F61-0820E249E63F}"/>
              </a:ext>
            </a:extLst>
          </p:cNvPr>
          <p:cNvSpPr/>
          <p:nvPr/>
        </p:nvSpPr>
        <p:spPr>
          <a:xfrm>
            <a:off x="1618080" y="4926212"/>
            <a:ext cx="4235331" cy="822960"/>
          </a:xfrm>
          <a:prstGeom prst="rect">
            <a:avLst/>
          </a:prstGeom>
          <a:solidFill>
            <a:srgbClr val="86C44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defTabSz="761940">
              <a:defRPr/>
            </a:pPr>
            <a:r>
              <a:rPr lang="en-US" sz="2400" kern="0" dirty="0">
                <a:solidFill>
                  <a:prstClr val="white"/>
                </a:solidFill>
                <a:latin typeface="Century Gothic" panose="020B0502020202020204" pitchFamily="34" charset="0"/>
                <a:cs typeface="Calibri Light" panose="020F0302020204030204" pitchFamily="34" charset="0"/>
              </a:rPr>
              <a:t>Round 3 - </a:t>
            </a:r>
            <a:r>
              <a:rPr lang="en-US" sz="2400" b="1" kern="0" dirty="0">
                <a:solidFill>
                  <a:prstClr val="white"/>
                </a:solidFill>
                <a:latin typeface="Century Gothic" panose="020B0502020202020204" pitchFamily="34" charset="0"/>
                <a:cs typeface="Calibri Light" panose="020F0302020204030204" pitchFamily="34" charset="0"/>
              </a:rPr>
              <a:t>Correct Answer</a:t>
            </a:r>
          </a:p>
        </p:txBody>
      </p:sp>
      <p:grpSp>
        <p:nvGrpSpPr>
          <p:cNvPr id="21" name="Group 20">
            <a:extLst>
              <a:ext uri="{FF2B5EF4-FFF2-40B4-BE49-F238E27FC236}">
                <a16:creationId xmlns:a16="http://schemas.microsoft.com/office/drawing/2014/main" id="{79D7BD79-C3F0-2990-5F91-D22FC3760D7F}"/>
              </a:ext>
            </a:extLst>
          </p:cNvPr>
          <p:cNvGrpSpPr/>
          <p:nvPr/>
        </p:nvGrpSpPr>
        <p:grpSpPr>
          <a:xfrm>
            <a:off x="7243503" y="1670204"/>
            <a:ext cx="5409068" cy="4873752"/>
            <a:chOff x="7243503" y="1670204"/>
            <a:chExt cx="5409068" cy="4873752"/>
          </a:xfrm>
        </p:grpSpPr>
        <p:sp>
          <p:nvSpPr>
            <p:cNvPr id="22" name="Rectangle 21">
              <a:extLst>
                <a:ext uri="{FF2B5EF4-FFF2-40B4-BE49-F238E27FC236}">
                  <a16:creationId xmlns:a16="http://schemas.microsoft.com/office/drawing/2014/main" id="{342B1EDB-FB2A-2B70-70D9-5FF4B4B51366}"/>
                </a:ext>
              </a:extLst>
            </p:cNvPr>
            <p:cNvSpPr>
              <a:spLocks/>
            </p:cNvSpPr>
            <p:nvPr/>
          </p:nvSpPr>
          <p:spPr>
            <a:xfrm rot="19257167">
              <a:off x="8876871" y="2581643"/>
              <a:ext cx="2377440" cy="2377440"/>
            </a:xfrm>
            <a:prstGeom prst="rect">
              <a:avLst/>
            </a:prstGeom>
            <a:solidFill>
              <a:srgbClr val="86C44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pic>
          <p:nvPicPr>
            <p:cNvPr id="23" name="Picture 22" descr="A close-up of a hand&#10;&#10;AI-generated content may be incorrect.">
              <a:extLst>
                <a:ext uri="{FF2B5EF4-FFF2-40B4-BE49-F238E27FC236}">
                  <a16:creationId xmlns:a16="http://schemas.microsoft.com/office/drawing/2014/main" id="{B63DF8C1-E9D7-EEDD-9446-96D5E956A2C7}"/>
                </a:ext>
              </a:extLst>
            </p:cNvPr>
            <p:cNvPicPr>
              <a:picLocks/>
            </p:cNvPicPr>
            <p:nvPr/>
          </p:nvPicPr>
          <p:blipFill>
            <a:blip r:embed="rId4">
              <a:extLst>
                <a:ext uri="{28A0092B-C50C-407E-A947-70E740481C1C}">
                  <a14:useLocalDpi xmlns:a14="http://schemas.microsoft.com/office/drawing/2010/main" val="0"/>
                </a:ext>
              </a:extLst>
            </a:blip>
            <a:srcRect r="21814"/>
            <a:stretch>
              <a:fillRect/>
            </a:stretch>
          </p:blipFill>
          <p:spPr>
            <a:xfrm rot="490243">
              <a:off x="7243503" y="1670204"/>
              <a:ext cx="5409068" cy="4873752"/>
            </a:xfrm>
            <a:prstGeom prst="rect">
              <a:avLst/>
            </a:prstGeom>
            <a:effectLst>
              <a:outerShdw blurRad="50800" dist="88900" dir="2700000" algn="tl" rotWithShape="0">
                <a:prstClr val="black">
                  <a:alpha val="30000"/>
                </a:prstClr>
              </a:outerShdw>
            </a:effectLst>
          </p:spPr>
        </p:pic>
      </p:grpSp>
    </p:spTree>
    <p:extLst>
      <p:ext uri="{BB962C8B-B14F-4D97-AF65-F5344CB8AC3E}">
        <p14:creationId xmlns:p14="http://schemas.microsoft.com/office/powerpoint/2010/main" val="3503585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left)">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left)">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left)">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3" fill="hold" nodeType="click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additive="base">
                                        <p:cTn id="36" dur="500" fill="hold"/>
                                        <p:tgtEl>
                                          <p:spTgt spid="21"/>
                                        </p:tgtEl>
                                        <p:attrNameLst>
                                          <p:attrName>ppt_x</p:attrName>
                                        </p:attrNameLst>
                                      </p:cBhvr>
                                      <p:tavLst>
                                        <p:tav tm="0">
                                          <p:val>
                                            <p:strVal val="1+#ppt_w/2"/>
                                          </p:val>
                                        </p:tav>
                                        <p:tav tm="100000">
                                          <p:val>
                                            <p:strVal val="#ppt_x"/>
                                          </p:val>
                                        </p:tav>
                                      </p:tavLst>
                                    </p:anim>
                                    <p:anim calcmode="lin" valueType="num">
                                      <p:cBhvr additive="base">
                                        <p:cTn id="37"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9" presetClass="exit" presetSubtype="0" fill="hold" nodeType="clickEffect">
                                  <p:stCondLst>
                                    <p:cond delay="0"/>
                                  </p:stCondLst>
                                  <p:childTnLst>
                                    <p:animEffect transition="out" filter="dissolve">
                                      <p:cBhvr>
                                        <p:cTn id="41" dur="500"/>
                                        <p:tgtEl>
                                          <p:spTgt spid="21"/>
                                        </p:tgtEl>
                                      </p:cBhvr>
                                    </p:animEffect>
                                    <p:set>
                                      <p:cBhvr>
                                        <p:cTn id="42"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7915CF0-CCE9-9968-941A-98484CCBA149}"/>
              </a:ext>
            </a:extLst>
          </p:cNvPr>
          <p:cNvSpPr/>
          <p:nvPr/>
        </p:nvSpPr>
        <p:spPr>
          <a:xfrm>
            <a:off x="2054174" y="5575353"/>
            <a:ext cx="3931920" cy="822313"/>
          </a:xfrm>
          <a:prstGeom prst="rect">
            <a:avLst/>
          </a:prstGeom>
          <a:solidFill>
            <a:srgbClr val="FF660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defTabSz="914328">
              <a:defRPr/>
            </a:pPr>
            <a:r>
              <a:rPr lang="en-US" sz="2400" kern="0" dirty="0">
                <a:solidFill>
                  <a:prstClr val="white"/>
                </a:solidFill>
                <a:latin typeface="Century Gothic" charset="0"/>
                <a:ea typeface="Century Gothic" charset="0"/>
                <a:cs typeface="Century Gothic" charset="0"/>
              </a:rPr>
              <a:t>Round 1 Worst Answer</a:t>
            </a:r>
          </a:p>
        </p:txBody>
      </p:sp>
      <p:sp>
        <p:nvSpPr>
          <p:cNvPr id="11" name="Rectangle 10">
            <a:extLst>
              <a:ext uri="{FF2B5EF4-FFF2-40B4-BE49-F238E27FC236}">
                <a16:creationId xmlns:a16="http://schemas.microsoft.com/office/drawing/2014/main" id="{A101B32D-D8B4-DF5B-E3AF-5208252E5EAF}"/>
              </a:ext>
            </a:extLst>
          </p:cNvPr>
          <p:cNvSpPr/>
          <p:nvPr/>
        </p:nvSpPr>
        <p:spPr>
          <a:xfrm>
            <a:off x="6190513" y="5575353"/>
            <a:ext cx="3931920" cy="822313"/>
          </a:xfrm>
          <a:prstGeom prst="rect">
            <a:avLst/>
          </a:prstGeom>
          <a:solidFill>
            <a:srgbClr val="FF660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defTabSz="914328">
              <a:defRPr/>
            </a:pPr>
            <a:r>
              <a:rPr lang="en-US" sz="2400" kern="0" dirty="0">
                <a:solidFill>
                  <a:prstClr val="white"/>
                </a:solidFill>
                <a:latin typeface="Century Gothic" charset="0"/>
                <a:ea typeface="Century Gothic" charset="0"/>
                <a:cs typeface="Century Gothic" charset="0"/>
              </a:rPr>
              <a:t>1-2-3 Slap Down</a:t>
            </a:r>
          </a:p>
        </p:txBody>
      </p:sp>
      <p:grpSp>
        <p:nvGrpSpPr>
          <p:cNvPr id="2" name="Group 1">
            <a:extLst>
              <a:ext uri="{FF2B5EF4-FFF2-40B4-BE49-F238E27FC236}">
                <a16:creationId xmlns:a16="http://schemas.microsoft.com/office/drawing/2014/main" id="{FE0E15FC-7D3B-51F2-81E6-25EA56ED8F44}"/>
              </a:ext>
            </a:extLst>
          </p:cNvPr>
          <p:cNvGrpSpPr>
            <a:grpSpLocks noChangeAspect="1"/>
          </p:cNvGrpSpPr>
          <p:nvPr/>
        </p:nvGrpSpPr>
        <p:grpSpPr>
          <a:xfrm>
            <a:off x="9983985" y="3996289"/>
            <a:ext cx="2492361" cy="2521407"/>
            <a:chOff x="7246505" y="1628176"/>
            <a:chExt cx="4817608" cy="4873752"/>
          </a:xfrm>
        </p:grpSpPr>
        <p:sp>
          <p:nvSpPr>
            <p:cNvPr id="12" name="Rectangle 11">
              <a:extLst>
                <a:ext uri="{FF2B5EF4-FFF2-40B4-BE49-F238E27FC236}">
                  <a16:creationId xmlns:a16="http://schemas.microsoft.com/office/drawing/2014/main" id="{010D2F81-47ED-8056-76E9-31B4FE44A200}"/>
                </a:ext>
              </a:extLst>
            </p:cNvPr>
            <p:cNvSpPr>
              <a:spLocks/>
            </p:cNvSpPr>
            <p:nvPr/>
          </p:nvSpPr>
          <p:spPr>
            <a:xfrm rot="19257167">
              <a:off x="8577300" y="2581644"/>
              <a:ext cx="2377441" cy="2377441"/>
            </a:xfrm>
            <a:prstGeom prst="rect">
              <a:avLst/>
            </a:prstGeom>
            <a:solidFill>
              <a:srgbClr val="86C44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pic>
          <p:nvPicPr>
            <p:cNvPr id="13" name="Picture 12" descr="A close-up of a hand&#10;&#10;AI-generated content may be incorrect.">
              <a:extLst>
                <a:ext uri="{FF2B5EF4-FFF2-40B4-BE49-F238E27FC236}">
                  <a16:creationId xmlns:a16="http://schemas.microsoft.com/office/drawing/2014/main" id="{89CD7203-5D6B-24B2-41A0-1E55DE60D5D0}"/>
                </a:ext>
              </a:extLst>
            </p:cNvPr>
            <p:cNvPicPr>
              <a:picLocks/>
            </p:cNvPicPr>
            <p:nvPr/>
          </p:nvPicPr>
          <p:blipFill>
            <a:blip r:embed="rId3">
              <a:extLst>
                <a:ext uri="{28A0092B-C50C-407E-A947-70E740481C1C}">
                  <a14:useLocalDpi xmlns:a14="http://schemas.microsoft.com/office/drawing/2010/main" val="0"/>
                </a:ext>
              </a:extLst>
            </a:blip>
            <a:srcRect r="30363"/>
            <a:stretch>
              <a:fillRect/>
            </a:stretch>
          </p:blipFill>
          <p:spPr>
            <a:xfrm rot="490243">
              <a:off x="7246505" y="1628176"/>
              <a:ext cx="4817608" cy="4873752"/>
            </a:xfrm>
            <a:prstGeom prst="rect">
              <a:avLst/>
            </a:prstGeom>
            <a:effectLst>
              <a:outerShdw blurRad="50800" dist="88900" dir="2700000" algn="tl" rotWithShape="0">
                <a:prstClr val="black">
                  <a:alpha val="30000"/>
                </a:prstClr>
              </a:outerShdw>
            </a:effectLst>
          </p:spPr>
        </p:pic>
      </p:grpSp>
      <p:sp>
        <p:nvSpPr>
          <p:cNvPr id="6" name="Content Placeholder 1">
            <a:extLst>
              <a:ext uri="{FF2B5EF4-FFF2-40B4-BE49-F238E27FC236}">
                <a16:creationId xmlns:a16="http://schemas.microsoft.com/office/drawing/2014/main" id="{E1661AC8-B6B4-CE80-A709-D96DA290F47E}"/>
              </a:ext>
            </a:extLst>
          </p:cNvPr>
          <p:cNvSpPr txBox="1">
            <a:spLocks/>
          </p:cNvSpPr>
          <p:nvPr/>
        </p:nvSpPr>
        <p:spPr>
          <a:xfrm>
            <a:off x="6537254" y="973978"/>
            <a:ext cx="5212080" cy="1607296"/>
          </a:xfrm>
          <a:prstGeom prst="rect">
            <a:avLst/>
          </a:prstGeom>
        </p:spPr>
        <p:txBody>
          <a:bodyPr vert="horz" lIns="91440" tIns="45720" rIns="91440" bIns="45720" rtlCol="0">
            <a:normAutofit/>
          </a:bodyPr>
          <a:lstStyle>
            <a:lvl1pPr marL="0" indent="0" algn="ctr" defTabSz="914400" rtl="0" eaLnBrk="1" latinLnBrk="0" hangingPunct="1">
              <a:lnSpc>
                <a:spcPct val="110000"/>
              </a:lnSpc>
              <a:spcBef>
                <a:spcPts val="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i="1" dirty="0"/>
              <a:t>y</a:t>
            </a:r>
            <a:r>
              <a:rPr lang="en-US" dirty="0"/>
              <a:t> = </a:t>
            </a:r>
            <a:r>
              <a:rPr lang="en-US" dirty="0">
                <a:solidFill>
                  <a:schemeClr val="accent4"/>
                </a:solidFill>
              </a:rPr>
              <a:t>m</a:t>
            </a:r>
            <a:r>
              <a:rPr lang="en-US" i="1" dirty="0"/>
              <a:t>x </a:t>
            </a:r>
            <a:r>
              <a:rPr lang="en-US" dirty="0"/>
              <a:t>+ </a:t>
            </a:r>
            <a:r>
              <a:rPr lang="en-US" dirty="0">
                <a:solidFill>
                  <a:schemeClr val="accent6"/>
                </a:solidFill>
              </a:rPr>
              <a:t>b</a:t>
            </a:r>
          </a:p>
          <a:p>
            <a:endParaRPr lang="en-US" i="1" dirty="0"/>
          </a:p>
          <a:p>
            <a:r>
              <a:rPr lang="en-US" dirty="0"/>
              <a:t>y</a:t>
            </a:r>
            <a:r>
              <a:rPr lang="en-US" i="1" dirty="0"/>
              <a:t> – </a:t>
            </a:r>
            <a:r>
              <a:rPr lang="en-US" dirty="0">
                <a:solidFill>
                  <a:schemeClr val="accent5"/>
                </a:solidFill>
              </a:rPr>
              <a:t>y</a:t>
            </a:r>
            <a:r>
              <a:rPr lang="en-US" baseline="-25000" dirty="0">
                <a:solidFill>
                  <a:schemeClr val="accent5"/>
                </a:solidFill>
              </a:rPr>
              <a:t>1</a:t>
            </a:r>
            <a:r>
              <a:rPr lang="en-US" dirty="0"/>
              <a:t> = </a:t>
            </a:r>
            <a:r>
              <a:rPr lang="en-US" dirty="0">
                <a:solidFill>
                  <a:schemeClr val="accent4"/>
                </a:solidFill>
              </a:rPr>
              <a:t>m</a:t>
            </a:r>
            <a:r>
              <a:rPr lang="en-US" dirty="0"/>
              <a:t>(</a:t>
            </a:r>
            <a:r>
              <a:rPr lang="en-US" i="1" dirty="0"/>
              <a:t>x</a:t>
            </a:r>
            <a:r>
              <a:rPr lang="en-US" dirty="0"/>
              <a:t> - </a:t>
            </a:r>
            <a:r>
              <a:rPr lang="en-US" i="1" dirty="0">
                <a:solidFill>
                  <a:schemeClr val="accent5"/>
                </a:solidFill>
              </a:rPr>
              <a:t>x</a:t>
            </a:r>
            <a:r>
              <a:rPr lang="en-US" baseline="-25000" dirty="0">
                <a:solidFill>
                  <a:schemeClr val="accent5"/>
                </a:solidFill>
              </a:rPr>
              <a:t>1</a:t>
            </a:r>
            <a:r>
              <a:rPr lang="en-US" dirty="0"/>
              <a:t>)</a:t>
            </a:r>
          </a:p>
          <a:p>
            <a:endParaRPr lang="en-US" i="1" dirty="0"/>
          </a:p>
        </p:txBody>
      </p:sp>
      <p:sp>
        <p:nvSpPr>
          <p:cNvPr id="7" name="Rectangle 6">
            <a:extLst>
              <a:ext uri="{FF2B5EF4-FFF2-40B4-BE49-F238E27FC236}">
                <a16:creationId xmlns:a16="http://schemas.microsoft.com/office/drawing/2014/main" id="{F3D7152B-83B2-D69B-500F-076C1B0E0E2E}"/>
              </a:ext>
            </a:extLst>
          </p:cNvPr>
          <p:cNvSpPr/>
          <p:nvPr/>
        </p:nvSpPr>
        <p:spPr>
          <a:xfrm>
            <a:off x="475087" y="3472672"/>
            <a:ext cx="2106747" cy="822314"/>
          </a:xfrm>
          <a:prstGeom prst="rect">
            <a:avLst/>
          </a:prstGeom>
          <a:noFill/>
          <a:ln w="57150">
            <a:solidFill>
              <a:srgbClr val="FF66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TextBox 2">
            <a:extLst>
              <a:ext uri="{FF2B5EF4-FFF2-40B4-BE49-F238E27FC236}">
                <a16:creationId xmlns:a16="http://schemas.microsoft.com/office/drawing/2014/main" id="{D0AF12EA-2709-4EF9-AA6A-0A7334ED52CD}"/>
              </a:ext>
            </a:extLst>
          </p:cNvPr>
          <p:cNvSpPr txBox="1"/>
          <p:nvPr/>
        </p:nvSpPr>
        <p:spPr>
          <a:xfrm>
            <a:off x="415721" y="345026"/>
            <a:ext cx="5284382" cy="4840364"/>
          </a:xfrm>
          <a:prstGeom prst="rect">
            <a:avLst/>
          </a:prstGeom>
          <a:noFill/>
          <a:ln w="28575">
            <a:solidFill>
              <a:schemeClr val="bg1">
                <a:lumMod val="75000"/>
              </a:schemeClr>
            </a:solidFill>
            <a:prstDash val="dash"/>
          </a:ln>
        </p:spPr>
        <p:txBody>
          <a:bodyPr wrap="square" lIns="182880" tIns="91440" rIns="91440" bIns="91440" rtlCol="0" anchor="t">
            <a:spAutoFit/>
          </a:bodyPr>
          <a:lstStyle/>
          <a:p>
            <a:r>
              <a:rPr lang="en-US" dirty="0">
                <a:latin typeface="Verdana" panose="020B0604030504040204" pitchFamily="34" charset="0"/>
                <a:ea typeface="Verdana" panose="020B0604030504040204" pitchFamily="34" charset="0"/>
              </a:rPr>
              <a:t>The embroidery shop sells trucker hats to schools for fundraisers. The total cost, </a:t>
            </a:r>
            <a:r>
              <a:rPr lang="en-US" i="1" dirty="0">
                <a:latin typeface="Verdana" panose="020B0604030504040204" pitchFamily="34" charset="0"/>
                <a:ea typeface="Verdana" panose="020B0604030504040204" pitchFamily="34" charset="0"/>
              </a:rPr>
              <a:t>y</a:t>
            </a:r>
            <a:r>
              <a:rPr lang="en-US" dirty="0">
                <a:latin typeface="Verdana" panose="020B0604030504040204" pitchFamily="34" charset="0"/>
                <a:ea typeface="Verdana" panose="020B0604030504040204" pitchFamily="34" charset="0"/>
              </a:rPr>
              <a:t>, for </a:t>
            </a:r>
            <a:r>
              <a:rPr lang="en-US" i="1" dirty="0">
                <a:latin typeface="Verdana" panose="020B0604030504040204" pitchFamily="34" charset="0"/>
                <a:ea typeface="Verdana" panose="020B0604030504040204" pitchFamily="34" charset="0"/>
              </a:rPr>
              <a:t>x</a:t>
            </a:r>
            <a:r>
              <a:rPr lang="en-US" dirty="0">
                <a:latin typeface="Verdana" panose="020B0604030504040204" pitchFamily="34" charset="0"/>
                <a:ea typeface="Verdana" panose="020B0604030504040204" pitchFamily="34" charset="0"/>
              </a:rPr>
              <a:t> hats includes a flat fee for the embroidery and a cost per hat. One school bought 15 hats for a total cost of $205. Another school bought 20 hats for a total cost of $265.</a:t>
            </a:r>
          </a:p>
          <a:p>
            <a:endParaRPr lang="en-US" dirty="0">
              <a:latin typeface="Verdana" panose="020B0604030504040204" pitchFamily="34" charset="0"/>
              <a:ea typeface="Verdana" panose="020B0604030504040204" pitchFamily="34" charset="0"/>
            </a:endParaRPr>
          </a:p>
          <a:p>
            <a:r>
              <a:rPr lang="en-US" dirty="0">
                <a:latin typeface="Verdana"/>
                <a:ea typeface="Verdana"/>
              </a:rPr>
              <a:t>Which linear equation represents the total cost in dollars, </a:t>
            </a:r>
            <a:r>
              <a:rPr lang="en-US" i="1" dirty="0">
                <a:latin typeface="Verdana"/>
                <a:ea typeface="Verdana"/>
              </a:rPr>
              <a:t>y</a:t>
            </a:r>
            <a:r>
              <a:rPr lang="en-US" dirty="0">
                <a:latin typeface="Verdana"/>
                <a:ea typeface="Verdana"/>
              </a:rPr>
              <a:t>, for </a:t>
            </a:r>
            <a:r>
              <a:rPr lang="en-US" i="1" dirty="0">
                <a:latin typeface="Verdana"/>
                <a:ea typeface="Verdana"/>
              </a:rPr>
              <a:t>x</a:t>
            </a:r>
            <a:r>
              <a:rPr lang="en-US" dirty="0">
                <a:latin typeface="Verdana"/>
                <a:ea typeface="Verdana"/>
              </a:rPr>
              <a:t> hats?</a:t>
            </a:r>
          </a:p>
          <a:p>
            <a:endParaRPr lang="en-US" dirty="0">
              <a:latin typeface="Verdana" panose="020B0604030504040204" pitchFamily="34" charset="0"/>
              <a:ea typeface="Verdana" panose="020B0604030504040204" pitchFamily="34" charset="0"/>
            </a:endParaRPr>
          </a:p>
          <a:p>
            <a:pPr>
              <a:lnSpc>
                <a:spcPct val="150000"/>
              </a:lnSpc>
            </a:pPr>
            <a:r>
              <a:rPr lang="en-US" b="1" dirty="0">
                <a:latin typeface="Verdana" panose="020B0604030504040204" pitchFamily="34" charset="0"/>
                <a:ea typeface="Verdana" panose="020B0604030504040204" pitchFamily="34" charset="0"/>
              </a:rPr>
              <a:t>A  </a:t>
            </a:r>
            <a:r>
              <a:rPr lang="en-US" i="1" dirty="0">
                <a:latin typeface="Verdana" panose="020B0604030504040204" pitchFamily="34" charset="0"/>
                <a:ea typeface="Verdana" panose="020B0604030504040204" pitchFamily="34" charset="0"/>
              </a:rPr>
              <a:t>y</a:t>
            </a:r>
            <a:r>
              <a:rPr lang="en-US" dirty="0">
                <a:latin typeface="Verdana" panose="020B0604030504040204" pitchFamily="34" charset="0"/>
                <a:ea typeface="Verdana" panose="020B0604030504040204" pitchFamily="34" charset="0"/>
              </a:rPr>
              <a:t> = 13.6</a:t>
            </a:r>
            <a:r>
              <a:rPr lang="en-US" i="1" dirty="0">
                <a:latin typeface="Verdana" panose="020B0604030504040204" pitchFamily="34" charset="0"/>
                <a:ea typeface="Verdana" panose="020B0604030504040204" pitchFamily="34" charset="0"/>
              </a:rPr>
              <a:t>x</a:t>
            </a:r>
            <a:endParaRPr lang="en-US" b="1" dirty="0">
              <a:latin typeface="Verdana" panose="020B0604030504040204" pitchFamily="34" charset="0"/>
              <a:ea typeface="Verdana" panose="020B0604030504040204" pitchFamily="34" charset="0"/>
            </a:endParaRPr>
          </a:p>
          <a:p>
            <a:pPr>
              <a:lnSpc>
                <a:spcPct val="150000"/>
              </a:lnSpc>
            </a:pPr>
            <a:r>
              <a:rPr lang="en-US" b="1" dirty="0">
                <a:latin typeface="Verdana" panose="020B0604030504040204" pitchFamily="34" charset="0"/>
                <a:ea typeface="Verdana" panose="020B0604030504040204" pitchFamily="34" charset="0"/>
              </a:rPr>
              <a:t>B  </a:t>
            </a:r>
            <a:r>
              <a:rPr lang="en-US" i="1" dirty="0">
                <a:latin typeface="Verdana" panose="020B0604030504040204" pitchFamily="34" charset="0"/>
                <a:ea typeface="Verdana" panose="020B0604030504040204" pitchFamily="34" charset="0"/>
              </a:rPr>
              <a:t>y</a:t>
            </a:r>
            <a:r>
              <a:rPr lang="en-US" dirty="0">
                <a:latin typeface="Verdana" panose="020B0604030504040204" pitchFamily="34" charset="0"/>
                <a:ea typeface="Verdana" panose="020B0604030504040204" pitchFamily="34" charset="0"/>
              </a:rPr>
              <a:t> = 13.25</a:t>
            </a:r>
            <a:r>
              <a:rPr lang="en-US" i="1" dirty="0">
                <a:latin typeface="Verdana" panose="020B0604030504040204" pitchFamily="34" charset="0"/>
                <a:ea typeface="Verdana" panose="020B0604030504040204" pitchFamily="34" charset="0"/>
              </a:rPr>
              <a:t>x</a:t>
            </a:r>
            <a:endParaRPr lang="en-US" b="1" dirty="0">
              <a:latin typeface="Verdana" panose="020B0604030504040204" pitchFamily="34" charset="0"/>
              <a:ea typeface="Verdana" panose="020B0604030504040204" pitchFamily="34" charset="0"/>
            </a:endParaRPr>
          </a:p>
          <a:p>
            <a:pPr>
              <a:lnSpc>
                <a:spcPct val="150000"/>
              </a:lnSpc>
            </a:pPr>
            <a:r>
              <a:rPr lang="en-US" b="1" dirty="0">
                <a:latin typeface="Verdana" panose="020B0604030504040204" pitchFamily="34" charset="0"/>
                <a:ea typeface="Verdana" panose="020B0604030504040204" pitchFamily="34" charset="0"/>
              </a:rPr>
              <a:t>C  </a:t>
            </a:r>
            <a:r>
              <a:rPr lang="en-US" i="1" dirty="0">
                <a:latin typeface="Verdana" panose="020B0604030504040204" pitchFamily="34" charset="0"/>
                <a:ea typeface="Verdana" panose="020B0604030504040204" pitchFamily="34" charset="0"/>
              </a:rPr>
              <a:t>y</a:t>
            </a:r>
            <a:r>
              <a:rPr lang="en-US" dirty="0">
                <a:latin typeface="Verdana" panose="020B0604030504040204" pitchFamily="34" charset="0"/>
                <a:ea typeface="Verdana" panose="020B0604030504040204" pitchFamily="34" charset="0"/>
              </a:rPr>
              <a:t> = 12</a:t>
            </a:r>
            <a:r>
              <a:rPr lang="en-US" i="1" dirty="0">
                <a:latin typeface="Verdana" panose="020B0604030504040204" pitchFamily="34" charset="0"/>
                <a:ea typeface="Verdana" panose="020B0604030504040204" pitchFamily="34" charset="0"/>
              </a:rPr>
              <a:t>x</a:t>
            </a:r>
            <a:r>
              <a:rPr lang="en-US" dirty="0">
                <a:latin typeface="Verdana" panose="020B0604030504040204" pitchFamily="34" charset="0"/>
                <a:ea typeface="Verdana" panose="020B0604030504040204" pitchFamily="34" charset="0"/>
              </a:rPr>
              <a:t> + 25</a:t>
            </a:r>
            <a:endParaRPr lang="en-US" b="1" dirty="0">
              <a:latin typeface="Verdana" panose="020B0604030504040204" pitchFamily="34" charset="0"/>
              <a:ea typeface="Verdana" panose="020B0604030504040204" pitchFamily="34" charset="0"/>
            </a:endParaRPr>
          </a:p>
          <a:p>
            <a:pPr>
              <a:lnSpc>
                <a:spcPct val="150000"/>
              </a:lnSpc>
            </a:pPr>
            <a:r>
              <a:rPr lang="en-US" b="1" dirty="0">
                <a:latin typeface="Verdana" panose="020B0604030504040204" pitchFamily="34" charset="0"/>
                <a:ea typeface="Verdana" panose="020B0604030504040204" pitchFamily="34" charset="0"/>
              </a:rPr>
              <a:t>D</a:t>
            </a:r>
            <a:r>
              <a:rPr lang="en-US" dirty="0">
                <a:latin typeface="Verdana" panose="020B0604030504040204" pitchFamily="34" charset="0"/>
                <a:ea typeface="Verdana" panose="020B0604030504040204" pitchFamily="34" charset="0"/>
              </a:rPr>
              <a:t>  </a:t>
            </a:r>
            <a:r>
              <a:rPr lang="en-US" i="1" dirty="0">
                <a:latin typeface="Verdana" panose="020B0604030504040204" pitchFamily="34" charset="0"/>
                <a:ea typeface="Verdana" panose="020B0604030504040204" pitchFamily="34" charset="0"/>
              </a:rPr>
              <a:t>y</a:t>
            </a:r>
            <a:r>
              <a:rPr lang="en-US" dirty="0">
                <a:latin typeface="Verdana" panose="020B0604030504040204" pitchFamily="34" charset="0"/>
                <a:ea typeface="Verdana" panose="020B0604030504040204" pitchFamily="34" charset="0"/>
              </a:rPr>
              <a:t> = 25</a:t>
            </a:r>
            <a:r>
              <a:rPr lang="en-US" i="1" dirty="0">
                <a:latin typeface="Verdana" panose="020B0604030504040204" pitchFamily="34" charset="0"/>
                <a:ea typeface="Verdana" panose="020B0604030504040204" pitchFamily="34" charset="0"/>
              </a:rPr>
              <a:t>x</a:t>
            </a:r>
            <a:r>
              <a:rPr lang="en-US" dirty="0">
                <a:latin typeface="Verdana" panose="020B0604030504040204" pitchFamily="34" charset="0"/>
                <a:ea typeface="Verdana" panose="020B0604030504040204" pitchFamily="34" charset="0"/>
              </a:rPr>
              <a:t> + 12</a:t>
            </a:r>
            <a:endParaRPr lang="en-US" dirty="0">
              <a:latin typeface="Century Gothic" panose="020B0502020202020204" pitchFamily="34" charset="0"/>
            </a:endParaRPr>
          </a:p>
        </p:txBody>
      </p:sp>
    </p:spTree>
    <p:extLst>
      <p:ext uri="{BB962C8B-B14F-4D97-AF65-F5344CB8AC3E}">
        <p14:creationId xmlns:p14="http://schemas.microsoft.com/office/powerpoint/2010/main" val="1227204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2" presetClass="entr" presetSubtype="3"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1+#ppt_w/2"/>
                                          </p:val>
                                        </p:tav>
                                        <p:tav tm="100000">
                                          <p:val>
                                            <p:strVal val="#ppt_x"/>
                                          </p:val>
                                        </p:tav>
                                      </p:tavLst>
                                    </p:anim>
                                    <p:anim calcmode="lin" valueType="num">
                                      <p:cBhvr additive="base">
                                        <p:cTn id="16"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9" presetClass="exit" presetSubtype="0" fill="hold" nodeType="clickEffect">
                                  <p:stCondLst>
                                    <p:cond delay="0"/>
                                  </p:stCondLst>
                                  <p:childTnLst>
                                    <p:animEffect transition="out" filter="dissolve">
                                      <p:cBhvr>
                                        <p:cTn id="20" dur="500"/>
                                        <p:tgtEl>
                                          <p:spTgt spid="2"/>
                                        </p:tgtEl>
                                      </p:cBhvr>
                                    </p:animEffect>
                                    <p:set>
                                      <p:cBhvr>
                                        <p:cTn id="21" dur="1" fill="hold">
                                          <p:stCondLst>
                                            <p:cond delay="499"/>
                                          </p:stCondLst>
                                        </p:cTn>
                                        <p:tgtEl>
                                          <p:spTgt spid="2"/>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6" grpId="0"/>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3BC939-5512-5995-BBD2-94F220E224E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73A4689-0CA4-B71C-29E9-9D508A99C51A}"/>
              </a:ext>
            </a:extLst>
          </p:cNvPr>
          <p:cNvSpPr/>
          <p:nvPr/>
        </p:nvSpPr>
        <p:spPr>
          <a:xfrm>
            <a:off x="6190989" y="5575185"/>
            <a:ext cx="3931920" cy="822313"/>
          </a:xfrm>
          <a:prstGeom prst="rect">
            <a:avLst/>
          </a:prstGeom>
          <a:solidFill>
            <a:srgbClr val="035EA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defTabSz="914328">
              <a:defRPr/>
            </a:pPr>
            <a:r>
              <a:rPr lang="en-US" sz="2400" kern="0" dirty="0">
                <a:solidFill>
                  <a:prstClr val="white"/>
                </a:solidFill>
                <a:latin typeface="Century Gothic" charset="0"/>
                <a:ea typeface="Century Gothic" charset="0"/>
                <a:cs typeface="Century Gothic" charset="0"/>
              </a:rPr>
              <a:t>1-2-3 Slap Down</a:t>
            </a:r>
          </a:p>
        </p:txBody>
      </p:sp>
      <p:sp>
        <p:nvSpPr>
          <p:cNvPr id="12" name="Rectangle 11">
            <a:extLst>
              <a:ext uri="{FF2B5EF4-FFF2-40B4-BE49-F238E27FC236}">
                <a16:creationId xmlns:a16="http://schemas.microsoft.com/office/drawing/2014/main" id="{CCCCDE7B-E409-5401-9A47-31A9FBDB6F05}"/>
              </a:ext>
            </a:extLst>
          </p:cNvPr>
          <p:cNvSpPr/>
          <p:nvPr/>
        </p:nvSpPr>
        <p:spPr>
          <a:xfrm>
            <a:off x="2048039" y="5575186"/>
            <a:ext cx="3931920" cy="822313"/>
          </a:xfrm>
          <a:prstGeom prst="rect">
            <a:avLst/>
          </a:prstGeom>
          <a:solidFill>
            <a:srgbClr val="035EA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defTabSz="914328">
              <a:defRPr/>
            </a:pPr>
            <a:r>
              <a:rPr lang="en-US" sz="2400" kern="0" dirty="0">
                <a:solidFill>
                  <a:prstClr val="white"/>
                </a:solidFill>
                <a:latin typeface="Century Gothic" charset="0"/>
                <a:ea typeface="Century Gothic" charset="0"/>
                <a:cs typeface="Century Gothic" charset="0"/>
              </a:rPr>
              <a:t>Round 2 Best Distractor</a:t>
            </a:r>
          </a:p>
        </p:txBody>
      </p:sp>
      <p:grpSp>
        <p:nvGrpSpPr>
          <p:cNvPr id="11" name="Group 10">
            <a:extLst>
              <a:ext uri="{FF2B5EF4-FFF2-40B4-BE49-F238E27FC236}">
                <a16:creationId xmlns:a16="http://schemas.microsoft.com/office/drawing/2014/main" id="{59E5DD9B-D889-039E-EA65-711424D708B0}"/>
              </a:ext>
            </a:extLst>
          </p:cNvPr>
          <p:cNvGrpSpPr>
            <a:grpSpLocks noChangeAspect="1"/>
          </p:cNvGrpSpPr>
          <p:nvPr/>
        </p:nvGrpSpPr>
        <p:grpSpPr>
          <a:xfrm>
            <a:off x="9983985" y="3996289"/>
            <a:ext cx="2492361" cy="2521407"/>
            <a:chOff x="7246505" y="1628176"/>
            <a:chExt cx="4817608" cy="4873752"/>
          </a:xfrm>
        </p:grpSpPr>
        <p:sp>
          <p:nvSpPr>
            <p:cNvPr id="18" name="Rectangle 17">
              <a:extLst>
                <a:ext uri="{FF2B5EF4-FFF2-40B4-BE49-F238E27FC236}">
                  <a16:creationId xmlns:a16="http://schemas.microsoft.com/office/drawing/2014/main" id="{919F4173-A741-D0F9-F5FC-D9327762D107}"/>
                </a:ext>
              </a:extLst>
            </p:cNvPr>
            <p:cNvSpPr>
              <a:spLocks/>
            </p:cNvSpPr>
            <p:nvPr/>
          </p:nvSpPr>
          <p:spPr>
            <a:xfrm rot="19257167">
              <a:off x="8577300" y="2581644"/>
              <a:ext cx="2377441" cy="2377441"/>
            </a:xfrm>
            <a:prstGeom prst="rect">
              <a:avLst/>
            </a:prstGeom>
            <a:solidFill>
              <a:srgbClr val="86C44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pic>
          <p:nvPicPr>
            <p:cNvPr id="19" name="Picture 18" descr="A close-up of a hand&#10;&#10;AI-generated content may be incorrect.">
              <a:extLst>
                <a:ext uri="{FF2B5EF4-FFF2-40B4-BE49-F238E27FC236}">
                  <a16:creationId xmlns:a16="http://schemas.microsoft.com/office/drawing/2014/main" id="{AFBCD09C-8BDD-7CE5-766B-42DA56A0A05E}"/>
                </a:ext>
              </a:extLst>
            </p:cNvPr>
            <p:cNvPicPr>
              <a:picLocks/>
            </p:cNvPicPr>
            <p:nvPr/>
          </p:nvPicPr>
          <p:blipFill>
            <a:blip r:embed="rId3">
              <a:extLst>
                <a:ext uri="{28A0092B-C50C-407E-A947-70E740481C1C}">
                  <a14:useLocalDpi xmlns:a14="http://schemas.microsoft.com/office/drawing/2010/main" val="0"/>
                </a:ext>
              </a:extLst>
            </a:blip>
            <a:srcRect r="30363"/>
            <a:stretch>
              <a:fillRect/>
            </a:stretch>
          </p:blipFill>
          <p:spPr>
            <a:xfrm rot="490243">
              <a:off x="7246505" y="1628176"/>
              <a:ext cx="4817608" cy="4873752"/>
            </a:xfrm>
            <a:prstGeom prst="rect">
              <a:avLst/>
            </a:prstGeom>
            <a:effectLst>
              <a:outerShdw blurRad="50800" dist="88900" dir="2700000" algn="tl" rotWithShape="0">
                <a:prstClr val="black">
                  <a:alpha val="30000"/>
                </a:prstClr>
              </a:outerShdw>
            </a:effectLst>
          </p:spPr>
        </p:pic>
      </p:grpSp>
      <p:grpSp>
        <p:nvGrpSpPr>
          <p:cNvPr id="6" name="Group 5">
            <a:extLst>
              <a:ext uri="{FF2B5EF4-FFF2-40B4-BE49-F238E27FC236}">
                <a16:creationId xmlns:a16="http://schemas.microsoft.com/office/drawing/2014/main" id="{9A2E790B-897F-DD5A-2BE7-F09EBF8AA7AA}"/>
              </a:ext>
            </a:extLst>
          </p:cNvPr>
          <p:cNvGrpSpPr/>
          <p:nvPr/>
        </p:nvGrpSpPr>
        <p:grpSpPr>
          <a:xfrm>
            <a:off x="6412700" y="746708"/>
            <a:ext cx="5256542" cy="646332"/>
            <a:chOff x="7658395" y="1339073"/>
            <a:chExt cx="4750933" cy="646332"/>
          </a:xfrm>
        </p:grpSpPr>
        <p:sp>
          <p:nvSpPr>
            <p:cNvPr id="7" name="TextBox 6">
              <a:extLst>
                <a:ext uri="{FF2B5EF4-FFF2-40B4-BE49-F238E27FC236}">
                  <a16:creationId xmlns:a16="http://schemas.microsoft.com/office/drawing/2014/main" id="{B68AF239-7675-6618-C0A1-7D2978EED094}"/>
                </a:ext>
              </a:extLst>
            </p:cNvPr>
            <p:cNvSpPr txBox="1"/>
            <p:nvPr/>
          </p:nvSpPr>
          <p:spPr>
            <a:xfrm>
              <a:off x="7658395" y="1339074"/>
              <a:ext cx="1767568" cy="646331"/>
            </a:xfrm>
            <a:prstGeom prst="rect">
              <a:avLst/>
            </a:prstGeom>
            <a:noFill/>
          </p:spPr>
          <p:txBody>
            <a:bodyPr wrap="square" rtlCol="0">
              <a:spAutoFit/>
            </a:bodyPr>
            <a:lstStyle/>
            <a:p>
              <a:pPr algn="ctr"/>
              <a:r>
                <a:rPr lang="en-US" u="sng" dirty="0">
                  <a:latin typeface="Century Gothic" panose="020B0502020202020204" pitchFamily="34" charset="0"/>
                </a:rPr>
                <a:t>Number of hats</a:t>
              </a:r>
            </a:p>
            <a:p>
              <a:pPr algn="ctr"/>
              <a:r>
                <a:rPr lang="en-US" dirty="0">
                  <a:latin typeface="Century Gothic" panose="020B0502020202020204" pitchFamily="34" charset="0"/>
                </a:rPr>
                <a:t>Total cost</a:t>
              </a:r>
            </a:p>
          </p:txBody>
        </p:sp>
        <p:sp>
          <p:nvSpPr>
            <p:cNvPr id="8" name="TextBox 7">
              <a:extLst>
                <a:ext uri="{FF2B5EF4-FFF2-40B4-BE49-F238E27FC236}">
                  <a16:creationId xmlns:a16="http://schemas.microsoft.com/office/drawing/2014/main" id="{EE8371B6-C19A-E341-6559-7E049ADEB6CC}"/>
                </a:ext>
              </a:extLst>
            </p:cNvPr>
            <p:cNvSpPr txBox="1"/>
            <p:nvPr/>
          </p:nvSpPr>
          <p:spPr>
            <a:xfrm>
              <a:off x="9425963" y="1339073"/>
              <a:ext cx="1209712" cy="646331"/>
            </a:xfrm>
            <a:prstGeom prst="rect">
              <a:avLst/>
            </a:prstGeom>
            <a:noFill/>
          </p:spPr>
          <p:txBody>
            <a:bodyPr wrap="square" rtlCol="0">
              <a:spAutoFit/>
            </a:bodyPr>
            <a:lstStyle/>
            <a:p>
              <a:pPr algn="ctr"/>
              <a:r>
                <a:rPr lang="en-US" u="sng" dirty="0">
                  <a:latin typeface="Century Gothic" panose="020B0502020202020204" pitchFamily="34" charset="0"/>
                </a:rPr>
                <a:t>265 - 205</a:t>
              </a:r>
            </a:p>
            <a:p>
              <a:pPr algn="ctr"/>
              <a:r>
                <a:rPr lang="en-US" dirty="0">
                  <a:latin typeface="Century Gothic" panose="020B0502020202020204" pitchFamily="34" charset="0"/>
                </a:rPr>
                <a:t>20 – 15 </a:t>
              </a:r>
            </a:p>
          </p:txBody>
        </p:sp>
        <p:sp>
          <p:nvSpPr>
            <p:cNvPr id="9" name="TextBox 8">
              <a:extLst>
                <a:ext uri="{FF2B5EF4-FFF2-40B4-BE49-F238E27FC236}">
                  <a16:creationId xmlns:a16="http://schemas.microsoft.com/office/drawing/2014/main" id="{562B618E-984F-BA5E-EA93-1422388DBAC7}"/>
                </a:ext>
              </a:extLst>
            </p:cNvPr>
            <p:cNvSpPr txBox="1"/>
            <p:nvPr/>
          </p:nvSpPr>
          <p:spPr>
            <a:xfrm>
              <a:off x="9283642" y="1435629"/>
              <a:ext cx="338555" cy="369332"/>
            </a:xfrm>
            <a:prstGeom prst="rect">
              <a:avLst/>
            </a:prstGeom>
            <a:noFill/>
          </p:spPr>
          <p:txBody>
            <a:bodyPr wrap="square" rtlCol="0">
              <a:spAutoFit/>
            </a:bodyPr>
            <a:lstStyle/>
            <a:p>
              <a:pPr algn="ctr"/>
              <a:r>
                <a:rPr lang="en-US" dirty="0">
                  <a:latin typeface="Century Gothic" panose="020B0502020202020204" pitchFamily="34" charset="0"/>
                </a:rPr>
                <a:t>=</a:t>
              </a:r>
            </a:p>
          </p:txBody>
        </p:sp>
        <p:sp>
          <p:nvSpPr>
            <p:cNvPr id="10" name="TextBox 9">
              <a:extLst>
                <a:ext uri="{FF2B5EF4-FFF2-40B4-BE49-F238E27FC236}">
                  <a16:creationId xmlns:a16="http://schemas.microsoft.com/office/drawing/2014/main" id="{9051BAA5-439E-5116-516E-587413020031}"/>
                </a:ext>
              </a:extLst>
            </p:cNvPr>
            <p:cNvSpPr txBox="1"/>
            <p:nvPr/>
          </p:nvSpPr>
          <p:spPr>
            <a:xfrm>
              <a:off x="10361458" y="1435629"/>
              <a:ext cx="586947" cy="369332"/>
            </a:xfrm>
            <a:prstGeom prst="rect">
              <a:avLst/>
            </a:prstGeom>
            <a:noFill/>
          </p:spPr>
          <p:txBody>
            <a:bodyPr wrap="square" rtlCol="0">
              <a:spAutoFit/>
            </a:bodyPr>
            <a:lstStyle/>
            <a:p>
              <a:pPr algn="ctr"/>
              <a:r>
                <a:rPr lang="en-US" dirty="0">
                  <a:latin typeface="Century Gothic" panose="020B0502020202020204" pitchFamily="34" charset="0"/>
                </a:rPr>
                <a:t>=</a:t>
              </a:r>
            </a:p>
          </p:txBody>
        </p:sp>
        <p:sp>
          <p:nvSpPr>
            <p:cNvPr id="13" name="TextBox 12">
              <a:extLst>
                <a:ext uri="{FF2B5EF4-FFF2-40B4-BE49-F238E27FC236}">
                  <a16:creationId xmlns:a16="http://schemas.microsoft.com/office/drawing/2014/main" id="{BC2932A4-43EF-86CE-619E-74854D5DF4E6}"/>
                </a:ext>
              </a:extLst>
            </p:cNvPr>
            <p:cNvSpPr txBox="1"/>
            <p:nvPr/>
          </p:nvSpPr>
          <p:spPr>
            <a:xfrm>
              <a:off x="10402720" y="1339073"/>
              <a:ext cx="1071643" cy="646331"/>
            </a:xfrm>
            <a:prstGeom prst="rect">
              <a:avLst/>
            </a:prstGeom>
            <a:noFill/>
          </p:spPr>
          <p:txBody>
            <a:bodyPr wrap="square" rtlCol="0">
              <a:spAutoFit/>
            </a:bodyPr>
            <a:lstStyle/>
            <a:p>
              <a:pPr algn="ctr"/>
              <a:r>
                <a:rPr lang="en-US" u="sng" dirty="0">
                  <a:latin typeface="Century Gothic" panose="020B0502020202020204" pitchFamily="34" charset="0"/>
                </a:rPr>
                <a:t>60</a:t>
              </a:r>
            </a:p>
            <a:p>
              <a:pPr algn="ctr"/>
              <a:r>
                <a:rPr lang="en-US" dirty="0">
                  <a:latin typeface="Century Gothic" panose="020B0502020202020204" pitchFamily="34" charset="0"/>
                </a:rPr>
                <a:t>5 </a:t>
              </a:r>
            </a:p>
          </p:txBody>
        </p:sp>
        <p:sp>
          <p:nvSpPr>
            <p:cNvPr id="14" name="TextBox 13">
              <a:extLst>
                <a:ext uri="{FF2B5EF4-FFF2-40B4-BE49-F238E27FC236}">
                  <a16:creationId xmlns:a16="http://schemas.microsoft.com/office/drawing/2014/main" id="{878F1087-6F23-5AE5-BFF6-626EA78F4D67}"/>
                </a:ext>
              </a:extLst>
            </p:cNvPr>
            <p:cNvSpPr txBox="1"/>
            <p:nvPr/>
          </p:nvSpPr>
          <p:spPr>
            <a:xfrm>
              <a:off x="10801555" y="1435629"/>
              <a:ext cx="1607773" cy="369332"/>
            </a:xfrm>
            <a:prstGeom prst="rect">
              <a:avLst/>
            </a:prstGeom>
            <a:noFill/>
          </p:spPr>
          <p:txBody>
            <a:bodyPr wrap="square" rtlCol="0">
              <a:spAutoFit/>
            </a:bodyPr>
            <a:lstStyle/>
            <a:p>
              <a:pPr algn="ctr"/>
              <a:r>
                <a:rPr lang="en-US" dirty="0">
                  <a:latin typeface="Century Gothic" panose="020B0502020202020204" pitchFamily="34" charset="0"/>
                </a:rPr>
                <a:t>= </a:t>
              </a:r>
              <a:r>
                <a:rPr lang="en-US" dirty="0">
                  <a:solidFill>
                    <a:schemeClr val="accent4"/>
                  </a:solidFill>
                  <a:latin typeface="Century Gothic" panose="020B0502020202020204" pitchFamily="34" charset="0"/>
                </a:rPr>
                <a:t>12 </a:t>
              </a:r>
              <a:r>
                <a:rPr lang="en-US" dirty="0">
                  <a:latin typeface="Century Gothic" panose="020B0502020202020204" pitchFamily="34" charset="0"/>
                </a:rPr>
                <a:t>=</a:t>
              </a:r>
              <a:r>
                <a:rPr lang="en-US" dirty="0">
                  <a:solidFill>
                    <a:schemeClr val="accent4"/>
                  </a:solidFill>
                  <a:latin typeface="Century Gothic" panose="020B0502020202020204" pitchFamily="34" charset="0"/>
                </a:rPr>
                <a:t> m</a:t>
              </a:r>
            </a:p>
          </p:txBody>
        </p:sp>
      </p:grpSp>
      <p:sp>
        <p:nvSpPr>
          <p:cNvPr id="16" name="Content Placeholder 1">
            <a:extLst>
              <a:ext uri="{FF2B5EF4-FFF2-40B4-BE49-F238E27FC236}">
                <a16:creationId xmlns:a16="http://schemas.microsoft.com/office/drawing/2014/main" id="{0DC2852D-5D0D-319A-4086-56214BDC4580}"/>
              </a:ext>
            </a:extLst>
          </p:cNvPr>
          <p:cNvSpPr txBox="1">
            <a:spLocks/>
          </p:cNvSpPr>
          <p:nvPr/>
        </p:nvSpPr>
        <p:spPr>
          <a:xfrm>
            <a:off x="5857875" y="1919769"/>
            <a:ext cx="3152775" cy="2590978"/>
          </a:xfrm>
          <a:prstGeom prst="rect">
            <a:avLst/>
          </a:prstGeom>
        </p:spPr>
        <p:txBody>
          <a:bodyPr vert="horz" lIns="91440" tIns="45720" rIns="91440" bIns="45720" rtlCol="0">
            <a:normAutofit/>
          </a:bodyPr>
          <a:lstStyle>
            <a:lvl1pPr marL="0" indent="0" algn="ctr" defTabSz="914400" rtl="0" eaLnBrk="1" latinLnBrk="0" hangingPunct="1">
              <a:lnSpc>
                <a:spcPct val="110000"/>
              </a:lnSpc>
              <a:spcBef>
                <a:spcPts val="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i="1" dirty="0"/>
              <a:t>y</a:t>
            </a:r>
            <a:r>
              <a:rPr lang="en-US" dirty="0"/>
              <a:t> = </a:t>
            </a:r>
            <a:r>
              <a:rPr lang="en-US" dirty="0">
                <a:solidFill>
                  <a:schemeClr val="accent4"/>
                </a:solidFill>
              </a:rPr>
              <a:t>m</a:t>
            </a:r>
            <a:r>
              <a:rPr lang="en-US" i="1" dirty="0"/>
              <a:t>x </a:t>
            </a:r>
            <a:r>
              <a:rPr lang="en-US" dirty="0"/>
              <a:t>+ </a:t>
            </a:r>
            <a:r>
              <a:rPr lang="en-US" dirty="0">
                <a:solidFill>
                  <a:schemeClr val="accent6"/>
                </a:solidFill>
              </a:rPr>
              <a:t>b</a:t>
            </a:r>
          </a:p>
          <a:p>
            <a:r>
              <a:rPr lang="en-US" i="1" dirty="0"/>
              <a:t>y</a:t>
            </a:r>
            <a:r>
              <a:rPr lang="en-US" dirty="0"/>
              <a:t> = </a:t>
            </a:r>
            <a:r>
              <a:rPr lang="en-US" dirty="0">
                <a:solidFill>
                  <a:schemeClr val="accent4"/>
                </a:solidFill>
              </a:rPr>
              <a:t>12</a:t>
            </a:r>
            <a:r>
              <a:rPr lang="en-US" i="1" dirty="0"/>
              <a:t>x </a:t>
            </a:r>
            <a:r>
              <a:rPr lang="en-US" dirty="0"/>
              <a:t>+ </a:t>
            </a:r>
            <a:r>
              <a:rPr lang="en-US" dirty="0">
                <a:solidFill>
                  <a:schemeClr val="accent6"/>
                </a:solidFill>
              </a:rPr>
              <a:t>b</a:t>
            </a:r>
          </a:p>
          <a:p>
            <a:endParaRPr lang="en-US" dirty="0">
              <a:solidFill>
                <a:schemeClr val="accent6"/>
              </a:solidFill>
            </a:endParaRPr>
          </a:p>
        </p:txBody>
      </p:sp>
      <p:sp>
        <p:nvSpPr>
          <p:cNvPr id="17" name="Content Placeholder 1">
            <a:extLst>
              <a:ext uri="{FF2B5EF4-FFF2-40B4-BE49-F238E27FC236}">
                <a16:creationId xmlns:a16="http://schemas.microsoft.com/office/drawing/2014/main" id="{20734513-9BD0-3F38-3649-2FD02121C402}"/>
              </a:ext>
            </a:extLst>
          </p:cNvPr>
          <p:cNvSpPr txBox="1">
            <a:spLocks/>
          </p:cNvSpPr>
          <p:nvPr/>
        </p:nvSpPr>
        <p:spPr>
          <a:xfrm>
            <a:off x="8744026" y="1887239"/>
            <a:ext cx="3152775" cy="859047"/>
          </a:xfrm>
          <a:prstGeom prst="rect">
            <a:avLst/>
          </a:prstGeom>
        </p:spPr>
        <p:txBody>
          <a:bodyPr vert="horz" lIns="91440" tIns="45720" rIns="91440" bIns="45720" rtlCol="0">
            <a:noAutofit/>
          </a:bodyPr>
          <a:lstStyle>
            <a:lvl1pPr marL="0" indent="0" algn="ctr" defTabSz="914400" rtl="0" eaLnBrk="1" latinLnBrk="0" hangingPunct="1">
              <a:lnSpc>
                <a:spcPct val="110000"/>
              </a:lnSpc>
              <a:spcBef>
                <a:spcPts val="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y</a:t>
            </a:r>
            <a:r>
              <a:rPr lang="en-US" i="1" dirty="0"/>
              <a:t> – </a:t>
            </a:r>
            <a:r>
              <a:rPr lang="en-US" dirty="0">
                <a:solidFill>
                  <a:schemeClr val="accent5"/>
                </a:solidFill>
              </a:rPr>
              <a:t>y</a:t>
            </a:r>
            <a:r>
              <a:rPr lang="en-US" baseline="-25000" dirty="0">
                <a:solidFill>
                  <a:schemeClr val="accent5"/>
                </a:solidFill>
              </a:rPr>
              <a:t>1</a:t>
            </a:r>
            <a:r>
              <a:rPr lang="en-US" dirty="0"/>
              <a:t> = </a:t>
            </a:r>
            <a:r>
              <a:rPr lang="en-US" dirty="0">
                <a:solidFill>
                  <a:schemeClr val="accent4"/>
                </a:solidFill>
              </a:rPr>
              <a:t>m</a:t>
            </a:r>
            <a:r>
              <a:rPr lang="en-US" dirty="0"/>
              <a:t>(</a:t>
            </a:r>
            <a:r>
              <a:rPr lang="en-US" i="1" dirty="0"/>
              <a:t>x</a:t>
            </a:r>
            <a:r>
              <a:rPr lang="en-US" dirty="0"/>
              <a:t> - </a:t>
            </a:r>
            <a:r>
              <a:rPr lang="en-US" i="1" dirty="0">
                <a:solidFill>
                  <a:schemeClr val="accent5"/>
                </a:solidFill>
              </a:rPr>
              <a:t>x</a:t>
            </a:r>
            <a:r>
              <a:rPr lang="en-US" baseline="-25000" dirty="0">
                <a:solidFill>
                  <a:schemeClr val="accent5"/>
                </a:solidFill>
              </a:rPr>
              <a:t>1</a:t>
            </a:r>
            <a:r>
              <a:rPr lang="en-US" dirty="0"/>
              <a:t>)</a:t>
            </a:r>
          </a:p>
          <a:p>
            <a:r>
              <a:rPr lang="en-US" dirty="0"/>
              <a:t>y</a:t>
            </a:r>
            <a:r>
              <a:rPr lang="en-US" i="1" dirty="0"/>
              <a:t> – </a:t>
            </a:r>
            <a:r>
              <a:rPr lang="en-US" dirty="0">
                <a:solidFill>
                  <a:schemeClr val="accent5"/>
                </a:solidFill>
              </a:rPr>
              <a:t>y</a:t>
            </a:r>
            <a:r>
              <a:rPr lang="en-US" baseline="-25000" dirty="0">
                <a:solidFill>
                  <a:schemeClr val="accent5"/>
                </a:solidFill>
              </a:rPr>
              <a:t>1</a:t>
            </a:r>
            <a:r>
              <a:rPr lang="en-US" dirty="0"/>
              <a:t> = </a:t>
            </a:r>
            <a:r>
              <a:rPr lang="en-US" dirty="0">
                <a:solidFill>
                  <a:schemeClr val="accent4"/>
                </a:solidFill>
              </a:rPr>
              <a:t>12</a:t>
            </a:r>
            <a:r>
              <a:rPr lang="en-US" dirty="0"/>
              <a:t>(</a:t>
            </a:r>
            <a:r>
              <a:rPr lang="en-US" i="1" dirty="0"/>
              <a:t>x</a:t>
            </a:r>
            <a:r>
              <a:rPr lang="en-US" dirty="0"/>
              <a:t> - </a:t>
            </a:r>
            <a:r>
              <a:rPr lang="en-US" i="1" dirty="0">
                <a:solidFill>
                  <a:schemeClr val="accent5"/>
                </a:solidFill>
              </a:rPr>
              <a:t>x</a:t>
            </a:r>
            <a:r>
              <a:rPr lang="en-US" baseline="-25000" dirty="0">
                <a:solidFill>
                  <a:schemeClr val="accent5"/>
                </a:solidFill>
              </a:rPr>
              <a:t>1</a:t>
            </a:r>
            <a:r>
              <a:rPr lang="en-US" dirty="0"/>
              <a:t>)</a:t>
            </a:r>
          </a:p>
          <a:p>
            <a:endParaRPr lang="en-US" dirty="0"/>
          </a:p>
        </p:txBody>
      </p:sp>
      <p:sp>
        <p:nvSpPr>
          <p:cNvPr id="20" name="TextBox 19">
            <a:extLst>
              <a:ext uri="{FF2B5EF4-FFF2-40B4-BE49-F238E27FC236}">
                <a16:creationId xmlns:a16="http://schemas.microsoft.com/office/drawing/2014/main" id="{5AC035B7-4FF7-7ADC-A816-FBF2C7AB1DDF}"/>
              </a:ext>
            </a:extLst>
          </p:cNvPr>
          <p:cNvSpPr txBox="1"/>
          <p:nvPr/>
        </p:nvSpPr>
        <p:spPr>
          <a:xfrm>
            <a:off x="6309823" y="3144175"/>
            <a:ext cx="5359419" cy="830997"/>
          </a:xfrm>
          <a:prstGeom prst="rect">
            <a:avLst/>
          </a:prstGeom>
          <a:noFill/>
        </p:spPr>
        <p:txBody>
          <a:bodyPr wrap="square" rtlCol="0">
            <a:spAutoFit/>
          </a:bodyPr>
          <a:lstStyle/>
          <a:p>
            <a:pPr algn="ctr"/>
            <a:r>
              <a:rPr lang="en-US" sz="2400" dirty="0">
                <a:latin typeface="Century Gothic" panose="020B0502020202020204" pitchFamily="34" charset="0"/>
              </a:rPr>
              <a:t>Answer choice D has </a:t>
            </a:r>
            <a:r>
              <a:rPr lang="en-US" sz="2400" dirty="0">
                <a:solidFill>
                  <a:schemeClr val="accent4"/>
                </a:solidFill>
                <a:latin typeface="Century Gothic" panose="020B0502020202020204" pitchFamily="34" charset="0"/>
              </a:rPr>
              <a:t>12</a:t>
            </a:r>
            <a:r>
              <a:rPr lang="en-US" sz="2400" dirty="0">
                <a:latin typeface="Century Gothic" panose="020B0502020202020204" pitchFamily="34" charset="0"/>
              </a:rPr>
              <a:t> in the place where the </a:t>
            </a:r>
            <a:r>
              <a:rPr lang="en-US" sz="2400" i="1" dirty="0">
                <a:latin typeface="Century Gothic" panose="020B0502020202020204" pitchFamily="34" charset="0"/>
              </a:rPr>
              <a:t>y</a:t>
            </a:r>
            <a:r>
              <a:rPr lang="en-US" sz="2400" dirty="0">
                <a:latin typeface="Century Gothic" panose="020B0502020202020204" pitchFamily="34" charset="0"/>
              </a:rPr>
              <a:t>-intercept goes.</a:t>
            </a:r>
          </a:p>
        </p:txBody>
      </p:sp>
      <p:cxnSp>
        <p:nvCxnSpPr>
          <p:cNvPr id="22" name="Straight Arrow Connector 21">
            <a:extLst>
              <a:ext uri="{FF2B5EF4-FFF2-40B4-BE49-F238E27FC236}">
                <a16:creationId xmlns:a16="http://schemas.microsoft.com/office/drawing/2014/main" id="{9729B9A4-33D9-43B1-9304-8828A04195BE}"/>
              </a:ext>
            </a:extLst>
          </p:cNvPr>
          <p:cNvCxnSpPr>
            <a:cxnSpLocks/>
          </p:cNvCxnSpPr>
          <p:nvPr/>
        </p:nvCxnSpPr>
        <p:spPr>
          <a:xfrm flipH="1">
            <a:off x="2644371" y="3429000"/>
            <a:ext cx="3768329" cy="1456078"/>
          </a:xfrm>
          <a:prstGeom prst="straightConnector1">
            <a:avLst/>
          </a:prstGeom>
          <a:ln>
            <a:solidFill>
              <a:schemeClr val="accent4"/>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4" name="Rectangle 3">
            <a:extLst>
              <a:ext uri="{FF2B5EF4-FFF2-40B4-BE49-F238E27FC236}">
                <a16:creationId xmlns:a16="http://schemas.microsoft.com/office/drawing/2014/main" id="{573FE7E9-A5A3-B18B-C8D7-AB51780EEED8}"/>
              </a:ext>
            </a:extLst>
          </p:cNvPr>
          <p:cNvSpPr/>
          <p:nvPr/>
        </p:nvSpPr>
        <p:spPr>
          <a:xfrm>
            <a:off x="504294" y="4728143"/>
            <a:ext cx="2346481" cy="365760"/>
          </a:xfrm>
          <a:prstGeom prst="rect">
            <a:avLst/>
          </a:prstGeom>
          <a:noFill/>
          <a:ln w="57150">
            <a:solidFill>
              <a:srgbClr val="005E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TextBox 2">
            <a:extLst>
              <a:ext uri="{FF2B5EF4-FFF2-40B4-BE49-F238E27FC236}">
                <a16:creationId xmlns:a16="http://schemas.microsoft.com/office/drawing/2014/main" id="{0C0B6341-EC81-3D12-AA97-1859CDB90322}"/>
              </a:ext>
            </a:extLst>
          </p:cNvPr>
          <p:cNvSpPr txBox="1"/>
          <p:nvPr/>
        </p:nvSpPr>
        <p:spPr>
          <a:xfrm>
            <a:off x="415721" y="345026"/>
            <a:ext cx="5284382" cy="4840364"/>
          </a:xfrm>
          <a:prstGeom prst="rect">
            <a:avLst/>
          </a:prstGeom>
          <a:noFill/>
          <a:ln w="28575">
            <a:solidFill>
              <a:schemeClr val="bg1">
                <a:lumMod val="75000"/>
              </a:schemeClr>
            </a:solidFill>
            <a:prstDash val="dash"/>
          </a:ln>
        </p:spPr>
        <p:txBody>
          <a:bodyPr wrap="square" lIns="182880" tIns="91440" rIns="91440" bIns="91440" rtlCol="0" anchor="t">
            <a:spAutoFit/>
          </a:bodyPr>
          <a:lstStyle/>
          <a:p>
            <a:r>
              <a:rPr lang="en-US" dirty="0">
                <a:latin typeface="Verdana" panose="020B0604030504040204" pitchFamily="34" charset="0"/>
                <a:ea typeface="Verdana" panose="020B0604030504040204" pitchFamily="34" charset="0"/>
              </a:rPr>
              <a:t>The embroidery shop sells trucker hats to schools for fundraisers. The total cost, </a:t>
            </a:r>
            <a:r>
              <a:rPr lang="en-US" i="1" dirty="0">
                <a:latin typeface="Verdana" panose="020B0604030504040204" pitchFamily="34" charset="0"/>
                <a:ea typeface="Verdana" panose="020B0604030504040204" pitchFamily="34" charset="0"/>
              </a:rPr>
              <a:t>y</a:t>
            </a:r>
            <a:r>
              <a:rPr lang="en-US" dirty="0">
                <a:latin typeface="Verdana" panose="020B0604030504040204" pitchFamily="34" charset="0"/>
                <a:ea typeface="Verdana" panose="020B0604030504040204" pitchFamily="34" charset="0"/>
              </a:rPr>
              <a:t>, for </a:t>
            </a:r>
            <a:r>
              <a:rPr lang="en-US" i="1" dirty="0">
                <a:latin typeface="Verdana" panose="020B0604030504040204" pitchFamily="34" charset="0"/>
                <a:ea typeface="Verdana" panose="020B0604030504040204" pitchFamily="34" charset="0"/>
              </a:rPr>
              <a:t>x</a:t>
            </a:r>
            <a:r>
              <a:rPr lang="en-US" dirty="0">
                <a:latin typeface="Verdana" panose="020B0604030504040204" pitchFamily="34" charset="0"/>
                <a:ea typeface="Verdana" panose="020B0604030504040204" pitchFamily="34" charset="0"/>
              </a:rPr>
              <a:t> hats includes a flat fee for the embroidery and a cost per hat. One school bought 15 hats for a total cost of $205. Another school bought 20 hats for a total cost of $265.</a:t>
            </a:r>
          </a:p>
          <a:p>
            <a:endParaRPr lang="en-US" dirty="0">
              <a:latin typeface="Verdana" panose="020B0604030504040204" pitchFamily="34" charset="0"/>
              <a:ea typeface="Verdana" panose="020B0604030504040204" pitchFamily="34" charset="0"/>
            </a:endParaRPr>
          </a:p>
          <a:p>
            <a:r>
              <a:rPr lang="en-US" dirty="0">
                <a:latin typeface="Verdana"/>
                <a:ea typeface="Verdana"/>
              </a:rPr>
              <a:t>Which linear equation represents the total cost in dollars, </a:t>
            </a:r>
            <a:r>
              <a:rPr lang="en-US" i="1" dirty="0">
                <a:latin typeface="Verdana"/>
                <a:ea typeface="Verdana"/>
              </a:rPr>
              <a:t>y</a:t>
            </a:r>
            <a:r>
              <a:rPr lang="en-US" dirty="0">
                <a:latin typeface="Verdana"/>
                <a:ea typeface="Verdana"/>
              </a:rPr>
              <a:t>, for </a:t>
            </a:r>
            <a:r>
              <a:rPr lang="en-US" i="1" dirty="0">
                <a:latin typeface="Verdana"/>
                <a:ea typeface="Verdana"/>
              </a:rPr>
              <a:t>x</a:t>
            </a:r>
            <a:r>
              <a:rPr lang="en-US" dirty="0">
                <a:latin typeface="Verdana"/>
                <a:ea typeface="Verdana"/>
              </a:rPr>
              <a:t> hats?</a:t>
            </a:r>
          </a:p>
          <a:p>
            <a:endParaRPr lang="en-US" dirty="0">
              <a:latin typeface="Verdana" panose="020B0604030504040204" pitchFamily="34" charset="0"/>
              <a:ea typeface="Verdana" panose="020B0604030504040204" pitchFamily="34" charset="0"/>
            </a:endParaRPr>
          </a:p>
          <a:p>
            <a:pPr>
              <a:lnSpc>
                <a:spcPct val="150000"/>
              </a:lnSpc>
            </a:pPr>
            <a:r>
              <a:rPr lang="en-US" b="1" dirty="0">
                <a:latin typeface="Verdana" panose="020B0604030504040204" pitchFamily="34" charset="0"/>
                <a:ea typeface="Verdana" panose="020B0604030504040204" pitchFamily="34" charset="0"/>
              </a:rPr>
              <a:t>A  </a:t>
            </a:r>
            <a:r>
              <a:rPr lang="en-US" i="1" dirty="0">
                <a:latin typeface="Verdana" panose="020B0604030504040204" pitchFamily="34" charset="0"/>
                <a:ea typeface="Verdana" panose="020B0604030504040204" pitchFamily="34" charset="0"/>
              </a:rPr>
              <a:t>y</a:t>
            </a:r>
            <a:r>
              <a:rPr lang="en-US" dirty="0">
                <a:latin typeface="Verdana" panose="020B0604030504040204" pitchFamily="34" charset="0"/>
                <a:ea typeface="Verdana" panose="020B0604030504040204" pitchFamily="34" charset="0"/>
              </a:rPr>
              <a:t> = 13.6</a:t>
            </a:r>
            <a:r>
              <a:rPr lang="en-US" i="1" dirty="0">
                <a:latin typeface="Verdana" panose="020B0604030504040204" pitchFamily="34" charset="0"/>
                <a:ea typeface="Verdana" panose="020B0604030504040204" pitchFamily="34" charset="0"/>
              </a:rPr>
              <a:t>x</a:t>
            </a:r>
            <a:endParaRPr lang="en-US" b="1" dirty="0">
              <a:latin typeface="Verdana" panose="020B0604030504040204" pitchFamily="34" charset="0"/>
              <a:ea typeface="Verdana" panose="020B0604030504040204" pitchFamily="34" charset="0"/>
            </a:endParaRPr>
          </a:p>
          <a:p>
            <a:pPr>
              <a:lnSpc>
                <a:spcPct val="150000"/>
              </a:lnSpc>
            </a:pPr>
            <a:r>
              <a:rPr lang="en-US" b="1" dirty="0">
                <a:latin typeface="Verdana" panose="020B0604030504040204" pitchFamily="34" charset="0"/>
                <a:ea typeface="Verdana" panose="020B0604030504040204" pitchFamily="34" charset="0"/>
              </a:rPr>
              <a:t>B  </a:t>
            </a:r>
            <a:r>
              <a:rPr lang="en-US" i="1" dirty="0">
                <a:latin typeface="Verdana" panose="020B0604030504040204" pitchFamily="34" charset="0"/>
                <a:ea typeface="Verdana" panose="020B0604030504040204" pitchFamily="34" charset="0"/>
              </a:rPr>
              <a:t>y</a:t>
            </a:r>
            <a:r>
              <a:rPr lang="en-US" dirty="0">
                <a:latin typeface="Verdana" panose="020B0604030504040204" pitchFamily="34" charset="0"/>
                <a:ea typeface="Verdana" panose="020B0604030504040204" pitchFamily="34" charset="0"/>
              </a:rPr>
              <a:t> = 13.25</a:t>
            </a:r>
            <a:r>
              <a:rPr lang="en-US" i="1" dirty="0">
                <a:latin typeface="Verdana" panose="020B0604030504040204" pitchFamily="34" charset="0"/>
                <a:ea typeface="Verdana" panose="020B0604030504040204" pitchFamily="34" charset="0"/>
              </a:rPr>
              <a:t>x</a:t>
            </a:r>
            <a:endParaRPr lang="en-US" b="1" dirty="0">
              <a:latin typeface="Verdana" panose="020B0604030504040204" pitchFamily="34" charset="0"/>
              <a:ea typeface="Verdana" panose="020B0604030504040204" pitchFamily="34" charset="0"/>
            </a:endParaRPr>
          </a:p>
          <a:p>
            <a:pPr>
              <a:lnSpc>
                <a:spcPct val="150000"/>
              </a:lnSpc>
            </a:pPr>
            <a:r>
              <a:rPr lang="en-US" b="1" dirty="0">
                <a:latin typeface="Verdana" panose="020B0604030504040204" pitchFamily="34" charset="0"/>
                <a:ea typeface="Verdana" panose="020B0604030504040204" pitchFamily="34" charset="0"/>
              </a:rPr>
              <a:t>C  </a:t>
            </a:r>
            <a:r>
              <a:rPr lang="en-US" i="1" dirty="0">
                <a:latin typeface="Verdana" panose="020B0604030504040204" pitchFamily="34" charset="0"/>
                <a:ea typeface="Verdana" panose="020B0604030504040204" pitchFamily="34" charset="0"/>
              </a:rPr>
              <a:t>y</a:t>
            </a:r>
            <a:r>
              <a:rPr lang="en-US" dirty="0">
                <a:latin typeface="Verdana" panose="020B0604030504040204" pitchFamily="34" charset="0"/>
                <a:ea typeface="Verdana" panose="020B0604030504040204" pitchFamily="34" charset="0"/>
              </a:rPr>
              <a:t> = 12</a:t>
            </a:r>
            <a:r>
              <a:rPr lang="en-US" i="1" dirty="0">
                <a:latin typeface="Verdana" panose="020B0604030504040204" pitchFamily="34" charset="0"/>
                <a:ea typeface="Verdana" panose="020B0604030504040204" pitchFamily="34" charset="0"/>
              </a:rPr>
              <a:t>x</a:t>
            </a:r>
            <a:r>
              <a:rPr lang="en-US" dirty="0">
                <a:latin typeface="Verdana" panose="020B0604030504040204" pitchFamily="34" charset="0"/>
                <a:ea typeface="Verdana" panose="020B0604030504040204" pitchFamily="34" charset="0"/>
              </a:rPr>
              <a:t> + 25</a:t>
            </a:r>
            <a:endParaRPr lang="en-US" b="1" dirty="0">
              <a:latin typeface="Verdana" panose="020B0604030504040204" pitchFamily="34" charset="0"/>
              <a:ea typeface="Verdana" panose="020B0604030504040204" pitchFamily="34" charset="0"/>
            </a:endParaRPr>
          </a:p>
          <a:p>
            <a:pPr>
              <a:lnSpc>
                <a:spcPct val="150000"/>
              </a:lnSpc>
            </a:pPr>
            <a:r>
              <a:rPr lang="en-US" b="1" dirty="0">
                <a:latin typeface="Verdana" panose="020B0604030504040204" pitchFamily="34" charset="0"/>
                <a:ea typeface="Verdana" panose="020B0604030504040204" pitchFamily="34" charset="0"/>
              </a:rPr>
              <a:t>D</a:t>
            </a:r>
            <a:r>
              <a:rPr lang="en-US" dirty="0">
                <a:latin typeface="Verdana" panose="020B0604030504040204" pitchFamily="34" charset="0"/>
                <a:ea typeface="Verdana" panose="020B0604030504040204" pitchFamily="34" charset="0"/>
              </a:rPr>
              <a:t>  </a:t>
            </a:r>
            <a:r>
              <a:rPr lang="en-US" i="1" dirty="0">
                <a:latin typeface="Verdana" panose="020B0604030504040204" pitchFamily="34" charset="0"/>
                <a:ea typeface="Verdana" panose="020B0604030504040204" pitchFamily="34" charset="0"/>
              </a:rPr>
              <a:t>y</a:t>
            </a:r>
            <a:r>
              <a:rPr lang="en-US" dirty="0">
                <a:latin typeface="Verdana" panose="020B0604030504040204" pitchFamily="34" charset="0"/>
                <a:ea typeface="Verdana" panose="020B0604030504040204" pitchFamily="34" charset="0"/>
              </a:rPr>
              <a:t> = 25</a:t>
            </a:r>
            <a:r>
              <a:rPr lang="en-US" i="1" dirty="0">
                <a:latin typeface="Verdana" panose="020B0604030504040204" pitchFamily="34" charset="0"/>
                <a:ea typeface="Verdana" panose="020B0604030504040204" pitchFamily="34" charset="0"/>
              </a:rPr>
              <a:t>x</a:t>
            </a:r>
            <a:r>
              <a:rPr lang="en-US" dirty="0">
                <a:latin typeface="Verdana" panose="020B0604030504040204" pitchFamily="34" charset="0"/>
                <a:ea typeface="Verdana" panose="020B0604030504040204" pitchFamily="34" charset="0"/>
              </a:rPr>
              <a:t> + 12</a:t>
            </a:r>
            <a:endParaRPr lang="en-US" dirty="0">
              <a:latin typeface="Century Gothic" panose="020B0502020202020204" pitchFamily="34" charset="0"/>
            </a:endParaRPr>
          </a:p>
        </p:txBody>
      </p:sp>
    </p:spTree>
    <p:extLst>
      <p:ext uri="{BB962C8B-B14F-4D97-AF65-F5344CB8AC3E}">
        <p14:creationId xmlns:p14="http://schemas.microsoft.com/office/powerpoint/2010/main" val="2951371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par>
                                <p:cTn id="13" presetID="2" presetClass="entr" presetSubtype="3"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1+#ppt_w/2"/>
                                          </p:val>
                                        </p:tav>
                                        <p:tav tm="100000">
                                          <p:val>
                                            <p:strVal val="#ppt_x"/>
                                          </p:val>
                                        </p:tav>
                                      </p:tavLst>
                                    </p:anim>
                                    <p:anim calcmode="lin" valueType="num">
                                      <p:cBhvr additive="base">
                                        <p:cTn id="16"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9" presetClass="exit" presetSubtype="0" fill="hold" nodeType="clickEffect">
                                  <p:stCondLst>
                                    <p:cond delay="0"/>
                                  </p:stCondLst>
                                  <p:childTnLst>
                                    <p:animEffect transition="out" filter="dissolve">
                                      <p:cBhvr>
                                        <p:cTn id="20" dur="500"/>
                                        <p:tgtEl>
                                          <p:spTgt spid="11"/>
                                        </p:tgtEl>
                                      </p:cBhvr>
                                    </p:animEffect>
                                    <p:set>
                                      <p:cBhvr>
                                        <p:cTn id="21" dur="1" fill="hold">
                                          <p:stCondLst>
                                            <p:cond delay="499"/>
                                          </p:stCondLst>
                                        </p:cTn>
                                        <p:tgtEl>
                                          <p:spTgt spid="11"/>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childTnLst>
                                </p:cTn>
                              </p:par>
                            </p:childTnLst>
                          </p:cTn>
                        </p:par>
                        <p:par>
                          <p:cTn id="42" fill="hold">
                            <p:stCondLst>
                              <p:cond delay="0"/>
                            </p:stCondLst>
                            <p:childTnLst>
                              <p:par>
                                <p:cTn id="43" presetID="22" presetClass="entr" presetSubtype="2" fill="hold" nodeType="after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wipe(right)">
                                      <p:cBhvr>
                                        <p:cTn id="4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P spid="16" grpId="0"/>
      <p:bldP spid="17" grpId="0"/>
      <p:bldP spid="20" grpId="0"/>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4EEF91-4908-DF9F-AC19-0B74856F18BD}"/>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CC861671-33B4-F0D6-892A-BC772B48BDF0}"/>
              </a:ext>
            </a:extLst>
          </p:cNvPr>
          <p:cNvSpPr/>
          <p:nvPr/>
        </p:nvSpPr>
        <p:spPr>
          <a:xfrm>
            <a:off x="2054174" y="5535012"/>
            <a:ext cx="3931920" cy="822313"/>
          </a:xfrm>
          <a:prstGeom prst="rect">
            <a:avLst/>
          </a:prstGeom>
          <a:solidFill>
            <a:srgbClr val="86C44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defTabSz="914328">
              <a:defRPr/>
            </a:pPr>
            <a:r>
              <a:rPr lang="en-US" sz="2400" kern="0" dirty="0">
                <a:solidFill>
                  <a:prstClr val="white"/>
                </a:solidFill>
                <a:latin typeface="Century Gothic" charset="0"/>
                <a:ea typeface="Century Gothic" charset="0"/>
                <a:cs typeface="Century Gothic" charset="0"/>
              </a:rPr>
              <a:t>Round 3 Correct Answer</a:t>
            </a:r>
          </a:p>
        </p:txBody>
      </p:sp>
      <p:sp>
        <p:nvSpPr>
          <p:cNvPr id="11" name="Rectangle 10">
            <a:extLst>
              <a:ext uri="{FF2B5EF4-FFF2-40B4-BE49-F238E27FC236}">
                <a16:creationId xmlns:a16="http://schemas.microsoft.com/office/drawing/2014/main" id="{12CB154D-5F1F-9CE1-3F59-DBE64CF33499}"/>
              </a:ext>
            </a:extLst>
          </p:cNvPr>
          <p:cNvSpPr/>
          <p:nvPr/>
        </p:nvSpPr>
        <p:spPr>
          <a:xfrm>
            <a:off x="6190513" y="5535012"/>
            <a:ext cx="3931920" cy="822313"/>
          </a:xfrm>
          <a:prstGeom prst="rect">
            <a:avLst/>
          </a:prstGeom>
          <a:solidFill>
            <a:srgbClr val="86C44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defTabSz="914328">
              <a:defRPr/>
            </a:pPr>
            <a:r>
              <a:rPr lang="en-US" sz="2400" kern="0" dirty="0">
                <a:solidFill>
                  <a:prstClr val="white"/>
                </a:solidFill>
                <a:latin typeface="Century Gothic" charset="0"/>
                <a:ea typeface="Century Gothic" charset="0"/>
                <a:cs typeface="Century Gothic" charset="0"/>
              </a:rPr>
              <a:t>1-2-3 Slap Down</a:t>
            </a:r>
          </a:p>
        </p:txBody>
      </p:sp>
      <p:grpSp>
        <p:nvGrpSpPr>
          <p:cNvPr id="2" name="Group 1">
            <a:extLst>
              <a:ext uri="{FF2B5EF4-FFF2-40B4-BE49-F238E27FC236}">
                <a16:creationId xmlns:a16="http://schemas.microsoft.com/office/drawing/2014/main" id="{7D9B3B19-3273-303E-C15A-AE8A3A441D63}"/>
              </a:ext>
            </a:extLst>
          </p:cNvPr>
          <p:cNvGrpSpPr>
            <a:grpSpLocks noChangeAspect="1"/>
          </p:cNvGrpSpPr>
          <p:nvPr/>
        </p:nvGrpSpPr>
        <p:grpSpPr>
          <a:xfrm>
            <a:off x="9983985" y="3996289"/>
            <a:ext cx="2492361" cy="2521407"/>
            <a:chOff x="7246505" y="1628176"/>
            <a:chExt cx="4817608" cy="4873752"/>
          </a:xfrm>
        </p:grpSpPr>
        <p:sp>
          <p:nvSpPr>
            <p:cNvPr id="12" name="Rectangle 11">
              <a:extLst>
                <a:ext uri="{FF2B5EF4-FFF2-40B4-BE49-F238E27FC236}">
                  <a16:creationId xmlns:a16="http://schemas.microsoft.com/office/drawing/2014/main" id="{D7643EF3-41DA-4A2E-1BB4-34E3C2A57DBC}"/>
                </a:ext>
              </a:extLst>
            </p:cNvPr>
            <p:cNvSpPr>
              <a:spLocks/>
            </p:cNvSpPr>
            <p:nvPr/>
          </p:nvSpPr>
          <p:spPr>
            <a:xfrm rot="19257167">
              <a:off x="8577300" y="2581644"/>
              <a:ext cx="2377441" cy="2377441"/>
            </a:xfrm>
            <a:prstGeom prst="rect">
              <a:avLst/>
            </a:prstGeom>
            <a:solidFill>
              <a:srgbClr val="86C44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pic>
          <p:nvPicPr>
            <p:cNvPr id="13" name="Picture 12" descr="A close-up of a hand&#10;&#10;AI-generated content may be incorrect.">
              <a:extLst>
                <a:ext uri="{FF2B5EF4-FFF2-40B4-BE49-F238E27FC236}">
                  <a16:creationId xmlns:a16="http://schemas.microsoft.com/office/drawing/2014/main" id="{A8691039-FAD2-A9AF-A837-8AFA7F6618A5}"/>
                </a:ext>
              </a:extLst>
            </p:cNvPr>
            <p:cNvPicPr>
              <a:picLocks/>
            </p:cNvPicPr>
            <p:nvPr/>
          </p:nvPicPr>
          <p:blipFill>
            <a:blip r:embed="rId3">
              <a:extLst>
                <a:ext uri="{28A0092B-C50C-407E-A947-70E740481C1C}">
                  <a14:useLocalDpi xmlns:a14="http://schemas.microsoft.com/office/drawing/2010/main" val="0"/>
                </a:ext>
              </a:extLst>
            </a:blip>
            <a:srcRect r="30363"/>
            <a:stretch>
              <a:fillRect/>
            </a:stretch>
          </p:blipFill>
          <p:spPr>
            <a:xfrm rot="490243">
              <a:off x="7246505" y="1628176"/>
              <a:ext cx="4817608" cy="4873752"/>
            </a:xfrm>
            <a:prstGeom prst="rect">
              <a:avLst/>
            </a:prstGeom>
            <a:effectLst>
              <a:outerShdw blurRad="50800" dist="88900" dir="2700000" algn="tl" rotWithShape="0">
                <a:prstClr val="black">
                  <a:alpha val="30000"/>
                </a:prstClr>
              </a:outerShdw>
            </a:effectLst>
          </p:spPr>
        </p:pic>
      </p:grpSp>
      <p:grpSp>
        <p:nvGrpSpPr>
          <p:cNvPr id="7" name="Group 6">
            <a:extLst>
              <a:ext uri="{FF2B5EF4-FFF2-40B4-BE49-F238E27FC236}">
                <a16:creationId xmlns:a16="http://schemas.microsoft.com/office/drawing/2014/main" id="{B4C199B1-D56E-D6A0-1A16-7A8D87C3047B}"/>
              </a:ext>
            </a:extLst>
          </p:cNvPr>
          <p:cNvGrpSpPr/>
          <p:nvPr/>
        </p:nvGrpSpPr>
        <p:grpSpPr>
          <a:xfrm>
            <a:off x="6412700" y="558450"/>
            <a:ext cx="5256542" cy="646332"/>
            <a:chOff x="7658395" y="1339073"/>
            <a:chExt cx="4750933" cy="646332"/>
          </a:xfrm>
        </p:grpSpPr>
        <p:sp>
          <p:nvSpPr>
            <p:cNvPr id="8" name="TextBox 7">
              <a:extLst>
                <a:ext uri="{FF2B5EF4-FFF2-40B4-BE49-F238E27FC236}">
                  <a16:creationId xmlns:a16="http://schemas.microsoft.com/office/drawing/2014/main" id="{CE589D98-29F7-0D31-2067-14BD3663ECF1}"/>
                </a:ext>
              </a:extLst>
            </p:cNvPr>
            <p:cNvSpPr txBox="1"/>
            <p:nvPr/>
          </p:nvSpPr>
          <p:spPr>
            <a:xfrm>
              <a:off x="7658395" y="1339074"/>
              <a:ext cx="1767568" cy="646331"/>
            </a:xfrm>
            <a:prstGeom prst="rect">
              <a:avLst/>
            </a:prstGeom>
            <a:noFill/>
          </p:spPr>
          <p:txBody>
            <a:bodyPr wrap="square" rtlCol="0">
              <a:spAutoFit/>
            </a:bodyPr>
            <a:lstStyle/>
            <a:p>
              <a:pPr algn="ctr"/>
              <a:r>
                <a:rPr lang="en-US" u="sng" dirty="0">
                  <a:latin typeface="Century Gothic" panose="020B0502020202020204" pitchFamily="34" charset="0"/>
                </a:rPr>
                <a:t>Number of hats</a:t>
              </a:r>
            </a:p>
            <a:p>
              <a:pPr algn="ctr"/>
              <a:r>
                <a:rPr lang="en-US" dirty="0">
                  <a:latin typeface="Century Gothic" panose="020B0502020202020204" pitchFamily="34" charset="0"/>
                </a:rPr>
                <a:t>Total cost</a:t>
              </a:r>
            </a:p>
          </p:txBody>
        </p:sp>
        <p:sp>
          <p:nvSpPr>
            <p:cNvPr id="9" name="TextBox 8">
              <a:extLst>
                <a:ext uri="{FF2B5EF4-FFF2-40B4-BE49-F238E27FC236}">
                  <a16:creationId xmlns:a16="http://schemas.microsoft.com/office/drawing/2014/main" id="{3DC1AC9F-62AE-D804-4D62-4C850350A4CA}"/>
                </a:ext>
              </a:extLst>
            </p:cNvPr>
            <p:cNvSpPr txBox="1"/>
            <p:nvPr/>
          </p:nvSpPr>
          <p:spPr>
            <a:xfrm>
              <a:off x="9425963" y="1339073"/>
              <a:ext cx="1209712" cy="646331"/>
            </a:xfrm>
            <a:prstGeom prst="rect">
              <a:avLst/>
            </a:prstGeom>
            <a:noFill/>
          </p:spPr>
          <p:txBody>
            <a:bodyPr wrap="square" rtlCol="0">
              <a:spAutoFit/>
            </a:bodyPr>
            <a:lstStyle/>
            <a:p>
              <a:pPr algn="ctr"/>
              <a:r>
                <a:rPr lang="en-US" u="sng" dirty="0">
                  <a:latin typeface="Century Gothic" panose="020B0502020202020204" pitchFamily="34" charset="0"/>
                </a:rPr>
                <a:t>265 - 205</a:t>
              </a:r>
            </a:p>
            <a:p>
              <a:pPr algn="ctr"/>
              <a:r>
                <a:rPr lang="en-US" dirty="0">
                  <a:latin typeface="Century Gothic" panose="020B0502020202020204" pitchFamily="34" charset="0"/>
                </a:rPr>
                <a:t>20 – 15 </a:t>
              </a:r>
            </a:p>
          </p:txBody>
        </p:sp>
        <p:sp>
          <p:nvSpPr>
            <p:cNvPr id="14" name="TextBox 13">
              <a:extLst>
                <a:ext uri="{FF2B5EF4-FFF2-40B4-BE49-F238E27FC236}">
                  <a16:creationId xmlns:a16="http://schemas.microsoft.com/office/drawing/2014/main" id="{AA066430-25EF-7DA7-5F26-E42CB1208A79}"/>
                </a:ext>
              </a:extLst>
            </p:cNvPr>
            <p:cNvSpPr txBox="1"/>
            <p:nvPr/>
          </p:nvSpPr>
          <p:spPr>
            <a:xfrm>
              <a:off x="9283642" y="1435629"/>
              <a:ext cx="338555" cy="369332"/>
            </a:xfrm>
            <a:prstGeom prst="rect">
              <a:avLst/>
            </a:prstGeom>
            <a:noFill/>
          </p:spPr>
          <p:txBody>
            <a:bodyPr wrap="square" rtlCol="0">
              <a:spAutoFit/>
            </a:bodyPr>
            <a:lstStyle/>
            <a:p>
              <a:pPr algn="ctr"/>
              <a:r>
                <a:rPr lang="en-US" dirty="0">
                  <a:latin typeface="Century Gothic" panose="020B0502020202020204" pitchFamily="34" charset="0"/>
                </a:rPr>
                <a:t>=</a:t>
              </a:r>
            </a:p>
          </p:txBody>
        </p:sp>
        <p:sp>
          <p:nvSpPr>
            <p:cNvPr id="15" name="TextBox 14">
              <a:extLst>
                <a:ext uri="{FF2B5EF4-FFF2-40B4-BE49-F238E27FC236}">
                  <a16:creationId xmlns:a16="http://schemas.microsoft.com/office/drawing/2014/main" id="{F140BB9E-8BAB-5B00-6FAB-3F6080693173}"/>
                </a:ext>
              </a:extLst>
            </p:cNvPr>
            <p:cNvSpPr txBox="1"/>
            <p:nvPr/>
          </p:nvSpPr>
          <p:spPr>
            <a:xfrm>
              <a:off x="10361458" y="1435629"/>
              <a:ext cx="586947" cy="369332"/>
            </a:xfrm>
            <a:prstGeom prst="rect">
              <a:avLst/>
            </a:prstGeom>
            <a:noFill/>
          </p:spPr>
          <p:txBody>
            <a:bodyPr wrap="square" rtlCol="0">
              <a:spAutoFit/>
            </a:bodyPr>
            <a:lstStyle/>
            <a:p>
              <a:pPr algn="ctr"/>
              <a:r>
                <a:rPr lang="en-US" dirty="0">
                  <a:latin typeface="Century Gothic" panose="020B0502020202020204" pitchFamily="34" charset="0"/>
                </a:rPr>
                <a:t>=</a:t>
              </a:r>
            </a:p>
          </p:txBody>
        </p:sp>
        <p:sp>
          <p:nvSpPr>
            <p:cNvPr id="16" name="TextBox 15">
              <a:extLst>
                <a:ext uri="{FF2B5EF4-FFF2-40B4-BE49-F238E27FC236}">
                  <a16:creationId xmlns:a16="http://schemas.microsoft.com/office/drawing/2014/main" id="{E1AF4DF1-1B50-E941-6CE6-0AD616FACDAD}"/>
                </a:ext>
              </a:extLst>
            </p:cNvPr>
            <p:cNvSpPr txBox="1"/>
            <p:nvPr/>
          </p:nvSpPr>
          <p:spPr>
            <a:xfrm>
              <a:off x="10402720" y="1339073"/>
              <a:ext cx="1071643" cy="646331"/>
            </a:xfrm>
            <a:prstGeom prst="rect">
              <a:avLst/>
            </a:prstGeom>
            <a:noFill/>
          </p:spPr>
          <p:txBody>
            <a:bodyPr wrap="square" rtlCol="0">
              <a:spAutoFit/>
            </a:bodyPr>
            <a:lstStyle/>
            <a:p>
              <a:pPr algn="ctr"/>
              <a:r>
                <a:rPr lang="en-US" u="sng" dirty="0">
                  <a:latin typeface="Century Gothic" panose="020B0502020202020204" pitchFamily="34" charset="0"/>
                </a:rPr>
                <a:t>60</a:t>
              </a:r>
            </a:p>
            <a:p>
              <a:pPr algn="ctr"/>
              <a:r>
                <a:rPr lang="en-US" dirty="0">
                  <a:latin typeface="Century Gothic" panose="020B0502020202020204" pitchFamily="34" charset="0"/>
                </a:rPr>
                <a:t>5 </a:t>
              </a:r>
            </a:p>
          </p:txBody>
        </p:sp>
        <p:sp>
          <p:nvSpPr>
            <p:cNvPr id="17" name="TextBox 16">
              <a:extLst>
                <a:ext uri="{FF2B5EF4-FFF2-40B4-BE49-F238E27FC236}">
                  <a16:creationId xmlns:a16="http://schemas.microsoft.com/office/drawing/2014/main" id="{B92FA075-5F71-5A08-9582-3F0EEC10FA01}"/>
                </a:ext>
              </a:extLst>
            </p:cNvPr>
            <p:cNvSpPr txBox="1"/>
            <p:nvPr/>
          </p:nvSpPr>
          <p:spPr>
            <a:xfrm>
              <a:off x="10801555" y="1435629"/>
              <a:ext cx="1607773" cy="369332"/>
            </a:xfrm>
            <a:prstGeom prst="rect">
              <a:avLst/>
            </a:prstGeom>
            <a:noFill/>
          </p:spPr>
          <p:txBody>
            <a:bodyPr wrap="square" rtlCol="0">
              <a:spAutoFit/>
            </a:bodyPr>
            <a:lstStyle/>
            <a:p>
              <a:pPr algn="ctr"/>
              <a:r>
                <a:rPr lang="en-US" dirty="0">
                  <a:latin typeface="Century Gothic" panose="020B0502020202020204" pitchFamily="34" charset="0"/>
                </a:rPr>
                <a:t>= </a:t>
              </a:r>
              <a:r>
                <a:rPr lang="en-US" dirty="0">
                  <a:solidFill>
                    <a:schemeClr val="accent4"/>
                  </a:solidFill>
                  <a:latin typeface="Century Gothic" panose="020B0502020202020204" pitchFamily="34" charset="0"/>
                </a:rPr>
                <a:t>12 </a:t>
              </a:r>
              <a:r>
                <a:rPr lang="en-US" dirty="0">
                  <a:latin typeface="Century Gothic" panose="020B0502020202020204" pitchFamily="34" charset="0"/>
                </a:rPr>
                <a:t>=</a:t>
              </a:r>
              <a:r>
                <a:rPr lang="en-US" dirty="0">
                  <a:solidFill>
                    <a:schemeClr val="accent4"/>
                  </a:solidFill>
                  <a:latin typeface="Century Gothic" panose="020B0502020202020204" pitchFamily="34" charset="0"/>
                </a:rPr>
                <a:t> m</a:t>
              </a:r>
            </a:p>
          </p:txBody>
        </p:sp>
      </p:grpSp>
      <p:sp>
        <p:nvSpPr>
          <p:cNvPr id="18" name="Content Placeholder 1">
            <a:extLst>
              <a:ext uri="{FF2B5EF4-FFF2-40B4-BE49-F238E27FC236}">
                <a16:creationId xmlns:a16="http://schemas.microsoft.com/office/drawing/2014/main" id="{BD863A4D-B262-ACD8-68B2-E56BBC8B82B9}"/>
              </a:ext>
            </a:extLst>
          </p:cNvPr>
          <p:cNvSpPr txBox="1">
            <a:spLocks/>
          </p:cNvSpPr>
          <p:nvPr/>
        </p:nvSpPr>
        <p:spPr>
          <a:xfrm>
            <a:off x="5763746" y="1537617"/>
            <a:ext cx="3152775" cy="2590978"/>
          </a:xfrm>
          <a:prstGeom prst="rect">
            <a:avLst/>
          </a:prstGeom>
        </p:spPr>
        <p:txBody>
          <a:bodyPr vert="horz" lIns="91440" tIns="45720" rIns="91440" bIns="45720" rtlCol="0">
            <a:noAutofit/>
          </a:bodyPr>
          <a:lstStyle>
            <a:lvl1pPr marL="0" indent="0" algn="ctr" defTabSz="914400" rtl="0" eaLnBrk="1" latinLnBrk="0" hangingPunct="1">
              <a:lnSpc>
                <a:spcPct val="110000"/>
              </a:lnSpc>
              <a:spcBef>
                <a:spcPts val="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i="1" dirty="0"/>
              <a:t>y</a:t>
            </a:r>
            <a:r>
              <a:rPr lang="en-US" dirty="0"/>
              <a:t> = </a:t>
            </a:r>
            <a:r>
              <a:rPr lang="en-US" dirty="0">
                <a:solidFill>
                  <a:schemeClr val="accent4"/>
                </a:solidFill>
              </a:rPr>
              <a:t>m</a:t>
            </a:r>
            <a:r>
              <a:rPr lang="en-US" i="1" dirty="0"/>
              <a:t>x </a:t>
            </a:r>
            <a:r>
              <a:rPr lang="en-US" dirty="0"/>
              <a:t>+ </a:t>
            </a:r>
            <a:r>
              <a:rPr lang="en-US" dirty="0">
                <a:solidFill>
                  <a:schemeClr val="accent6"/>
                </a:solidFill>
              </a:rPr>
              <a:t>b</a:t>
            </a:r>
          </a:p>
          <a:p>
            <a:r>
              <a:rPr lang="en-US" i="1" dirty="0"/>
              <a:t>y</a:t>
            </a:r>
            <a:r>
              <a:rPr lang="en-US" dirty="0"/>
              <a:t> = </a:t>
            </a:r>
            <a:r>
              <a:rPr lang="en-US" dirty="0">
                <a:solidFill>
                  <a:schemeClr val="accent4"/>
                </a:solidFill>
              </a:rPr>
              <a:t>12</a:t>
            </a:r>
            <a:r>
              <a:rPr lang="en-US" i="1" dirty="0"/>
              <a:t>x </a:t>
            </a:r>
            <a:r>
              <a:rPr lang="en-US" dirty="0"/>
              <a:t>+ </a:t>
            </a:r>
            <a:r>
              <a:rPr lang="en-US" dirty="0">
                <a:solidFill>
                  <a:schemeClr val="accent6"/>
                </a:solidFill>
              </a:rPr>
              <a:t>b</a:t>
            </a:r>
          </a:p>
          <a:p>
            <a:endParaRPr lang="en-US" dirty="0">
              <a:solidFill>
                <a:schemeClr val="accent6"/>
              </a:solidFill>
            </a:endParaRPr>
          </a:p>
          <a:p>
            <a:r>
              <a:rPr lang="en-US" dirty="0"/>
              <a:t>205 = </a:t>
            </a:r>
            <a:r>
              <a:rPr lang="en-US" dirty="0">
                <a:solidFill>
                  <a:schemeClr val="accent4"/>
                </a:solidFill>
              </a:rPr>
              <a:t>12</a:t>
            </a:r>
            <a:r>
              <a:rPr lang="en-US" dirty="0"/>
              <a:t>(15) + </a:t>
            </a:r>
            <a:r>
              <a:rPr lang="en-US" dirty="0">
                <a:solidFill>
                  <a:schemeClr val="accent6"/>
                </a:solidFill>
              </a:rPr>
              <a:t>b</a:t>
            </a:r>
          </a:p>
          <a:p>
            <a:r>
              <a:rPr lang="en-US" dirty="0"/>
              <a:t>205 = 180 + </a:t>
            </a:r>
            <a:r>
              <a:rPr lang="en-US" dirty="0">
                <a:solidFill>
                  <a:schemeClr val="accent6"/>
                </a:solidFill>
              </a:rPr>
              <a:t>b</a:t>
            </a:r>
          </a:p>
          <a:p>
            <a:r>
              <a:rPr lang="en-US" dirty="0">
                <a:solidFill>
                  <a:schemeClr val="accent6"/>
                </a:solidFill>
              </a:rPr>
              <a:t>25</a:t>
            </a:r>
            <a:r>
              <a:rPr lang="en-US" dirty="0"/>
              <a:t> = </a:t>
            </a:r>
            <a:r>
              <a:rPr lang="en-US" dirty="0">
                <a:solidFill>
                  <a:schemeClr val="accent6"/>
                </a:solidFill>
              </a:rPr>
              <a:t>b</a:t>
            </a:r>
          </a:p>
          <a:p>
            <a:endParaRPr lang="en-US" dirty="0"/>
          </a:p>
          <a:p>
            <a:r>
              <a:rPr lang="en-US" dirty="0"/>
              <a:t>y = </a:t>
            </a:r>
            <a:r>
              <a:rPr lang="en-US" dirty="0">
                <a:solidFill>
                  <a:schemeClr val="accent4"/>
                </a:solidFill>
              </a:rPr>
              <a:t>12</a:t>
            </a:r>
            <a:r>
              <a:rPr lang="en-US" i="1" dirty="0"/>
              <a:t>x</a:t>
            </a:r>
            <a:r>
              <a:rPr lang="en-US" dirty="0"/>
              <a:t> + </a:t>
            </a:r>
            <a:r>
              <a:rPr lang="en-US" dirty="0">
                <a:solidFill>
                  <a:schemeClr val="accent6"/>
                </a:solidFill>
              </a:rPr>
              <a:t>25</a:t>
            </a:r>
          </a:p>
        </p:txBody>
      </p:sp>
      <p:sp>
        <p:nvSpPr>
          <p:cNvPr id="19" name="Content Placeholder 1">
            <a:extLst>
              <a:ext uri="{FF2B5EF4-FFF2-40B4-BE49-F238E27FC236}">
                <a16:creationId xmlns:a16="http://schemas.microsoft.com/office/drawing/2014/main" id="{622F0296-F8F1-E347-B53B-41B202B70C86}"/>
              </a:ext>
            </a:extLst>
          </p:cNvPr>
          <p:cNvSpPr txBox="1">
            <a:spLocks/>
          </p:cNvSpPr>
          <p:nvPr/>
        </p:nvSpPr>
        <p:spPr>
          <a:xfrm>
            <a:off x="8878496" y="1537617"/>
            <a:ext cx="3152775" cy="2590978"/>
          </a:xfrm>
          <a:prstGeom prst="rect">
            <a:avLst/>
          </a:prstGeom>
        </p:spPr>
        <p:txBody>
          <a:bodyPr vert="horz" lIns="91440" tIns="45720" rIns="91440" bIns="45720" rtlCol="0">
            <a:normAutofit/>
          </a:bodyPr>
          <a:lstStyle>
            <a:lvl1pPr marL="0" indent="0" algn="ctr" defTabSz="914400" rtl="0" eaLnBrk="1" latinLnBrk="0" hangingPunct="1">
              <a:lnSpc>
                <a:spcPct val="110000"/>
              </a:lnSpc>
              <a:spcBef>
                <a:spcPts val="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y</a:t>
            </a:r>
            <a:r>
              <a:rPr lang="en-US" i="1" dirty="0"/>
              <a:t> – </a:t>
            </a:r>
            <a:r>
              <a:rPr lang="en-US" dirty="0">
                <a:solidFill>
                  <a:schemeClr val="accent5"/>
                </a:solidFill>
              </a:rPr>
              <a:t>y</a:t>
            </a:r>
            <a:r>
              <a:rPr lang="en-US" baseline="-25000" dirty="0">
                <a:solidFill>
                  <a:schemeClr val="accent5"/>
                </a:solidFill>
              </a:rPr>
              <a:t>1</a:t>
            </a:r>
            <a:r>
              <a:rPr lang="en-US" dirty="0"/>
              <a:t> = </a:t>
            </a:r>
            <a:r>
              <a:rPr lang="en-US" dirty="0">
                <a:solidFill>
                  <a:schemeClr val="accent4"/>
                </a:solidFill>
              </a:rPr>
              <a:t>m</a:t>
            </a:r>
            <a:r>
              <a:rPr lang="en-US" dirty="0"/>
              <a:t>(</a:t>
            </a:r>
            <a:r>
              <a:rPr lang="en-US" i="1" dirty="0"/>
              <a:t>x</a:t>
            </a:r>
            <a:r>
              <a:rPr lang="en-US" dirty="0"/>
              <a:t> - </a:t>
            </a:r>
            <a:r>
              <a:rPr lang="en-US" i="1" dirty="0">
                <a:solidFill>
                  <a:schemeClr val="accent5"/>
                </a:solidFill>
              </a:rPr>
              <a:t>x</a:t>
            </a:r>
            <a:r>
              <a:rPr lang="en-US" baseline="-25000" dirty="0">
                <a:solidFill>
                  <a:schemeClr val="accent5"/>
                </a:solidFill>
              </a:rPr>
              <a:t>1</a:t>
            </a:r>
            <a:r>
              <a:rPr lang="en-US" dirty="0"/>
              <a:t>)</a:t>
            </a:r>
          </a:p>
          <a:p>
            <a:r>
              <a:rPr lang="en-US" dirty="0"/>
              <a:t>y</a:t>
            </a:r>
            <a:r>
              <a:rPr lang="en-US" i="1" dirty="0"/>
              <a:t> – </a:t>
            </a:r>
            <a:r>
              <a:rPr lang="en-US" dirty="0">
                <a:solidFill>
                  <a:schemeClr val="accent5"/>
                </a:solidFill>
              </a:rPr>
              <a:t>y</a:t>
            </a:r>
            <a:r>
              <a:rPr lang="en-US" baseline="-25000" dirty="0">
                <a:solidFill>
                  <a:schemeClr val="accent5"/>
                </a:solidFill>
              </a:rPr>
              <a:t>1</a:t>
            </a:r>
            <a:r>
              <a:rPr lang="en-US" dirty="0"/>
              <a:t> = </a:t>
            </a:r>
            <a:r>
              <a:rPr lang="en-US" dirty="0">
                <a:solidFill>
                  <a:schemeClr val="accent4"/>
                </a:solidFill>
              </a:rPr>
              <a:t>12</a:t>
            </a:r>
            <a:r>
              <a:rPr lang="en-US" dirty="0"/>
              <a:t>(</a:t>
            </a:r>
            <a:r>
              <a:rPr lang="en-US" i="1" dirty="0"/>
              <a:t>x</a:t>
            </a:r>
            <a:r>
              <a:rPr lang="en-US" dirty="0"/>
              <a:t> - </a:t>
            </a:r>
            <a:r>
              <a:rPr lang="en-US" i="1" dirty="0">
                <a:solidFill>
                  <a:schemeClr val="accent5"/>
                </a:solidFill>
              </a:rPr>
              <a:t>x</a:t>
            </a:r>
            <a:r>
              <a:rPr lang="en-US" baseline="-25000" dirty="0">
                <a:solidFill>
                  <a:schemeClr val="accent5"/>
                </a:solidFill>
              </a:rPr>
              <a:t>1</a:t>
            </a:r>
            <a:r>
              <a:rPr lang="en-US" dirty="0"/>
              <a:t>)</a:t>
            </a:r>
          </a:p>
          <a:p>
            <a:endParaRPr lang="en-US" dirty="0"/>
          </a:p>
          <a:p>
            <a:r>
              <a:rPr lang="en-US" dirty="0"/>
              <a:t>y – </a:t>
            </a:r>
            <a:r>
              <a:rPr lang="en-US" dirty="0">
                <a:solidFill>
                  <a:schemeClr val="accent5"/>
                </a:solidFill>
              </a:rPr>
              <a:t>205</a:t>
            </a:r>
            <a:r>
              <a:rPr lang="en-US" dirty="0"/>
              <a:t> = </a:t>
            </a:r>
            <a:r>
              <a:rPr lang="en-US" dirty="0">
                <a:solidFill>
                  <a:schemeClr val="accent4"/>
                </a:solidFill>
              </a:rPr>
              <a:t>12</a:t>
            </a:r>
            <a:r>
              <a:rPr lang="en-US" dirty="0"/>
              <a:t>(x – </a:t>
            </a:r>
            <a:r>
              <a:rPr lang="en-US" dirty="0">
                <a:solidFill>
                  <a:schemeClr val="accent5"/>
                </a:solidFill>
              </a:rPr>
              <a:t>15</a:t>
            </a:r>
            <a:r>
              <a:rPr lang="en-US" dirty="0"/>
              <a:t>)</a:t>
            </a:r>
          </a:p>
          <a:p>
            <a:r>
              <a:rPr lang="en-US" dirty="0"/>
              <a:t>y – 205 = </a:t>
            </a:r>
            <a:r>
              <a:rPr lang="en-US" dirty="0">
                <a:solidFill>
                  <a:schemeClr val="accent4"/>
                </a:solidFill>
              </a:rPr>
              <a:t>12</a:t>
            </a:r>
            <a:r>
              <a:rPr lang="en-US" dirty="0"/>
              <a:t>x – 180</a:t>
            </a:r>
          </a:p>
          <a:p>
            <a:r>
              <a:rPr lang="en-US" dirty="0"/>
              <a:t>y = </a:t>
            </a:r>
            <a:r>
              <a:rPr lang="en-US" dirty="0">
                <a:solidFill>
                  <a:schemeClr val="accent4"/>
                </a:solidFill>
              </a:rPr>
              <a:t>12</a:t>
            </a:r>
            <a:r>
              <a:rPr lang="en-US" dirty="0"/>
              <a:t>x + </a:t>
            </a:r>
            <a:r>
              <a:rPr lang="en-US" dirty="0">
                <a:solidFill>
                  <a:schemeClr val="accent6"/>
                </a:solidFill>
              </a:rPr>
              <a:t>25</a:t>
            </a:r>
          </a:p>
          <a:p>
            <a:endParaRPr lang="en-US" dirty="0"/>
          </a:p>
        </p:txBody>
      </p:sp>
      <p:sp>
        <p:nvSpPr>
          <p:cNvPr id="3" name="Rectangle 2">
            <a:extLst>
              <a:ext uri="{FF2B5EF4-FFF2-40B4-BE49-F238E27FC236}">
                <a16:creationId xmlns:a16="http://schemas.microsoft.com/office/drawing/2014/main" id="{89DB234C-5006-AA31-BD30-BD077BBFCF57}"/>
              </a:ext>
            </a:extLst>
          </p:cNvPr>
          <p:cNvSpPr/>
          <p:nvPr/>
        </p:nvSpPr>
        <p:spPr>
          <a:xfrm>
            <a:off x="498082" y="4333696"/>
            <a:ext cx="2177882" cy="365760"/>
          </a:xfrm>
          <a:prstGeom prst="rect">
            <a:avLst/>
          </a:prstGeom>
          <a:noFill/>
          <a:ln w="5715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 name="TextBox 3">
            <a:extLst>
              <a:ext uri="{FF2B5EF4-FFF2-40B4-BE49-F238E27FC236}">
                <a16:creationId xmlns:a16="http://schemas.microsoft.com/office/drawing/2014/main" id="{A7FD5F23-95B5-4BE9-7CB7-2E5C7D522DBC}"/>
              </a:ext>
            </a:extLst>
          </p:cNvPr>
          <p:cNvSpPr txBox="1"/>
          <p:nvPr/>
        </p:nvSpPr>
        <p:spPr>
          <a:xfrm>
            <a:off x="415721" y="345026"/>
            <a:ext cx="5284382" cy="4840364"/>
          </a:xfrm>
          <a:prstGeom prst="rect">
            <a:avLst/>
          </a:prstGeom>
          <a:noFill/>
          <a:ln w="28575">
            <a:solidFill>
              <a:schemeClr val="bg1">
                <a:lumMod val="75000"/>
              </a:schemeClr>
            </a:solidFill>
            <a:prstDash val="dash"/>
          </a:ln>
        </p:spPr>
        <p:txBody>
          <a:bodyPr wrap="square" lIns="182880" tIns="91440" rIns="91440" bIns="91440" rtlCol="0" anchor="t">
            <a:spAutoFit/>
          </a:bodyPr>
          <a:lstStyle/>
          <a:p>
            <a:r>
              <a:rPr lang="en-US" dirty="0">
                <a:latin typeface="Verdana" panose="020B0604030504040204" pitchFamily="34" charset="0"/>
                <a:ea typeface="Verdana" panose="020B0604030504040204" pitchFamily="34" charset="0"/>
              </a:rPr>
              <a:t>The embroidery shop sells trucker hats to schools for fundraisers. The total cost, </a:t>
            </a:r>
            <a:r>
              <a:rPr lang="en-US" i="1" dirty="0">
                <a:latin typeface="Verdana" panose="020B0604030504040204" pitchFamily="34" charset="0"/>
                <a:ea typeface="Verdana" panose="020B0604030504040204" pitchFamily="34" charset="0"/>
              </a:rPr>
              <a:t>y</a:t>
            </a:r>
            <a:r>
              <a:rPr lang="en-US" dirty="0">
                <a:latin typeface="Verdana" panose="020B0604030504040204" pitchFamily="34" charset="0"/>
                <a:ea typeface="Verdana" panose="020B0604030504040204" pitchFamily="34" charset="0"/>
              </a:rPr>
              <a:t>, for </a:t>
            </a:r>
            <a:r>
              <a:rPr lang="en-US" i="1" dirty="0">
                <a:latin typeface="Verdana" panose="020B0604030504040204" pitchFamily="34" charset="0"/>
                <a:ea typeface="Verdana" panose="020B0604030504040204" pitchFamily="34" charset="0"/>
              </a:rPr>
              <a:t>x</a:t>
            </a:r>
            <a:r>
              <a:rPr lang="en-US" dirty="0">
                <a:latin typeface="Verdana" panose="020B0604030504040204" pitchFamily="34" charset="0"/>
                <a:ea typeface="Verdana" panose="020B0604030504040204" pitchFamily="34" charset="0"/>
              </a:rPr>
              <a:t> hats includes a flat fee for the embroidery and a cost per hat. One school bought 15 hats for a total cost of $205. Another school bought 20 hats for a total cost of $265.</a:t>
            </a:r>
          </a:p>
          <a:p>
            <a:endParaRPr lang="en-US" dirty="0">
              <a:latin typeface="Verdana" panose="020B0604030504040204" pitchFamily="34" charset="0"/>
              <a:ea typeface="Verdana" panose="020B0604030504040204" pitchFamily="34" charset="0"/>
            </a:endParaRPr>
          </a:p>
          <a:p>
            <a:r>
              <a:rPr lang="en-US" dirty="0">
                <a:latin typeface="Verdana"/>
                <a:ea typeface="Verdana"/>
              </a:rPr>
              <a:t>Which linear equation represents the total cost in dollars, </a:t>
            </a:r>
            <a:r>
              <a:rPr lang="en-US" i="1" dirty="0">
                <a:latin typeface="Verdana"/>
                <a:ea typeface="Verdana"/>
              </a:rPr>
              <a:t>y</a:t>
            </a:r>
            <a:r>
              <a:rPr lang="en-US" dirty="0">
                <a:latin typeface="Verdana"/>
                <a:ea typeface="Verdana"/>
              </a:rPr>
              <a:t>, for </a:t>
            </a:r>
            <a:r>
              <a:rPr lang="en-US" i="1" dirty="0">
                <a:latin typeface="Verdana"/>
                <a:ea typeface="Verdana"/>
              </a:rPr>
              <a:t>x</a:t>
            </a:r>
            <a:r>
              <a:rPr lang="en-US" dirty="0">
                <a:latin typeface="Verdana"/>
                <a:ea typeface="Verdana"/>
              </a:rPr>
              <a:t> hats?</a:t>
            </a:r>
          </a:p>
          <a:p>
            <a:endParaRPr lang="en-US" dirty="0">
              <a:latin typeface="Verdana" panose="020B0604030504040204" pitchFamily="34" charset="0"/>
              <a:ea typeface="Verdana" panose="020B0604030504040204" pitchFamily="34" charset="0"/>
            </a:endParaRPr>
          </a:p>
          <a:p>
            <a:pPr>
              <a:lnSpc>
                <a:spcPct val="150000"/>
              </a:lnSpc>
            </a:pPr>
            <a:r>
              <a:rPr lang="en-US" b="1" dirty="0">
                <a:latin typeface="Verdana" panose="020B0604030504040204" pitchFamily="34" charset="0"/>
                <a:ea typeface="Verdana" panose="020B0604030504040204" pitchFamily="34" charset="0"/>
              </a:rPr>
              <a:t>A  </a:t>
            </a:r>
            <a:r>
              <a:rPr lang="en-US" i="1" dirty="0">
                <a:latin typeface="Verdana" panose="020B0604030504040204" pitchFamily="34" charset="0"/>
                <a:ea typeface="Verdana" panose="020B0604030504040204" pitchFamily="34" charset="0"/>
              </a:rPr>
              <a:t>y</a:t>
            </a:r>
            <a:r>
              <a:rPr lang="en-US" dirty="0">
                <a:latin typeface="Verdana" panose="020B0604030504040204" pitchFamily="34" charset="0"/>
                <a:ea typeface="Verdana" panose="020B0604030504040204" pitchFamily="34" charset="0"/>
              </a:rPr>
              <a:t> = 13.6</a:t>
            </a:r>
            <a:r>
              <a:rPr lang="en-US" i="1" dirty="0">
                <a:latin typeface="Verdana" panose="020B0604030504040204" pitchFamily="34" charset="0"/>
                <a:ea typeface="Verdana" panose="020B0604030504040204" pitchFamily="34" charset="0"/>
              </a:rPr>
              <a:t>x</a:t>
            </a:r>
            <a:endParaRPr lang="en-US" b="1" dirty="0">
              <a:latin typeface="Verdana" panose="020B0604030504040204" pitchFamily="34" charset="0"/>
              <a:ea typeface="Verdana" panose="020B0604030504040204" pitchFamily="34" charset="0"/>
            </a:endParaRPr>
          </a:p>
          <a:p>
            <a:pPr>
              <a:lnSpc>
                <a:spcPct val="150000"/>
              </a:lnSpc>
            </a:pPr>
            <a:r>
              <a:rPr lang="en-US" b="1" dirty="0">
                <a:latin typeface="Verdana" panose="020B0604030504040204" pitchFamily="34" charset="0"/>
                <a:ea typeface="Verdana" panose="020B0604030504040204" pitchFamily="34" charset="0"/>
              </a:rPr>
              <a:t>B  </a:t>
            </a:r>
            <a:r>
              <a:rPr lang="en-US" i="1" dirty="0">
                <a:latin typeface="Verdana" panose="020B0604030504040204" pitchFamily="34" charset="0"/>
                <a:ea typeface="Verdana" panose="020B0604030504040204" pitchFamily="34" charset="0"/>
              </a:rPr>
              <a:t>y</a:t>
            </a:r>
            <a:r>
              <a:rPr lang="en-US" dirty="0">
                <a:latin typeface="Verdana" panose="020B0604030504040204" pitchFamily="34" charset="0"/>
                <a:ea typeface="Verdana" panose="020B0604030504040204" pitchFamily="34" charset="0"/>
              </a:rPr>
              <a:t> = 13.25</a:t>
            </a:r>
            <a:r>
              <a:rPr lang="en-US" i="1" dirty="0">
                <a:latin typeface="Verdana" panose="020B0604030504040204" pitchFamily="34" charset="0"/>
                <a:ea typeface="Verdana" panose="020B0604030504040204" pitchFamily="34" charset="0"/>
              </a:rPr>
              <a:t>x</a:t>
            </a:r>
            <a:endParaRPr lang="en-US" b="1" dirty="0">
              <a:latin typeface="Verdana" panose="020B0604030504040204" pitchFamily="34" charset="0"/>
              <a:ea typeface="Verdana" panose="020B0604030504040204" pitchFamily="34" charset="0"/>
            </a:endParaRPr>
          </a:p>
          <a:p>
            <a:pPr>
              <a:lnSpc>
                <a:spcPct val="150000"/>
              </a:lnSpc>
            </a:pPr>
            <a:r>
              <a:rPr lang="en-US" b="1" dirty="0">
                <a:latin typeface="Verdana" panose="020B0604030504040204" pitchFamily="34" charset="0"/>
                <a:ea typeface="Verdana" panose="020B0604030504040204" pitchFamily="34" charset="0"/>
              </a:rPr>
              <a:t>C  </a:t>
            </a:r>
            <a:r>
              <a:rPr lang="en-US" i="1" dirty="0">
                <a:latin typeface="Verdana" panose="020B0604030504040204" pitchFamily="34" charset="0"/>
                <a:ea typeface="Verdana" panose="020B0604030504040204" pitchFamily="34" charset="0"/>
              </a:rPr>
              <a:t>y</a:t>
            </a:r>
            <a:r>
              <a:rPr lang="en-US" dirty="0">
                <a:latin typeface="Verdana" panose="020B0604030504040204" pitchFamily="34" charset="0"/>
                <a:ea typeface="Verdana" panose="020B0604030504040204" pitchFamily="34" charset="0"/>
              </a:rPr>
              <a:t> = 12</a:t>
            </a:r>
            <a:r>
              <a:rPr lang="en-US" i="1" dirty="0">
                <a:latin typeface="Verdana" panose="020B0604030504040204" pitchFamily="34" charset="0"/>
                <a:ea typeface="Verdana" panose="020B0604030504040204" pitchFamily="34" charset="0"/>
              </a:rPr>
              <a:t>x</a:t>
            </a:r>
            <a:r>
              <a:rPr lang="en-US" dirty="0">
                <a:latin typeface="Verdana" panose="020B0604030504040204" pitchFamily="34" charset="0"/>
                <a:ea typeface="Verdana" panose="020B0604030504040204" pitchFamily="34" charset="0"/>
              </a:rPr>
              <a:t> + 25</a:t>
            </a:r>
            <a:endParaRPr lang="en-US" b="1" dirty="0">
              <a:latin typeface="Verdana" panose="020B0604030504040204" pitchFamily="34" charset="0"/>
              <a:ea typeface="Verdana" panose="020B0604030504040204" pitchFamily="34" charset="0"/>
            </a:endParaRPr>
          </a:p>
          <a:p>
            <a:pPr>
              <a:lnSpc>
                <a:spcPct val="150000"/>
              </a:lnSpc>
            </a:pPr>
            <a:r>
              <a:rPr lang="en-US" b="1" dirty="0">
                <a:latin typeface="Verdana" panose="020B0604030504040204" pitchFamily="34" charset="0"/>
                <a:ea typeface="Verdana" panose="020B0604030504040204" pitchFamily="34" charset="0"/>
              </a:rPr>
              <a:t>D</a:t>
            </a:r>
            <a:r>
              <a:rPr lang="en-US" dirty="0">
                <a:latin typeface="Verdana" panose="020B0604030504040204" pitchFamily="34" charset="0"/>
                <a:ea typeface="Verdana" panose="020B0604030504040204" pitchFamily="34" charset="0"/>
              </a:rPr>
              <a:t>  </a:t>
            </a:r>
            <a:r>
              <a:rPr lang="en-US" i="1" dirty="0">
                <a:latin typeface="Verdana" panose="020B0604030504040204" pitchFamily="34" charset="0"/>
                <a:ea typeface="Verdana" panose="020B0604030504040204" pitchFamily="34" charset="0"/>
              </a:rPr>
              <a:t>y</a:t>
            </a:r>
            <a:r>
              <a:rPr lang="en-US" dirty="0">
                <a:latin typeface="Verdana" panose="020B0604030504040204" pitchFamily="34" charset="0"/>
                <a:ea typeface="Verdana" panose="020B0604030504040204" pitchFamily="34" charset="0"/>
              </a:rPr>
              <a:t> = 25</a:t>
            </a:r>
            <a:r>
              <a:rPr lang="en-US" i="1" dirty="0">
                <a:latin typeface="Verdana" panose="020B0604030504040204" pitchFamily="34" charset="0"/>
                <a:ea typeface="Verdana" panose="020B0604030504040204" pitchFamily="34" charset="0"/>
              </a:rPr>
              <a:t>x</a:t>
            </a:r>
            <a:r>
              <a:rPr lang="en-US" dirty="0">
                <a:latin typeface="Verdana" panose="020B0604030504040204" pitchFamily="34" charset="0"/>
                <a:ea typeface="Verdana" panose="020B0604030504040204" pitchFamily="34" charset="0"/>
              </a:rPr>
              <a:t> + 12</a:t>
            </a:r>
            <a:endParaRPr lang="en-US" dirty="0">
              <a:latin typeface="Century Gothic" panose="020B0502020202020204" pitchFamily="34" charset="0"/>
            </a:endParaRPr>
          </a:p>
        </p:txBody>
      </p:sp>
    </p:spTree>
    <p:extLst>
      <p:ext uri="{BB962C8B-B14F-4D97-AF65-F5344CB8AC3E}">
        <p14:creationId xmlns:p14="http://schemas.microsoft.com/office/powerpoint/2010/main" val="1666130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2" presetClass="entr" presetSubtype="3"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1+#ppt_w/2"/>
                                          </p:val>
                                        </p:tav>
                                        <p:tav tm="100000">
                                          <p:val>
                                            <p:strVal val="#ppt_x"/>
                                          </p:val>
                                        </p:tav>
                                      </p:tavLst>
                                    </p:anim>
                                    <p:anim calcmode="lin" valueType="num">
                                      <p:cBhvr additive="base">
                                        <p:cTn id="16"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9" presetClass="exit" presetSubtype="0" fill="hold" nodeType="clickEffect">
                                  <p:stCondLst>
                                    <p:cond delay="0"/>
                                  </p:stCondLst>
                                  <p:childTnLst>
                                    <p:animEffect transition="out" filter="dissolve">
                                      <p:cBhvr>
                                        <p:cTn id="20" dur="500"/>
                                        <p:tgtEl>
                                          <p:spTgt spid="2"/>
                                        </p:tgtEl>
                                      </p:cBhvr>
                                    </p:animEffect>
                                    <p:set>
                                      <p:cBhvr>
                                        <p:cTn id="21" dur="1" fill="hold">
                                          <p:stCondLst>
                                            <p:cond delay="499"/>
                                          </p:stCondLst>
                                        </p:cTn>
                                        <p:tgtEl>
                                          <p:spTgt spid="2"/>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8" grpId="0"/>
      <p:bldP spid="19" grpId="0"/>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E3DA20E2-F6BE-D3E5-D4A5-19394B43ABB0}"/>
              </a:ext>
            </a:extLst>
          </p:cNvPr>
          <p:cNvSpPr>
            <a:spLocks noGrp="1"/>
          </p:cNvSpPr>
          <p:nvPr>
            <p:ph type="subTitle" idx="1"/>
          </p:nvPr>
        </p:nvSpPr>
        <p:spPr/>
        <p:txBody>
          <a:bodyPr/>
          <a:lstStyle/>
          <a:p>
            <a:r>
              <a:rPr lang="en-US" dirty="0"/>
              <a:t>think it up</a:t>
            </a:r>
          </a:p>
        </p:txBody>
      </p:sp>
    </p:spTree>
    <p:extLst>
      <p:ext uri="{BB962C8B-B14F-4D97-AF65-F5344CB8AC3E}">
        <p14:creationId xmlns:p14="http://schemas.microsoft.com/office/powerpoint/2010/main" val="25091804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a:extLst>
              <a:ext uri="{FF2B5EF4-FFF2-40B4-BE49-F238E27FC236}">
                <a16:creationId xmlns:a16="http://schemas.microsoft.com/office/drawing/2014/main" id="{50DE24A2-923E-C6A0-8E00-97623BDC1844}"/>
              </a:ext>
            </a:extLst>
          </p:cNvPr>
          <p:cNvSpPr/>
          <p:nvPr/>
        </p:nvSpPr>
        <p:spPr>
          <a:xfrm>
            <a:off x="622300" y="3866803"/>
            <a:ext cx="2989559" cy="991051"/>
          </a:xfrm>
          <a:prstGeom prst="wedgeRoundRectCallout">
            <a:avLst>
              <a:gd name="adj1" fmla="val 41185"/>
              <a:gd name="adj2" fmla="val 82500"/>
              <a:gd name="adj3" fmla="val 16667"/>
            </a:avLst>
          </a:prstGeom>
          <a:solidFill>
            <a:srgbClr val="E1EDF6"/>
          </a:solidFill>
          <a:ln>
            <a:solidFill>
              <a:srgbClr val="005EA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solidFill>
                <a:latin typeface="Century Gothic"/>
              </a:rPr>
              <a:t>if </a:t>
            </a:r>
            <a:r>
              <a:rPr lang="en-US" b="1" dirty="0">
                <a:solidFill>
                  <a:schemeClr val="tx1"/>
                </a:solidFill>
                <a:latin typeface="Century Gothic"/>
              </a:rPr>
              <a:t>there was no flat fee</a:t>
            </a:r>
            <a:r>
              <a:rPr lang="en-US" dirty="0">
                <a:solidFill>
                  <a:schemeClr val="tx1"/>
                </a:solidFill>
                <a:latin typeface="Century Gothic"/>
              </a:rPr>
              <a:t>, how will the answer change?</a:t>
            </a:r>
            <a:endParaRPr lang="en-US" dirty="0">
              <a:solidFill>
                <a:schemeClr val="tx1"/>
              </a:solidFill>
              <a:latin typeface="Century Gothic" panose="020B0502020202020204" pitchFamily="34" charset="0"/>
            </a:endParaRPr>
          </a:p>
        </p:txBody>
      </p:sp>
      <p:sp>
        <p:nvSpPr>
          <p:cNvPr id="3" name="Rounded Rectangular Callout 3">
            <a:extLst>
              <a:ext uri="{FF2B5EF4-FFF2-40B4-BE49-F238E27FC236}">
                <a16:creationId xmlns:a16="http://schemas.microsoft.com/office/drawing/2014/main" id="{0D0B2114-043D-2DEF-8B73-2F305D133F8D}"/>
              </a:ext>
            </a:extLst>
          </p:cNvPr>
          <p:cNvSpPr/>
          <p:nvPr/>
        </p:nvSpPr>
        <p:spPr>
          <a:xfrm>
            <a:off x="622300" y="1218426"/>
            <a:ext cx="2989558" cy="991051"/>
          </a:xfrm>
          <a:prstGeom prst="wedgeRoundRectCallout">
            <a:avLst>
              <a:gd name="adj1" fmla="val 41185"/>
              <a:gd name="adj2" fmla="val 82500"/>
              <a:gd name="adj3" fmla="val 16667"/>
            </a:avLst>
          </a:prstGeom>
          <a:solidFill>
            <a:srgbClr val="E1EDF6"/>
          </a:solidFill>
          <a:ln>
            <a:solidFill>
              <a:srgbClr val="005EA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solidFill>
                <a:latin typeface="Century Gothic"/>
              </a:rPr>
              <a:t>how will this help connect with other concepts?</a:t>
            </a:r>
          </a:p>
        </p:txBody>
      </p:sp>
      <p:sp>
        <p:nvSpPr>
          <p:cNvPr id="5" name="TextBox 4">
            <a:extLst>
              <a:ext uri="{FF2B5EF4-FFF2-40B4-BE49-F238E27FC236}">
                <a16:creationId xmlns:a16="http://schemas.microsoft.com/office/drawing/2014/main" id="{F7CDBD86-E028-B435-21B0-BC4ED584FFDF}"/>
              </a:ext>
            </a:extLst>
          </p:cNvPr>
          <p:cNvSpPr txBox="1"/>
          <p:nvPr/>
        </p:nvSpPr>
        <p:spPr>
          <a:xfrm>
            <a:off x="622300" y="2590800"/>
            <a:ext cx="29845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dirty="0">
                <a:latin typeface="Calibri" panose="020F0502020204030204" pitchFamily="34" charset="0"/>
                <a:cs typeface="Calibri" panose="020F0502020204030204" pitchFamily="34" charset="0"/>
              </a:rPr>
              <a:t>how do you recognize the slope in a word problem?</a:t>
            </a:r>
          </a:p>
        </p:txBody>
      </p:sp>
      <p:sp>
        <p:nvSpPr>
          <p:cNvPr id="6" name="TextBox 5">
            <a:extLst>
              <a:ext uri="{FF2B5EF4-FFF2-40B4-BE49-F238E27FC236}">
                <a16:creationId xmlns:a16="http://schemas.microsoft.com/office/drawing/2014/main" id="{370EFB3A-E3A3-9054-15BE-4D13CB9AF56B}"/>
              </a:ext>
            </a:extLst>
          </p:cNvPr>
          <p:cNvSpPr txBox="1"/>
          <p:nvPr/>
        </p:nvSpPr>
        <p:spPr>
          <a:xfrm>
            <a:off x="622300" y="5168900"/>
            <a:ext cx="29845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dirty="0">
                <a:latin typeface="Calibri" panose="020F0502020204030204" pitchFamily="34" charset="0"/>
                <a:cs typeface="Calibri" panose="020F0502020204030204" pitchFamily="34" charset="0"/>
              </a:rPr>
              <a:t>once you find the slope, what do you do next?​</a:t>
            </a:r>
          </a:p>
        </p:txBody>
      </p:sp>
      <p:sp>
        <p:nvSpPr>
          <p:cNvPr id="7" name="TextBox 6">
            <a:extLst>
              <a:ext uri="{FF2B5EF4-FFF2-40B4-BE49-F238E27FC236}">
                <a16:creationId xmlns:a16="http://schemas.microsoft.com/office/drawing/2014/main" id="{E08623CE-9804-49C5-F614-5C655E716866}"/>
              </a:ext>
            </a:extLst>
          </p:cNvPr>
          <p:cNvSpPr txBox="1"/>
          <p:nvPr/>
        </p:nvSpPr>
        <p:spPr>
          <a:xfrm>
            <a:off x="5937179" y="1251866"/>
            <a:ext cx="5284382" cy="4840364"/>
          </a:xfrm>
          <a:prstGeom prst="rect">
            <a:avLst/>
          </a:prstGeom>
          <a:noFill/>
          <a:ln w="28575">
            <a:solidFill>
              <a:schemeClr val="bg1">
                <a:lumMod val="75000"/>
              </a:schemeClr>
            </a:solidFill>
            <a:prstDash val="dash"/>
          </a:ln>
        </p:spPr>
        <p:txBody>
          <a:bodyPr wrap="square" lIns="182880" tIns="91440" rIns="91440" bIns="91440" rtlCol="0" anchor="t">
            <a:spAutoFit/>
          </a:bodyPr>
          <a:lstStyle/>
          <a:p>
            <a:r>
              <a:rPr lang="en-US" dirty="0">
                <a:latin typeface="Verdana" panose="020B0604030504040204" pitchFamily="34" charset="0"/>
                <a:ea typeface="Verdana" panose="020B0604030504040204" pitchFamily="34" charset="0"/>
              </a:rPr>
              <a:t>The embroidery shop sells trucker hats to schools for fundraisers. The total cost, </a:t>
            </a:r>
            <a:r>
              <a:rPr lang="en-US" i="1" dirty="0">
                <a:latin typeface="Verdana" panose="020B0604030504040204" pitchFamily="34" charset="0"/>
                <a:ea typeface="Verdana" panose="020B0604030504040204" pitchFamily="34" charset="0"/>
              </a:rPr>
              <a:t>y</a:t>
            </a:r>
            <a:r>
              <a:rPr lang="en-US" dirty="0">
                <a:latin typeface="Verdana" panose="020B0604030504040204" pitchFamily="34" charset="0"/>
                <a:ea typeface="Verdana" panose="020B0604030504040204" pitchFamily="34" charset="0"/>
              </a:rPr>
              <a:t>, for </a:t>
            </a:r>
            <a:r>
              <a:rPr lang="en-US" i="1" dirty="0">
                <a:latin typeface="Verdana" panose="020B0604030504040204" pitchFamily="34" charset="0"/>
                <a:ea typeface="Verdana" panose="020B0604030504040204" pitchFamily="34" charset="0"/>
              </a:rPr>
              <a:t>x</a:t>
            </a:r>
            <a:r>
              <a:rPr lang="en-US" dirty="0">
                <a:latin typeface="Verdana" panose="020B0604030504040204" pitchFamily="34" charset="0"/>
                <a:ea typeface="Verdana" panose="020B0604030504040204" pitchFamily="34" charset="0"/>
              </a:rPr>
              <a:t> hats includes a flat fee for the embroidery and a cost per hat. One school bought 15 hats for a total cost of $205. Another school bought 20 hats for a total cost of $265.</a:t>
            </a:r>
          </a:p>
          <a:p>
            <a:endParaRPr lang="en-US" dirty="0">
              <a:latin typeface="Verdana" panose="020B0604030504040204" pitchFamily="34" charset="0"/>
              <a:ea typeface="Verdana" panose="020B0604030504040204" pitchFamily="34" charset="0"/>
            </a:endParaRPr>
          </a:p>
          <a:p>
            <a:r>
              <a:rPr lang="en-US" dirty="0">
                <a:latin typeface="Verdana"/>
                <a:ea typeface="Verdana"/>
              </a:rPr>
              <a:t>Which linear equation represents the total cost in dollars, </a:t>
            </a:r>
            <a:r>
              <a:rPr lang="en-US" i="1" dirty="0">
                <a:latin typeface="Verdana"/>
                <a:ea typeface="Verdana"/>
              </a:rPr>
              <a:t>y</a:t>
            </a:r>
            <a:r>
              <a:rPr lang="en-US" dirty="0">
                <a:latin typeface="Verdana"/>
                <a:ea typeface="Verdana"/>
              </a:rPr>
              <a:t>, for </a:t>
            </a:r>
            <a:r>
              <a:rPr lang="en-US" i="1" dirty="0">
                <a:latin typeface="Verdana"/>
                <a:ea typeface="Verdana"/>
              </a:rPr>
              <a:t>x</a:t>
            </a:r>
            <a:r>
              <a:rPr lang="en-US" dirty="0">
                <a:latin typeface="Verdana"/>
                <a:ea typeface="Verdana"/>
              </a:rPr>
              <a:t> hats?</a:t>
            </a:r>
          </a:p>
          <a:p>
            <a:endParaRPr lang="en-US" dirty="0">
              <a:latin typeface="Verdana" panose="020B0604030504040204" pitchFamily="34" charset="0"/>
              <a:ea typeface="Verdana" panose="020B0604030504040204" pitchFamily="34" charset="0"/>
            </a:endParaRPr>
          </a:p>
          <a:p>
            <a:pPr>
              <a:lnSpc>
                <a:spcPct val="150000"/>
              </a:lnSpc>
            </a:pPr>
            <a:r>
              <a:rPr lang="en-US" b="1" dirty="0">
                <a:latin typeface="Verdana" panose="020B0604030504040204" pitchFamily="34" charset="0"/>
                <a:ea typeface="Verdana" panose="020B0604030504040204" pitchFamily="34" charset="0"/>
              </a:rPr>
              <a:t>A  </a:t>
            </a:r>
            <a:r>
              <a:rPr lang="en-US" i="1" dirty="0">
                <a:latin typeface="Verdana" panose="020B0604030504040204" pitchFamily="34" charset="0"/>
                <a:ea typeface="Verdana" panose="020B0604030504040204" pitchFamily="34" charset="0"/>
              </a:rPr>
              <a:t>y</a:t>
            </a:r>
            <a:r>
              <a:rPr lang="en-US" dirty="0">
                <a:latin typeface="Verdana" panose="020B0604030504040204" pitchFamily="34" charset="0"/>
                <a:ea typeface="Verdana" panose="020B0604030504040204" pitchFamily="34" charset="0"/>
              </a:rPr>
              <a:t> = 13.6</a:t>
            </a:r>
            <a:r>
              <a:rPr lang="en-US" i="1" dirty="0">
                <a:latin typeface="Verdana" panose="020B0604030504040204" pitchFamily="34" charset="0"/>
                <a:ea typeface="Verdana" panose="020B0604030504040204" pitchFamily="34" charset="0"/>
              </a:rPr>
              <a:t>x</a:t>
            </a:r>
            <a:endParaRPr lang="en-US" b="1" dirty="0">
              <a:latin typeface="Verdana" panose="020B0604030504040204" pitchFamily="34" charset="0"/>
              <a:ea typeface="Verdana" panose="020B0604030504040204" pitchFamily="34" charset="0"/>
            </a:endParaRPr>
          </a:p>
          <a:p>
            <a:pPr>
              <a:lnSpc>
                <a:spcPct val="150000"/>
              </a:lnSpc>
            </a:pPr>
            <a:r>
              <a:rPr lang="en-US" b="1" dirty="0">
                <a:latin typeface="Verdana" panose="020B0604030504040204" pitchFamily="34" charset="0"/>
                <a:ea typeface="Verdana" panose="020B0604030504040204" pitchFamily="34" charset="0"/>
              </a:rPr>
              <a:t>B  </a:t>
            </a:r>
            <a:r>
              <a:rPr lang="en-US" i="1" dirty="0">
                <a:latin typeface="Verdana" panose="020B0604030504040204" pitchFamily="34" charset="0"/>
                <a:ea typeface="Verdana" panose="020B0604030504040204" pitchFamily="34" charset="0"/>
              </a:rPr>
              <a:t>y</a:t>
            </a:r>
            <a:r>
              <a:rPr lang="en-US" dirty="0">
                <a:latin typeface="Verdana" panose="020B0604030504040204" pitchFamily="34" charset="0"/>
                <a:ea typeface="Verdana" panose="020B0604030504040204" pitchFamily="34" charset="0"/>
              </a:rPr>
              <a:t> = 13.25</a:t>
            </a:r>
            <a:r>
              <a:rPr lang="en-US" i="1" dirty="0">
                <a:latin typeface="Verdana" panose="020B0604030504040204" pitchFamily="34" charset="0"/>
                <a:ea typeface="Verdana" panose="020B0604030504040204" pitchFamily="34" charset="0"/>
              </a:rPr>
              <a:t>x</a:t>
            </a:r>
            <a:endParaRPr lang="en-US" b="1" dirty="0">
              <a:latin typeface="Verdana" panose="020B0604030504040204" pitchFamily="34" charset="0"/>
              <a:ea typeface="Verdana" panose="020B0604030504040204" pitchFamily="34" charset="0"/>
            </a:endParaRPr>
          </a:p>
          <a:p>
            <a:pPr>
              <a:lnSpc>
                <a:spcPct val="150000"/>
              </a:lnSpc>
            </a:pPr>
            <a:r>
              <a:rPr lang="en-US" b="1" dirty="0">
                <a:latin typeface="Verdana" panose="020B0604030504040204" pitchFamily="34" charset="0"/>
                <a:ea typeface="Verdana" panose="020B0604030504040204" pitchFamily="34" charset="0"/>
              </a:rPr>
              <a:t>C  </a:t>
            </a:r>
            <a:r>
              <a:rPr lang="en-US" i="1" dirty="0">
                <a:latin typeface="Verdana" panose="020B0604030504040204" pitchFamily="34" charset="0"/>
                <a:ea typeface="Verdana" panose="020B0604030504040204" pitchFamily="34" charset="0"/>
              </a:rPr>
              <a:t>y</a:t>
            </a:r>
            <a:r>
              <a:rPr lang="en-US" dirty="0">
                <a:latin typeface="Verdana" panose="020B0604030504040204" pitchFamily="34" charset="0"/>
                <a:ea typeface="Verdana" panose="020B0604030504040204" pitchFamily="34" charset="0"/>
              </a:rPr>
              <a:t> = 12</a:t>
            </a:r>
            <a:r>
              <a:rPr lang="en-US" i="1" dirty="0">
                <a:latin typeface="Verdana" panose="020B0604030504040204" pitchFamily="34" charset="0"/>
                <a:ea typeface="Verdana" panose="020B0604030504040204" pitchFamily="34" charset="0"/>
              </a:rPr>
              <a:t>x</a:t>
            </a:r>
            <a:r>
              <a:rPr lang="en-US" dirty="0">
                <a:latin typeface="Verdana" panose="020B0604030504040204" pitchFamily="34" charset="0"/>
                <a:ea typeface="Verdana" panose="020B0604030504040204" pitchFamily="34" charset="0"/>
              </a:rPr>
              <a:t> + 25</a:t>
            </a:r>
            <a:endParaRPr lang="en-US" b="1" dirty="0">
              <a:latin typeface="Verdana" panose="020B0604030504040204" pitchFamily="34" charset="0"/>
              <a:ea typeface="Verdana" panose="020B0604030504040204" pitchFamily="34" charset="0"/>
            </a:endParaRPr>
          </a:p>
          <a:p>
            <a:pPr>
              <a:lnSpc>
                <a:spcPct val="150000"/>
              </a:lnSpc>
            </a:pPr>
            <a:r>
              <a:rPr lang="en-US" b="1" dirty="0">
                <a:latin typeface="Verdana" panose="020B0604030504040204" pitchFamily="34" charset="0"/>
                <a:ea typeface="Verdana" panose="020B0604030504040204" pitchFamily="34" charset="0"/>
              </a:rPr>
              <a:t>D</a:t>
            </a:r>
            <a:r>
              <a:rPr lang="en-US" dirty="0">
                <a:latin typeface="Verdana" panose="020B0604030504040204" pitchFamily="34" charset="0"/>
                <a:ea typeface="Verdana" panose="020B0604030504040204" pitchFamily="34" charset="0"/>
              </a:rPr>
              <a:t>  </a:t>
            </a:r>
            <a:r>
              <a:rPr lang="en-US" i="1" dirty="0">
                <a:latin typeface="Verdana" panose="020B0604030504040204" pitchFamily="34" charset="0"/>
                <a:ea typeface="Verdana" panose="020B0604030504040204" pitchFamily="34" charset="0"/>
              </a:rPr>
              <a:t>y</a:t>
            </a:r>
            <a:r>
              <a:rPr lang="en-US" dirty="0">
                <a:latin typeface="Verdana" panose="020B0604030504040204" pitchFamily="34" charset="0"/>
                <a:ea typeface="Verdana" panose="020B0604030504040204" pitchFamily="34" charset="0"/>
              </a:rPr>
              <a:t> = 25</a:t>
            </a:r>
            <a:r>
              <a:rPr lang="en-US" i="1" dirty="0">
                <a:latin typeface="Verdana" panose="020B0604030504040204" pitchFamily="34" charset="0"/>
                <a:ea typeface="Verdana" panose="020B0604030504040204" pitchFamily="34" charset="0"/>
              </a:rPr>
              <a:t>x</a:t>
            </a:r>
            <a:r>
              <a:rPr lang="en-US" dirty="0">
                <a:latin typeface="Verdana" panose="020B0604030504040204" pitchFamily="34" charset="0"/>
                <a:ea typeface="Verdana" panose="020B0604030504040204" pitchFamily="34" charset="0"/>
              </a:rPr>
              <a:t> + 12</a:t>
            </a:r>
            <a:endParaRPr lang="en-US" dirty="0">
              <a:latin typeface="Century Gothic" panose="020B0502020202020204" pitchFamily="34" charset="0"/>
            </a:endParaRPr>
          </a:p>
        </p:txBody>
      </p:sp>
    </p:spTree>
    <p:extLst>
      <p:ext uri="{BB962C8B-B14F-4D97-AF65-F5344CB8AC3E}">
        <p14:creationId xmlns:p14="http://schemas.microsoft.com/office/powerpoint/2010/main" val="18733867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EEBC3B-0EBC-2593-CC1F-8B8DCA1B7649}"/>
            </a:ext>
          </a:extLst>
        </p:cNvPr>
        <p:cNvGrpSpPr/>
        <p:nvPr/>
      </p:nvGrpSpPr>
      <p:grpSpPr>
        <a:xfrm>
          <a:off x="0" y="0"/>
          <a:ext cx="0" cy="0"/>
          <a:chOff x="0" y="0"/>
          <a:chExt cx="0" cy="0"/>
        </a:xfrm>
      </p:grpSpPr>
      <p:sp>
        <p:nvSpPr>
          <p:cNvPr id="5" name="Subtitle 2">
            <a:extLst>
              <a:ext uri="{FF2B5EF4-FFF2-40B4-BE49-F238E27FC236}">
                <a16:creationId xmlns:a16="http://schemas.microsoft.com/office/drawing/2014/main" id="{FC6D3E00-5635-3CFC-96A8-FD4814D3F181}"/>
              </a:ext>
            </a:extLst>
          </p:cNvPr>
          <p:cNvSpPr txBox="1">
            <a:spLocks/>
          </p:cNvSpPr>
          <p:nvPr/>
        </p:nvSpPr>
        <p:spPr>
          <a:xfrm>
            <a:off x="230330" y="166436"/>
            <a:ext cx="5007343" cy="551832"/>
          </a:xfrm>
          <a:prstGeom prst="rect">
            <a:avLst/>
          </a:prstGeom>
        </p:spPr>
        <p:txBody>
          <a:bodyPr vert="horz" lIns="76200" tIns="38100" rIns="76200" bIns="3810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lvl="1" algn="l" defTabSz="761940">
              <a:lnSpc>
                <a:spcPct val="100000"/>
              </a:lnSpc>
              <a:spcBef>
                <a:spcPts val="0"/>
              </a:spcBef>
              <a:defRPr/>
            </a:pPr>
            <a:r>
              <a:rPr lang="en-US" sz="2400" dirty="0">
                <a:solidFill>
                  <a:srgbClr val="E46C07"/>
                </a:solidFill>
                <a:latin typeface="Century Gothic"/>
              </a:rPr>
              <a:t>compare/contrast model</a:t>
            </a:r>
          </a:p>
        </p:txBody>
      </p:sp>
      <p:sp>
        <p:nvSpPr>
          <p:cNvPr id="6" name="Oval 5">
            <a:extLst>
              <a:ext uri="{FF2B5EF4-FFF2-40B4-BE49-F238E27FC236}">
                <a16:creationId xmlns:a16="http://schemas.microsoft.com/office/drawing/2014/main" id="{617BAB02-5405-8136-BA3D-9073B3767D08}"/>
              </a:ext>
            </a:extLst>
          </p:cNvPr>
          <p:cNvSpPr/>
          <p:nvPr/>
        </p:nvSpPr>
        <p:spPr>
          <a:xfrm>
            <a:off x="500788" y="1130051"/>
            <a:ext cx="5846967" cy="5105760"/>
          </a:xfrm>
          <a:prstGeom prst="ellipse">
            <a:avLst/>
          </a:prstGeom>
          <a:noFill/>
          <a:ln w="5715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7" name="Oval 6">
            <a:extLst>
              <a:ext uri="{FF2B5EF4-FFF2-40B4-BE49-F238E27FC236}">
                <a16:creationId xmlns:a16="http://schemas.microsoft.com/office/drawing/2014/main" id="{8275DCB4-44AC-7FE0-3726-3F8548B91ECF}"/>
              </a:ext>
            </a:extLst>
          </p:cNvPr>
          <p:cNvSpPr/>
          <p:nvPr/>
        </p:nvSpPr>
        <p:spPr>
          <a:xfrm>
            <a:off x="5856716" y="1102042"/>
            <a:ext cx="5846967" cy="5105760"/>
          </a:xfrm>
          <a:prstGeom prst="ellipse">
            <a:avLst/>
          </a:prstGeom>
          <a:noFill/>
          <a:ln w="57150">
            <a:solidFill>
              <a:srgbClr val="3071B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9" name="TextBox 8">
            <a:extLst>
              <a:ext uri="{FF2B5EF4-FFF2-40B4-BE49-F238E27FC236}">
                <a16:creationId xmlns:a16="http://schemas.microsoft.com/office/drawing/2014/main" id="{EC662DA8-A0C6-2121-FF07-61794C2B1FF7}"/>
              </a:ext>
            </a:extLst>
          </p:cNvPr>
          <p:cNvSpPr txBox="1"/>
          <p:nvPr/>
        </p:nvSpPr>
        <p:spPr>
          <a:xfrm>
            <a:off x="6818399" y="1539535"/>
            <a:ext cx="3923599" cy="4230774"/>
          </a:xfrm>
          <a:prstGeom prst="rect">
            <a:avLst/>
          </a:prstGeom>
          <a:noFill/>
          <a:ln w="28575">
            <a:solidFill>
              <a:schemeClr val="bg1">
                <a:lumMod val="75000"/>
              </a:schemeClr>
            </a:solidFill>
            <a:prstDash val="dash"/>
          </a:ln>
        </p:spPr>
        <p:txBody>
          <a:bodyPr wrap="square" rtlCol="0">
            <a:spAutoFit/>
          </a:bodyPr>
          <a:lstStyle/>
          <a:p>
            <a:r>
              <a:rPr lang="en-US" sz="1600" dirty="0">
                <a:latin typeface="Verdana" panose="020B0604030504040204" pitchFamily="34" charset="0"/>
                <a:ea typeface="Verdana" panose="020B0604030504040204" pitchFamily="34" charset="0"/>
              </a:rPr>
              <a:t>The table represents some points on the graph of a linear function.</a:t>
            </a:r>
          </a:p>
          <a:p>
            <a:endParaRPr lang="en-US" sz="1600" dirty="0">
              <a:latin typeface="Verdana" panose="020B0604030504040204" pitchFamily="34" charset="0"/>
              <a:ea typeface="Verdana" panose="020B0604030504040204" pitchFamily="34" charset="0"/>
            </a:endParaRPr>
          </a:p>
          <a:p>
            <a:pPr algn="ctr"/>
            <a:endParaRPr lang="en-US" sz="1600" dirty="0">
              <a:latin typeface="Century Gothic" panose="020B0502020202020204" pitchFamily="34" charset="0"/>
            </a:endParaRPr>
          </a:p>
          <a:p>
            <a:pPr algn="ctr"/>
            <a:endParaRPr lang="en-US" sz="1600" dirty="0">
              <a:latin typeface="Century Gothic" panose="020B0502020202020204" pitchFamily="34" charset="0"/>
            </a:endParaRPr>
          </a:p>
          <a:p>
            <a:pPr algn="ctr"/>
            <a:endParaRPr lang="en-US" sz="1600" dirty="0">
              <a:latin typeface="Century Gothic" panose="020B0502020202020204" pitchFamily="34" charset="0"/>
            </a:endParaRPr>
          </a:p>
          <a:p>
            <a:pPr algn="ctr"/>
            <a:endParaRPr lang="en-US" sz="1600" dirty="0">
              <a:latin typeface="Century Gothic" panose="020B0502020202020204" pitchFamily="34" charset="0"/>
            </a:endParaRPr>
          </a:p>
          <a:p>
            <a:pPr algn="ctr"/>
            <a:endParaRPr lang="en-US" sz="1600" dirty="0">
              <a:latin typeface="Century Gothic" panose="020B0502020202020204" pitchFamily="34" charset="0"/>
            </a:endParaRPr>
          </a:p>
          <a:p>
            <a:pPr algn="ctr"/>
            <a:endParaRPr lang="en-US" sz="1600" dirty="0">
              <a:latin typeface="Century Gothic" panose="020B0502020202020204" pitchFamily="34" charset="0"/>
            </a:endParaRPr>
          </a:p>
          <a:p>
            <a:r>
              <a:rPr lang="en-US" sz="1600" dirty="0">
                <a:latin typeface="Verdana" panose="020B0604030504040204" pitchFamily="34" charset="0"/>
                <a:ea typeface="Verdana" panose="020B0604030504040204" pitchFamily="34" charset="0"/>
              </a:rPr>
              <a:t>Which function represents this relationship?</a:t>
            </a:r>
          </a:p>
          <a:p>
            <a:pPr>
              <a:lnSpc>
                <a:spcPct val="150000"/>
              </a:lnSpc>
            </a:pPr>
            <a:r>
              <a:rPr lang="en-US" sz="1600" b="1" dirty="0">
                <a:latin typeface="Verdana" panose="020B0604030504040204" pitchFamily="34" charset="0"/>
                <a:ea typeface="Verdana" panose="020B0604030504040204" pitchFamily="34" charset="0"/>
              </a:rPr>
              <a:t>A  </a:t>
            </a:r>
            <a:r>
              <a:rPr lang="en-US" sz="1600" i="1" dirty="0">
                <a:latin typeface="Verdana" panose="020B0604030504040204" pitchFamily="34" charset="0"/>
                <a:ea typeface="Verdana" panose="020B0604030504040204" pitchFamily="34" charset="0"/>
              </a:rPr>
              <a:t>y</a:t>
            </a:r>
            <a:r>
              <a:rPr lang="en-US" sz="1600" dirty="0">
                <a:latin typeface="Verdana" panose="020B0604030504040204" pitchFamily="34" charset="0"/>
                <a:ea typeface="Verdana" panose="020B0604030504040204" pitchFamily="34" charset="0"/>
              </a:rPr>
              <a:t> = 13.6</a:t>
            </a:r>
            <a:r>
              <a:rPr lang="en-US" sz="1600" i="1" dirty="0">
                <a:latin typeface="Verdana" panose="020B0604030504040204" pitchFamily="34" charset="0"/>
                <a:ea typeface="Verdana" panose="020B0604030504040204" pitchFamily="34" charset="0"/>
              </a:rPr>
              <a:t>x</a:t>
            </a:r>
            <a:endParaRPr lang="en-US" sz="1600" b="1" dirty="0">
              <a:latin typeface="Verdana" panose="020B0604030504040204" pitchFamily="34" charset="0"/>
              <a:ea typeface="Verdana" panose="020B0604030504040204" pitchFamily="34" charset="0"/>
            </a:endParaRPr>
          </a:p>
          <a:p>
            <a:pPr>
              <a:lnSpc>
                <a:spcPct val="150000"/>
              </a:lnSpc>
            </a:pPr>
            <a:r>
              <a:rPr lang="en-US" sz="1600" b="1" dirty="0">
                <a:latin typeface="Verdana" panose="020B0604030504040204" pitchFamily="34" charset="0"/>
                <a:ea typeface="Verdana" panose="020B0604030504040204" pitchFamily="34" charset="0"/>
              </a:rPr>
              <a:t>B  </a:t>
            </a:r>
            <a:r>
              <a:rPr lang="en-US" sz="1600" i="1" dirty="0">
                <a:latin typeface="Verdana" panose="020B0604030504040204" pitchFamily="34" charset="0"/>
                <a:ea typeface="Verdana" panose="020B0604030504040204" pitchFamily="34" charset="0"/>
              </a:rPr>
              <a:t>y</a:t>
            </a:r>
            <a:r>
              <a:rPr lang="en-US" sz="1600" dirty="0">
                <a:latin typeface="Verdana" panose="020B0604030504040204" pitchFamily="34" charset="0"/>
                <a:ea typeface="Verdana" panose="020B0604030504040204" pitchFamily="34" charset="0"/>
              </a:rPr>
              <a:t> = 13.25</a:t>
            </a:r>
            <a:r>
              <a:rPr lang="en-US" sz="1600" i="1" dirty="0">
                <a:latin typeface="Verdana" panose="020B0604030504040204" pitchFamily="34" charset="0"/>
                <a:ea typeface="Verdana" panose="020B0604030504040204" pitchFamily="34" charset="0"/>
              </a:rPr>
              <a:t>x</a:t>
            </a:r>
            <a:endParaRPr lang="en-US" sz="1600" b="1" dirty="0">
              <a:latin typeface="Verdana" panose="020B0604030504040204" pitchFamily="34" charset="0"/>
              <a:ea typeface="Verdana" panose="020B0604030504040204" pitchFamily="34" charset="0"/>
            </a:endParaRPr>
          </a:p>
          <a:p>
            <a:pPr>
              <a:lnSpc>
                <a:spcPct val="150000"/>
              </a:lnSpc>
            </a:pPr>
            <a:r>
              <a:rPr lang="en-US" sz="1600" b="1" dirty="0">
                <a:latin typeface="Verdana" panose="020B0604030504040204" pitchFamily="34" charset="0"/>
                <a:ea typeface="Verdana" panose="020B0604030504040204" pitchFamily="34" charset="0"/>
              </a:rPr>
              <a:t>C  </a:t>
            </a:r>
            <a:r>
              <a:rPr lang="en-US" sz="1600" i="1" dirty="0">
                <a:latin typeface="Verdana" panose="020B0604030504040204" pitchFamily="34" charset="0"/>
                <a:ea typeface="Verdana" panose="020B0604030504040204" pitchFamily="34" charset="0"/>
              </a:rPr>
              <a:t>y</a:t>
            </a:r>
            <a:r>
              <a:rPr lang="en-US" sz="1600" dirty="0">
                <a:latin typeface="Verdana" panose="020B0604030504040204" pitchFamily="34" charset="0"/>
                <a:ea typeface="Verdana" panose="020B0604030504040204" pitchFamily="34" charset="0"/>
              </a:rPr>
              <a:t> = 12</a:t>
            </a:r>
            <a:r>
              <a:rPr lang="en-US" sz="1600" i="1" dirty="0">
                <a:latin typeface="Verdana" panose="020B0604030504040204" pitchFamily="34" charset="0"/>
                <a:ea typeface="Verdana" panose="020B0604030504040204" pitchFamily="34" charset="0"/>
              </a:rPr>
              <a:t>x</a:t>
            </a:r>
            <a:r>
              <a:rPr lang="en-US" sz="1600" dirty="0">
                <a:latin typeface="Verdana" panose="020B0604030504040204" pitchFamily="34" charset="0"/>
                <a:ea typeface="Verdana" panose="020B0604030504040204" pitchFamily="34" charset="0"/>
              </a:rPr>
              <a:t> + 25</a:t>
            </a:r>
            <a:endParaRPr lang="en-US" sz="1600" b="1" dirty="0">
              <a:latin typeface="Verdana" panose="020B0604030504040204" pitchFamily="34" charset="0"/>
              <a:ea typeface="Verdana" panose="020B0604030504040204" pitchFamily="34" charset="0"/>
            </a:endParaRPr>
          </a:p>
          <a:p>
            <a:pPr>
              <a:lnSpc>
                <a:spcPct val="150000"/>
              </a:lnSpc>
            </a:pPr>
            <a:r>
              <a:rPr lang="en-US" sz="1600" b="1" dirty="0">
                <a:latin typeface="Verdana" panose="020B0604030504040204" pitchFamily="34" charset="0"/>
                <a:ea typeface="Verdana" panose="020B0604030504040204" pitchFamily="34" charset="0"/>
              </a:rPr>
              <a:t>D</a:t>
            </a:r>
            <a:r>
              <a:rPr lang="en-US" sz="1600" dirty="0">
                <a:latin typeface="Verdana" panose="020B0604030504040204" pitchFamily="34" charset="0"/>
                <a:ea typeface="Verdana" panose="020B0604030504040204" pitchFamily="34" charset="0"/>
              </a:rPr>
              <a:t>  </a:t>
            </a:r>
            <a:r>
              <a:rPr lang="en-US" sz="1600" i="1" dirty="0">
                <a:latin typeface="Verdana" panose="020B0604030504040204" pitchFamily="34" charset="0"/>
                <a:ea typeface="Verdana" panose="020B0604030504040204" pitchFamily="34" charset="0"/>
              </a:rPr>
              <a:t>y</a:t>
            </a:r>
            <a:r>
              <a:rPr lang="en-US" sz="1600" dirty="0">
                <a:latin typeface="Verdana" panose="020B0604030504040204" pitchFamily="34" charset="0"/>
                <a:ea typeface="Verdana" panose="020B0604030504040204" pitchFamily="34" charset="0"/>
              </a:rPr>
              <a:t> = 25</a:t>
            </a:r>
            <a:r>
              <a:rPr lang="en-US" sz="1600" i="1" dirty="0">
                <a:latin typeface="Verdana" panose="020B0604030504040204" pitchFamily="34" charset="0"/>
                <a:ea typeface="Verdana" panose="020B0604030504040204" pitchFamily="34" charset="0"/>
              </a:rPr>
              <a:t>x</a:t>
            </a:r>
            <a:r>
              <a:rPr lang="en-US" sz="1600" dirty="0">
                <a:latin typeface="Verdana" panose="020B0604030504040204" pitchFamily="34" charset="0"/>
                <a:ea typeface="Verdana" panose="020B0604030504040204" pitchFamily="34" charset="0"/>
              </a:rPr>
              <a:t> + 12</a:t>
            </a:r>
            <a:endParaRPr lang="en-US" sz="1600" dirty="0">
              <a:latin typeface="Century Gothic" panose="020B0502020202020204" pitchFamily="34" charset="0"/>
            </a:endParaRPr>
          </a:p>
        </p:txBody>
      </p:sp>
      <p:graphicFrame>
        <p:nvGraphicFramePr>
          <p:cNvPr id="4" name="Table 3">
            <a:extLst>
              <a:ext uri="{FF2B5EF4-FFF2-40B4-BE49-F238E27FC236}">
                <a16:creationId xmlns:a16="http://schemas.microsoft.com/office/drawing/2014/main" id="{067455FB-F2D2-65B2-D6E5-D1392469ACCC}"/>
              </a:ext>
            </a:extLst>
          </p:cNvPr>
          <p:cNvGraphicFramePr>
            <a:graphicFrameLocks noGrp="1"/>
          </p:cNvGraphicFramePr>
          <p:nvPr>
            <p:extLst>
              <p:ext uri="{D42A27DB-BD31-4B8C-83A1-F6EECF244321}">
                <p14:modId xmlns:p14="http://schemas.microsoft.com/office/powerpoint/2010/main" val="618095776"/>
              </p:ext>
            </p:extLst>
          </p:nvPr>
        </p:nvGraphicFramePr>
        <p:xfrm>
          <a:off x="7378531" y="2247682"/>
          <a:ext cx="2292350" cy="1341120"/>
        </p:xfrm>
        <a:graphic>
          <a:graphicData uri="http://schemas.openxmlformats.org/drawingml/2006/table">
            <a:tbl>
              <a:tblPr firstRow="1" bandRow="1">
                <a:tableStyleId>{5C22544A-7EE6-4342-B048-85BDC9FD1C3A}</a:tableStyleId>
              </a:tblPr>
              <a:tblGrid>
                <a:gridCol w="1146175">
                  <a:extLst>
                    <a:ext uri="{9D8B030D-6E8A-4147-A177-3AD203B41FA5}">
                      <a16:colId xmlns:a16="http://schemas.microsoft.com/office/drawing/2014/main" val="600843750"/>
                    </a:ext>
                  </a:extLst>
                </a:gridCol>
                <a:gridCol w="1146175">
                  <a:extLst>
                    <a:ext uri="{9D8B030D-6E8A-4147-A177-3AD203B41FA5}">
                      <a16:colId xmlns:a16="http://schemas.microsoft.com/office/drawing/2014/main" val="3603855965"/>
                    </a:ext>
                  </a:extLst>
                </a:gridCol>
              </a:tblGrid>
              <a:tr h="326942">
                <a:tc>
                  <a:txBody>
                    <a:bodyPr/>
                    <a:lstStyle/>
                    <a:p>
                      <a:pPr algn="ctr"/>
                      <a:r>
                        <a:rPr lang="en-US" sz="1600" i="1" dirty="0">
                          <a:solidFill>
                            <a:schemeClr val="tx1"/>
                          </a:solidFill>
                          <a:latin typeface="Verdana" panose="020B0604030504040204" pitchFamily="34" charset="0"/>
                          <a:ea typeface="Verdana" panose="020B0604030504040204" pitchFamily="34" charset="0"/>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i="1" dirty="0">
                          <a:solidFill>
                            <a:schemeClr val="tx1"/>
                          </a:solidFill>
                          <a:latin typeface="Verdana" panose="020B0604030504040204" pitchFamily="34" charset="0"/>
                          <a:ea typeface="Verdana" panose="020B0604030504040204" pitchFamily="34" charset="0"/>
                        </a:rPr>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59525416"/>
                  </a:ext>
                </a:extLst>
              </a:tr>
              <a:tr h="326942">
                <a:tc>
                  <a:txBody>
                    <a:bodyPr/>
                    <a:lstStyle/>
                    <a:p>
                      <a:pPr algn="ctr"/>
                      <a:r>
                        <a:rPr lang="en-US" sz="1600" dirty="0">
                          <a:solidFill>
                            <a:schemeClr val="tx1"/>
                          </a:solidFill>
                          <a:latin typeface="Verdana" panose="020B0604030504040204" pitchFamily="34" charset="0"/>
                          <a:ea typeface="Verdana" panose="020B0604030504040204" pitchFamily="34" charset="0"/>
                        </a:rPr>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solidFill>
                            <a:schemeClr val="tx1"/>
                          </a:solidFill>
                          <a:latin typeface="Verdana" panose="020B0604030504040204" pitchFamily="34" charset="0"/>
                          <a:ea typeface="Verdana" panose="020B0604030504040204" pitchFamily="34" charset="0"/>
                        </a:rPr>
                        <a:t>205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9077329"/>
                  </a:ext>
                </a:extLst>
              </a:tr>
              <a:tr h="326942">
                <a:tc>
                  <a:txBody>
                    <a:bodyPr/>
                    <a:lstStyle/>
                    <a:p>
                      <a:pPr algn="ctr"/>
                      <a:r>
                        <a:rPr lang="en-US" sz="1600" dirty="0">
                          <a:solidFill>
                            <a:schemeClr val="tx1"/>
                          </a:solidFill>
                          <a:latin typeface="Verdana" panose="020B0604030504040204" pitchFamily="34" charset="0"/>
                          <a:ea typeface="Verdana" panose="020B0604030504040204" pitchFamily="34" charset="0"/>
                        </a:rPr>
                        <a:t>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solidFill>
                            <a:schemeClr val="tx1"/>
                          </a:solidFill>
                          <a:latin typeface="Verdana" panose="020B0604030504040204" pitchFamily="34" charset="0"/>
                          <a:ea typeface="Verdana" panose="020B0604030504040204" pitchFamily="34" charset="0"/>
                        </a:rPr>
                        <a:t>265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05293275"/>
                  </a:ext>
                </a:extLst>
              </a:tr>
              <a:tr h="326942">
                <a:tc>
                  <a:txBody>
                    <a:bodyPr/>
                    <a:lstStyle/>
                    <a:p>
                      <a:pPr algn="ctr"/>
                      <a:r>
                        <a:rPr lang="en-US" sz="1600" dirty="0">
                          <a:solidFill>
                            <a:schemeClr val="tx1"/>
                          </a:solidFill>
                          <a:latin typeface="Verdana" panose="020B0604030504040204" pitchFamily="34" charset="0"/>
                          <a:ea typeface="Verdana" panose="020B0604030504040204" pitchFamily="34" charset="0"/>
                        </a:rPr>
                        <a:t>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solidFill>
                            <a:schemeClr val="tx1"/>
                          </a:solidFill>
                          <a:latin typeface="Verdana" panose="020B0604030504040204" pitchFamily="34" charset="0"/>
                          <a:ea typeface="Verdana" panose="020B0604030504040204" pitchFamily="34" charset="0"/>
                        </a:rPr>
                        <a:t>325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04677436"/>
                  </a:ext>
                </a:extLst>
              </a:tr>
            </a:tbl>
          </a:graphicData>
        </a:graphic>
      </p:graphicFrame>
      <p:sp>
        <p:nvSpPr>
          <p:cNvPr id="8" name="TextBox 7">
            <a:extLst>
              <a:ext uri="{FF2B5EF4-FFF2-40B4-BE49-F238E27FC236}">
                <a16:creationId xmlns:a16="http://schemas.microsoft.com/office/drawing/2014/main" id="{0EE33D89-22C8-7C72-074E-A9D771687C9A}"/>
              </a:ext>
            </a:extLst>
          </p:cNvPr>
          <p:cNvSpPr txBox="1"/>
          <p:nvPr/>
        </p:nvSpPr>
        <p:spPr>
          <a:xfrm>
            <a:off x="836055" y="1265848"/>
            <a:ext cx="5284382" cy="4840364"/>
          </a:xfrm>
          <a:prstGeom prst="rect">
            <a:avLst/>
          </a:prstGeom>
          <a:noFill/>
          <a:ln w="28575">
            <a:solidFill>
              <a:schemeClr val="bg1">
                <a:lumMod val="75000"/>
              </a:schemeClr>
            </a:solidFill>
            <a:prstDash val="dash"/>
          </a:ln>
        </p:spPr>
        <p:txBody>
          <a:bodyPr wrap="square" lIns="182880" tIns="91440" rIns="91440" bIns="91440" rtlCol="0" anchor="t">
            <a:spAutoFit/>
          </a:bodyPr>
          <a:lstStyle/>
          <a:p>
            <a:r>
              <a:rPr lang="en-US" dirty="0">
                <a:latin typeface="Verdana" panose="020B0604030504040204" pitchFamily="34" charset="0"/>
                <a:ea typeface="Verdana" panose="020B0604030504040204" pitchFamily="34" charset="0"/>
              </a:rPr>
              <a:t>The embroidery shop sells trucker hats to schools for fundraisers. The total cost, </a:t>
            </a:r>
            <a:r>
              <a:rPr lang="en-US" i="1" dirty="0">
                <a:latin typeface="Verdana" panose="020B0604030504040204" pitchFamily="34" charset="0"/>
                <a:ea typeface="Verdana" panose="020B0604030504040204" pitchFamily="34" charset="0"/>
              </a:rPr>
              <a:t>y</a:t>
            </a:r>
            <a:r>
              <a:rPr lang="en-US" dirty="0">
                <a:latin typeface="Verdana" panose="020B0604030504040204" pitchFamily="34" charset="0"/>
                <a:ea typeface="Verdana" panose="020B0604030504040204" pitchFamily="34" charset="0"/>
              </a:rPr>
              <a:t>, for </a:t>
            </a:r>
            <a:r>
              <a:rPr lang="en-US" i="1" dirty="0">
                <a:latin typeface="Verdana" panose="020B0604030504040204" pitchFamily="34" charset="0"/>
                <a:ea typeface="Verdana" panose="020B0604030504040204" pitchFamily="34" charset="0"/>
              </a:rPr>
              <a:t>x</a:t>
            </a:r>
            <a:r>
              <a:rPr lang="en-US" dirty="0">
                <a:latin typeface="Verdana" panose="020B0604030504040204" pitchFamily="34" charset="0"/>
                <a:ea typeface="Verdana" panose="020B0604030504040204" pitchFamily="34" charset="0"/>
              </a:rPr>
              <a:t> hats includes a flat fee for the embroidery and a cost per hat. One school bought 15 hats for a total cost of $205. Another school bought 20 hats for a total cost of $265.</a:t>
            </a:r>
          </a:p>
          <a:p>
            <a:endParaRPr lang="en-US" dirty="0">
              <a:latin typeface="Verdana" panose="020B0604030504040204" pitchFamily="34" charset="0"/>
              <a:ea typeface="Verdana" panose="020B0604030504040204" pitchFamily="34" charset="0"/>
            </a:endParaRPr>
          </a:p>
          <a:p>
            <a:r>
              <a:rPr lang="en-US" dirty="0">
                <a:latin typeface="Verdana"/>
                <a:ea typeface="Verdana"/>
              </a:rPr>
              <a:t>Which linear equation represents the total cost in dollars, </a:t>
            </a:r>
            <a:r>
              <a:rPr lang="en-US" i="1" dirty="0">
                <a:latin typeface="Verdana"/>
                <a:ea typeface="Verdana"/>
              </a:rPr>
              <a:t>y</a:t>
            </a:r>
            <a:r>
              <a:rPr lang="en-US" dirty="0">
                <a:latin typeface="Verdana"/>
                <a:ea typeface="Verdana"/>
              </a:rPr>
              <a:t>, for </a:t>
            </a:r>
            <a:r>
              <a:rPr lang="en-US" i="1" dirty="0">
                <a:latin typeface="Verdana"/>
                <a:ea typeface="Verdana"/>
              </a:rPr>
              <a:t>x</a:t>
            </a:r>
            <a:r>
              <a:rPr lang="en-US" dirty="0">
                <a:latin typeface="Verdana"/>
                <a:ea typeface="Verdana"/>
              </a:rPr>
              <a:t> hats?</a:t>
            </a:r>
          </a:p>
          <a:p>
            <a:endParaRPr lang="en-US" dirty="0">
              <a:latin typeface="Verdana" panose="020B0604030504040204" pitchFamily="34" charset="0"/>
              <a:ea typeface="Verdana" panose="020B0604030504040204" pitchFamily="34" charset="0"/>
            </a:endParaRPr>
          </a:p>
          <a:p>
            <a:pPr>
              <a:lnSpc>
                <a:spcPct val="150000"/>
              </a:lnSpc>
            </a:pPr>
            <a:r>
              <a:rPr lang="en-US" b="1" dirty="0">
                <a:latin typeface="Verdana" panose="020B0604030504040204" pitchFamily="34" charset="0"/>
                <a:ea typeface="Verdana" panose="020B0604030504040204" pitchFamily="34" charset="0"/>
              </a:rPr>
              <a:t>A  </a:t>
            </a:r>
            <a:r>
              <a:rPr lang="en-US" i="1" dirty="0">
                <a:latin typeface="Verdana" panose="020B0604030504040204" pitchFamily="34" charset="0"/>
                <a:ea typeface="Verdana" panose="020B0604030504040204" pitchFamily="34" charset="0"/>
              </a:rPr>
              <a:t>y</a:t>
            </a:r>
            <a:r>
              <a:rPr lang="en-US" dirty="0">
                <a:latin typeface="Verdana" panose="020B0604030504040204" pitchFamily="34" charset="0"/>
                <a:ea typeface="Verdana" panose="020B0604030504040204" pitchFamily="34" charset="0"/>
              </a:rPr>
              <a:t> = 13.6</a:t>
            </a:r>
            <a:r>
              <a:rPr lang="en-US" i="1" dirty="0">
                <a:latin typeface="Verdana" panose="020B0604030504040204" pitchFamily="34" charset="0"/>
                <a:ea typeface="Verdana" panose="020B0604030504040204" pitchFamily="34" charset="0"/>
              </a:rPr>
              <a:t>x</a:t>
            </a:r>
            <a:endParaRPr lang="en-US" b="1" dirty="0">
              <a:latin typeface="Verdana" panose="020B0604030504040204" pitchFamily="34" charset="0"/>
              <a:ea typeface="Verdana" panose="020B0604030504040204" pitchFamily="34" charset="0"/>
            </a:endParaRPr>
          </a:p>
          <a:p>
            <a:pPr>
              <a:lnSpc>
                <a:spcPct val="150000"/>
              </a:lnSpc>
            </a:pPr>
            <a:r>
              <a:rPr lang="en-US" b="1" dirty="0">
                <a:latin typeface="Verdana" panose="020B0604030504040204" pitchFamily="34" charset="0"/>
                <a:ea typeface="Verdana" panose="020B0604030504040204" pitchFamily="34" charset="0"/>
              </a:rPr>
              <a:t>B  </a:t>
            </a:r>
            <a:r>
              <a:rPr lang="en-US" i="1" dirty="0">
                <a:latin typeface="Verdana" panose="020B0604030504040204" pitchFamily="34" charset="0"/>
                <a:ea typeface="Verdana" panose="020B0604030504040204" pitchFamily="34" charset="0"/>
              </a:rPr>
              <a:t>y</a:t>
            </a:r>
            <a:r>
              <a:rPr lang="en-US" dirty="0">
                <a:latin typeface="Verdana" panose="020B0604030504040204" pitchFamily="34" charset="0"/>
                <a:ea typeface="Verdana" panose="020B0604030504040204" pitchFamily="34" charset="0"/>
              </a:rPr>
              <a:t> = 13.25</a:t>
            </a:r>
            <a:r>
              <a:rPr lang="en-US" i="1" dirty="0">
                <a:latin typeface="Verdana" panose="020B0604030504040204" pitchFamily="34" charset="0"/>
                <a:ea typeface="Verdana" panose="020B0604030504040204" pitchFamily="34" charset="0"/>
              </a:rPr>
              <a:t>x</a:t>
            </a:r>
            <a:endParaRPr lang="en-US" b="1" dirty="0">
              <a:latin typeface="Verdana" panose="020B0604030504040204" pitchFamily="34" charset="0"/>
              <a:ea typeface="Verdana" panose="020B0604030504040204" pitchFamily="34" charset="0"/>
            </a:endParaRPr>
          </a:p>
          <a:p>
            <a:pPr>
              <a:lnSpc>
                <a:spcPct val="150000"/>
              </a:lnSpc>
            </a:pPr>
            <a:r>
              <a:rPr lang="en-US" b="1" dirty="0">
                <a:latin typeface="Verdana" panose="020B0604030504040204" pitchFamily="34" charset="0"/>
                <a:ea typeface="Verdana" panose="020B0604030504040204" pitchFamily="34" charset="0"/>
              </a:rPr>
              <a:t>C  </a:t>
            </a:r>
            <a:r>
              <a:rPr lang="en-US" i="1" dirty="0">
                <a:latin typeface="Verdana" panose="020B0604030504040204" pitchFamily="34" charset="0"/>
                <a:ea typeface="Verdana" panose="020B0604030504040204" pitchFamily="34" charset="0"/>
              </a:rPr>
              <a:t>y</a:t>
            </a:r>
            <a:r>
              <a:rPr lang="en-US" dirty="0">
                <a:latin typeface="Verdana" panose="020B0604030504040204" pitchFamily="34" charset="0"/>
                <a:ea typeface="Verdana" panose="020B0604030504040204" pitchFamily="34" charset="0"/>
              </a:rPr>
              <a:t> = 12</a:t>
            </a:r>
            <a:r>
              <a:rPr lang="en-US" i="1" dirty="0">
                <a:latin typeface="Verdana" panose="020B0604030504040204" pitchFamily="34" charset="0"/>
                <a:ea typeface="Verdana" panose="020B0604030504040204" pitchFamily="34" charset="0"/>
              </a:rPr>
              <a:t>x</a:t>
            </a:r>
            <a:r>
              <a:rPr lang="en-US" dirty="0">
                <a:latin typeface="Verdana" panose="020B0604030504040204" pitchFamily="34" charset="0"/>
                <a:ea typeface="Verdana" panose="020B0604030504040204" pitchFamily="34" charset="0"/>
              </a:rPr>
              <a:t> + 25</a:t>
            </a:r>
            <a:endParaRPr lang="en-US" b="1" dirty="0">
              <a:latin typeface="Verdana" panose="020B0604030504040204" pitchFamily="34" charset="0"/>
              <a:ea typeface="Verdana" panose="020B0604030504040204" pitchFamily="34" charset="0"/>
            </a:endParaRPr>
          </a:p>
          <a:p>
            <a:pPr>
              <a:lnSpc>
                <a:spcPct val="150000"/>
              </a:lnSpc>
            </a:pPr>
            <a:r>
              <a:rPr lang="en-US" b="1" dirty="0">
                <a:latin typeface="Verdana" panose="020B0604030504040204" pitchFamily="34" charset="0"/>
                <a:ea typeface="Verdana" panose="020B0604030504040204" pitchFamily="34" charset="0"/>
              </a:rPr>
              <a:t>D</a:t>
            </a:r>
            <a:r>
              <a:rPr lang="en-US" dirty="0">
                <a:latin typeface="Verdana" panose="020B0604030504040204" pitchFamily="34" charset="0"/>
                <a:ea typeface="Verdana" panose="020B0604030504040204" pitchFamily="34" charset="0"/>
              </a:rPr>
              <a:t>  </a:t>
            </a:r>
            <a:r>
              <a:rPr lang="en-US" i="1" dirty="0">
                <a:latin typeface="Verdana" panose="020B0604030504040204" pitchFamily="34" charset="0"/>
                <a:ea typeface="Verdana" panose="020B0604030504040204" pitchFamily="34" charset="0"/>
              </a:rPr>
              <a:t>y</a:t>
            </a:r>
            <a:r>
              <a:rPr lang="en-US" dirty="0">
                <a:latin typeface="Verdana" panose="020B0604030504040204" pitchFamily="34" charset="0"/>
                <a:ea typeface="Verdana" panose="020B0604030504040204" pitchFamily="34" charset="0"/>
              </a:rPr>
              <a:t> = 25</a:t>
            </a:r>
            <a:r>
              <a:rPr lang="en-US" i="1" dirty="0">
                <a:latin typeface="Verdana" panose="020B0604030504040204" pitchFamily="34" charset="0"/>
                <a:ea typeface="Verdana" panose="020B0604030504040204" pitchFamily="34" charset="0"/>
              </a:rPr>
              <a:t>x</a:t>
            </a:r>
            <a:r>
              <a:rPr lang="en-US" dirty="0">
                <a:latin typeface="Verdana" panose="020B0604030504040204" pitchFamily="34" charset="0"/>
                <a:ea typeface="Verdana" panose="020B0604030504040204" pitchFamily="34" charset="0"/>
              </a:rPr>
              <a:t> + 12</a:t>
            </a:r>
            <a:endParaRPr lang="en-US" dirty="0">
              <a:latin typeface="Century Gothic" panose="020B0502020202020204" pitchFamily="34" charset="0"/>
            </a:endParaRPr>
          </a:p>
        </p:txBody>
      </p:sp>
    </p:spTree>
    <p:extLst>
      <p:ext uri="{BB962C8B-B14F-4D97-AF65-F5344CB8AC3E}">
        <p14:creationId xmlns:p14="http://schemas.microsoft.com/office/powerpoint/2010/main" val="34713128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170D4114-8CCC-820D-33AC-272C5EEAF08C}"/>
              </a:ext>
            </a:extLst>
          </p:cNvPr>
          <p:cNvSpPr>
            <a:spLocks noGrp="1"/>
          </p:cNvSpPr>
          <p:nvPr>
            <p:ph type="subTitle" idx="1"/>
          </p:nvPr>
        </p:nvSpPr>
        <p:spPr/>
        <p:txBody>
          <a:bodyPr/>
          <a:lstStyle/>
          <a:p>
            <a:r>
              <a:rPr lang="en-US" dirty="0"/>
              <a:t>write about it</a:t>
            </a:r>
          </a:p>
        </p:txBody>
      </p:sp>
    </p:spTree>
    <p:extLst>
      <p:ext uri="{BB962C8B-B14F-4D97-AF65-F5344CB8AC3E}">
        <p14:creationId xmlns:p14="http://schemas.microsoft.com/office/powerpoint/2010/main" val="31901862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15FB5AB6-056B-19A4-7829-DE3316DB68E7}"/>
              </a:ext>
            </a:extLst>
          </p:cNvPr>
          <p:cNvSpPr txBox="1">
            <a:spLocks/>
          </p:cNvSpPr>
          <p:nvPr/>
        </p:nvSpPr>
        <p:spPr>
          <a:xfrm>
            <a:off x="8489108" y="5854599"/>
            <a:ext cx="1456660" cy="564964"/>
          </a:xfrm>
          <a:prstGeom prst="rect">
            <a:avLst/>
          </a:prstGeom>
        </p:spPr>
        <p:txBody>
          <a:bodyPr/>
          <a:lstStyle>
            <a:lvl1pPr marL="0" indent="0" algn="l" defTabSz="914400" rtl="0" eaLnBrk="1" latinLnBrk="0" hangingPunct="1">
              <a:lnSpc>
                <a:spcPct val="110000"/>
              </a:lnSpc>
              <a:spcBef>
                <a:spcPts val="100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dirty="0"/>
              <a:t>stimulus</a:t>
            </a:r>
          </a:p>
        </p:txBody>
      </p:sp>
      <p:sp>
        <p:nvSpPr>
          <p:cNvPr id="3" name="Subtitle 2">
            <a:extLst>
              <a:ext uri="{FF2B5EF4-FFF2-40B4-BE49-F238E27FC236}">
                <a16:creationId xmlns:a16="http://schemas.microsoft.com/office/drawing/2014/main" id="{2FE8A83F-1796-E29F-539E-95C377E5AA8E}"/>
              </a:ext>
            </a:extLst>
          </p:cNvPr>
          <p:cNvSpPr txBox="1">
            <a:spLocks/>
          </p:cNvSpPr>
          <p:nvPr/>
        </p:nvSpPr>
        <p:spPr>
          <a:xfrm>
            <a:off x="1581820" y="4613301"/>
            <a:ext cx="3462670" cy="564964"/>
          </a:xfrm>
          <a:prstGeom prst="rect">
            <a:avLst/>
          </a:prstGeom>
        </p:spPr>
        <p:txBody>
          <a:bodyPr/>
          <a:lstStyle>
            <a:lvl1pPr marL="0" indent="0" algn="l" defTabSz="914400" rtl="0" eaLnBrk="1" latinLnBrk="0" hangingPunct="1">
              <a:lnSpc>
                <a:spcPct val="110000"/>
              </a:lnSpc>
              <a:spcBef>
                <a:spcPts val="100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dirty="0"/>
              <a:t>thinkalong routine</a:t>
            </a:r>
          </a:p>
        </p:txBody>
      </p:sp>
      <p:pic>
        <p:nvPicPr>
          <p:cNvPr id="6" name="Picture 5" descr="A screenshot of a computer screen&#10;&#10;AI-generated content may be incorrect.">
            <a:extLst>
              <a:ext uri="{FF2B5EF4-FFF2-40B4-BE49-F238E27FC236}">
                <a16:creationId xmlns:a16="http://schemas.microsoft.com/office/drawing/2014/main" id="{6B452C15-FA63-D048-2BA3-50DD5C39A824}"/>
              </a:ext>
            </a:extLst>
          </p:cNvPr>
          <p:cNvPicPr>
            <a:picLocks noChangeAspect="1"/>
          </p:cNvPicPr>
          <p:nvPr/>
        </p:nvPicPr>
        <p:blipFill>
          <a:blip r:embed="rId3">
            <a:extLst>
              <a:ext uri="{28A0092B-C50C-407E-A947-70E740481C1C}">
                <a14:useLocalDpi xmlns:a14="http://schemas.microsoft.com/office/drawing/2010/main" val="0"/>
              </a:ext>
            </a:extLst>
          </a:blip>
          <a:srcRect l="4553" t="15301" r="3759" b="50000"/>
          <a:stretch>
            <a:fillRect/>
          </a:stretch>
        </p:blipFill>
        <p:spPr>
          <a:xfrm>
            <a:off x="332371" y="1693568"/>
            <a:ext cx="5961568" cy="2919733"/>
          </a:xfrm>
          <a:prstGeom prst="rect">
            <a:avLst/>
          </a:prstGeom>
        </p:spPr>
      </p:pic>
      <p:sp>
        <p:nvSpPr>
          <p:cNvPr id="5" name="TextBox 4">
            <a:extLst>
              <a:ext uri="{FF2B5EF4-FFF2-40B4-BE49-F238E27FC236}">
                <a16:creationId xmlns:a16="http://schemas.microsoft.com/office/drawing/2014/main" id="{3736AD34-4F2E-0B52-101D-1C69E118874E}"/>
              </a:ext>
            </a:extLst>
          </p:cNvPr>
          <p:cNvSpPr txBox="1"/>
          <p:nvPr/>
        </p:nvSpPr>
        <p:spPr>
          <a:xfrm>
            <a:off x="6575247" y="891378"/>
            <a:ext cx="5284382" cy="4840364"/>
          </a:xfrm>
          <a:prstGeom prst="rect">
            <a:avLst/>
          </a:prstGeom>
          <a:noFill/>
          <a:ln w="28575">
            <a:solidFill>
              <a:schemeClr val="bg1">
                <a:lumMod val="75000"/>
              </a:schemeClr>
            </a:solidFill>
            <a:prstDash val="dash"/>
          </a:ln>
        </p:spPr>
        <p:txBody>
          <a:bodyPr wrap="square" lIns="182880" tIns="91440" rIns="91440" bIns="91440" rtlCol="0" anchor="t">
            <a:spAutoFit/>
          </a:bodyPr>
          <a:lstStyle/>
          <a:p>
            <a:r>
              <a:rPr lang="en-US" dirty="0">
                <a:latin typeface="Verdana" panose="020B0604030504040204" pitchFamily="34" charset="0"/>
                <a:ea typeface="Verdana" panose="020B0604030504040204" pitchFamily="34" charset="0"/>
              </a:rPr>
              <a:t>The embroidery shop sells trucker hats to schools for fundraisers. The total cost, </a:t>
            </a:r>
            <a:r>
              <a:rPr lang="en-US" i="1" dirty="0">
                <a:latin typeface="Verdana" panose="020B0604030504040204" pitchFamily="34" charset="0"/>
                <a:ea typeface="Verdana" panose="020B0604030504040204" pitchFamily="34" charset="0"/>
              </a:rPr>
              <a:t>y</a:t>
            </a:r>
            <a:r>
              <a:rPr lang="en-US" dirty="0">
                <a:latin typeface="Verdana" panose="020B0604030504040204" pitchFamily="34" charset="0"/>
                <a:ea typeface="Verdana" panose="020B0604030504040204" pitchFamily="34" charset="0"/>
              </a:rPr>
              <a:t>, for </a:t>
            </a:r>
            <a:r>
              <a:rPr lang="en-US" i="1" dirty="0">
                <a:latin typeface="Verdana" panose="020B0604030504040204" pitchFamily="34" charset="0"/>
                <a:ea typeface="Verdana" panose="020B0604030504040204" pitchFamily="34" charset="0"/>
              </a:rPr>
              <a:t>x</a:t>
            </a:r>
            <a:r>
              <a:rPr lang="en-US" dirty="0">
                <a:latin typeface="Verdana" panose="020B0604030504040204" pitchFamily="34" charset="0"/>
                <a:ea typeface="Verdana" panose="020B0604030504040204" pitchFamily="34" charset="0"/>
              </a:rPr>
              <a:t> hats includes a flat fee for the embroidery and a cost per hat. One school bought 15 hats for a total cost of $205. Another school bought 20 hats for a total cost of $265.</a:t>
            </a:r>
          </a:p>
          <a:p>
            <a:endParaRPr lang="en-US" dirty="0">
              <a:latin typeface="Verdana" panose="020B0604030504040204" pitchFamily="34" charset="0"/>
              <a:ea typeface="Verdana" panose="020B0604030504040204" pitchFamily="34" charset="0"/>
            </a:endParaRPr>
          </a:p>
          <a:p>
            <a:r>
              <a:rPr lang="en-US" dirty="0">
                <a:latin typeface="Verdana"/>
                <a:ea typeface="Verdana"/>
              </a:rPr>
              <a:t>Which linear equation represents the total cost in dollars, </a:t>
            </a:r>
            <a:r>
              <a:rPr lang="en-US" i="1" dirty="0">
                <a:latin typeface="Verdana"/>
                <a:ea typeface="Verdana"/>
              </a:rPr>
              <a:t>y</a:t>
            </a:r>
            <a:r>
              <a:rPr lang="en-US" dirty="0">
                <a:latin typeface="Verdana"/>
                <a:ea typeface="Verdana"/>
              </a:rPr>
              <a:t>, for </a:t>
            </a:r>
            <a:r>
              <a:rPr lang="en-US" i="1" dirty="0">
                <a:latin typeface="Verdana"/>
                <a:ea typeface="Verdana"/>
              </a:rPr>
              <a:t>x</a:t>
            </a:r>
            <a:r>
              <a:rPr lang="en-US" dirty="0">
                <a:latin typeface="Verdana"/>
                <a:ea typeface="Verdana"/>
              </a:rPr>
              <a:t> hats?</a:t>
            </a:r>
          </a:p>
          <a:p>
            <a:endParaRPr lang="en-US" dirty="0">
              <a:latin typeface="Verdana" panose="020B0604030504040204" pitchFamily="34" charset="0"/>
              <a:ea typeface="Verdana" panose="020B0604030504040204" pitchFamily="34" charset="0"/>
            </a:endParaRPr>
          </a:p>
          <a:p>
            <a:pPr>
              <a:lnSpc>
                <a:spcPct val="150000"/>
              </a:lnSpc>
            </a:pPr>
            <a:r>
              <a:rPr lang="en-US" b="1" dirty="0">
                <a:latin typeface="Verdana" panose="020B0604030504040204" pitchFamily="34" charset="0"/>
                <a:ea typeface="Verdana" panose="020B0604030504040204" pitchFamily="34" charset="0"/>
              </a:rPr>
              <a:t>A  </a:t>
            </a:r>
            <a:r>
              <a:rPr lang="en-US" i="1" dirty="0">
                <a:latin typeface="Verdana" panose="020B0604030504040204" pitchFamily="34" charset="0"/>
                <a:ea typeface="Verdana" panose="020B0604030504040204" pitchFamily="34" charset="0"/>
              </a:rPr>
              <a:t>y</a:t>
            </a:r>
            <a:r>
              <a:rPr lang="en-US" dirty="0">
                <a:latin typeface="Verdana" panose="020B0604030504040204" pitchFamily="34" charset="0"/>
                <a:ea typeface="Verdana" panose="020B0604030504040204" pitchFamily="34" charset="0"/>
              </a:rPr>
              <a:t> = 13.6</a:t>
            </a:r>
            <a:r>
              <a:rPr lang="en-US" i="1" dirty="0">
                <a:latin typeface="Verdana" panose="020B0604030504040204" pitchFamily="34" charset="0"/>
                <a:ea typeface="Verdana" panose="020B0604030504040204" pitchFamily="34" charset="0"/>
              </a:rPr>
              <a:t>x</a:t>
            </a:r>
            <a:endParaRPr lang="en-US" b="1" dirty="0">
              <a:latin typeface="Verdana" panose="020B0604030504040204" pitchFamily="34" charset="0"/>
              <a:ea typeface="Verdana" panose="020B0604030504040204" pitchFamily="34" charset="0"/>
            </a:endParaRPr>
          </a:p>
          <a:p>
            <a:pPr>
              <a:lnSpc>
                <a:spcPct val="150000"/>
              </a:lnSpc>
            </a:pPr>
            <a:r>
              <a:rPr lang="en-US" b="1" dirty="0">
                <a:latin typeface="Verdana" panose="020B0604030504040204" pitchFamily="34" charset="0"/>
                <a:ea typeface="Verdana" panose="020B0604030504040204" pitchFamily="34" charset="0"/>
              </a:rPr>
              <a:t>B  </a:t>
            </a:r>
            <a:r>
              <a:rPr lang="en-US" i="1" dirty="0">
                <a:latin typeface="Verdana" panose="020B0604030504040204" pitchFamily="34" charset="0"/>
                <a:ea typeface="Verdana" panose="020B0604030504040204" pitchFamily="34" charset="0"/>
              </a:rPr>
              <a:t>y</a:t>
            </a:r>
            <a:r>
              <a:rPr lang="en-US" dirty="0">
                <a:latin typeface="Verdana" panose="020B0604030504040204" pitchFamily="34" charset="0"/>
                <a:ea typeface="Verdana" panose="020B0604030504040204" pitchFamily="34" charset="0"/>
              </a:rPr>
              <a:t> = 13.25</a:t>
            </a:r>
            <a:r>
              <a:rPr lang="en-US" i="1" dirty="0">
                <a:latin typeface="Verdana" panose="020B0604030504040204" pitchFamily="34" charset="0"/>
                <a:ea typeface="Verdana" panose="020B0604030504040204" pitchFamily="34" charset="0"/>
              </a:rPr>
              <a:t>x</a:t>
            </a:r>
            <a:endParaRPr lang="en-US" b="1" dirty="0">
              <a:latin typeface="Verdana" panose="020B0604030504040204" pitchFamily="34" charset="0"/>
              <a:ea typeface="Verdana" panose="020B0604030504040204" pitchFamily="34" charset="0"/>
            </a:endParaRPr>
          </a:p>
          <a:p>
            <a:pPr>
              <a:lnSpc>
                <a:spcPct val="150000"/>
              </a:lnSpc>
            </a:pPr>
            <a:r>
              <a:rPr lang="en-US" b="1" dirty="0">
                <a:latin typeface="Verdana" panose="020B0604030504040204" pitchFamily="34" charset="0"/>
                <a:ea typeface="Verdana" panose="020B0604030504040204" pitchFamily="34" charset="0"/>
              </a:rPr>
              <a:t>C  </a:t>
            </a:r>
            <a:r>
              <a:rPr lang="en-US" i="1" dirty="0">
                <a:latin typeface="Verdana" panose="020B0604030504040204" pitchFamily="34" charset="0"/>
                <a:ea typeface="Verdana" panose="020B0604030504040204" pitchFamily="34" charset="0"/>
              </a:rPr>
              <a:t>y</a:t>
            </a:r>
            <a:r>
              <a:rPr lang="en-US" dirty="0">
                <a:latin typeface="Verdana" panose="020B0604030504040204" pitchFamily="34" charset="0"/>
                <a:ea typeface="Verdana" panose="020B0604030504040204" pitchFamily="34" charset="0"/>
              </a:rPr>
              <a:t> = 12</a:t>
            </a:r>
            <a:r>
              <a:rPr lang="en-US" i="1" dirty="0">
                <a:latin typeface="Verdana" panose="020B0604030504040204" pitchFamily="34" charset="0"/>
                <a:ea typeface="Verdana" panose="020B0604030504040204" pitchFamily="34" charset="0"/>
              </a:rPr>
              <a:t>x</a:t>
            </a:r>
            <a:r>
              <a:rPr lang="en-US" dirty="0">
                <a:latin typeface="Verdana" panose="020B0604030504040204" pitchFamily="34" charset="0"/>
                <a:ea typeface="Verdana" panose="020B0604030504040204" pitchFamily="34" charset="0"/>
              </a:rPr>
              <a:t> + 25</a:t>
            </a:r>
            <a:endParaRPr lang="en-US" b="1" dirty="0">
              <a:latin typeface="Verdana" panose="020B0604030504040204" pitchFamily="34" charset="0"/>
              <a:ea typeface="Verdana" panose="020B0604030504040204" pitchFamily="34" charset="0"/>
            </a:endParaRPr>
          </a:p>
          <a:p>
            <a:pPr>
              <a:lnSpc>
                <a:spcPct val="150000"/>
              </a:lnSpc>
            </a:pPr>
            <a:r>
              <a:rPr lang="en-US" b="1" dirty="0">
                <a:latin typeface="Verdana" panose="020B0604030504040204" pitchFamily="34" charset="0"/>
                <a:ea typeface="Verdana" panose="020B0604030504040204" pitchFamily="34" charset="0"/>
              </a:rPr>
              <a:t>D</a:t>
            </a:r>
            <a:r>
              <a:rPr lang="en-US" dirty="0">
                <a:latin typeface="Verdana" panose="020B0604030504040204" pitchFamily="34" charset="0"/>
                <a:ea typeface="Verdana" panose="020B0604030504040204" pitchFamily="34" charset="0"/>
              </a:rPr>
              <a:t>  </a:t>
            </a:r>
            <a:r>
              <a:rPr lang="en-US" i="1" dirty="0">
                <a:latin typeface="Verdana" panose="020B0604030504040204" pitchFamily="34" charset="0"/>
                <a:ea typeface="Verdana" panose="020B0604030504040204" pitchFamily="34" charset="0"/>
              </a:rPr>
              <a:t>y</a:t>
            </a:r>
            <a:r>
              <a:rPr lang="en-US" dirty="0">
                <a:latin typeface="Verdana" panose="020B0604030504040204" pitchFamily="34" charset="0"/>
                <a:ea typeface="Verdana" panose="020B0604030504040204" pitchFamily="34" charset="0"/>
              </a:rPr>
              <a:t> = 25</a:t>
            </a:r>
            <a:r>
              <a:rPr lang="en-US" i="1" dirty="0">
                <a:latin typeface="Verdana" panose="020B0604030504040204" pitchFamily="34" charset="0"/>
                <a:ea typeface="Verdana" panose="020B0604030504040204" pitchFamily="34" charset="0"/>
              </a:rPr>
              <a:t>x</a:t>
            </a:r>
            <a:r>
              <a:rPr lang="en-US" dirty="0">
                <a:latin typeface="Verdana" panose="020B0604030504040204" pitchFamily="34" charset="0"/>
                <a:ea typeface="Verdana" panose="020B0604030504040204" pitchFamily="34" charset="0"/>
              </a:rPr>
              <a:t> + 12</a:t>
            </a:r>
            <a:endParaRPr lang="en-US" dirty="0">
              <a:latin typeface="Century Gothic" panose="020B0502020202020204" pitchFamily="34" charset="0"/>
            </a:endParaRPr>
          </a:p>
        </p:txBody>
      </p:sp>
    </p:spTree>
    <p:extLst>
      <p:ext uri="{BB962C8B-B14F-4D97-AF65-F5344CB8AC3E}">
        <p14:creationId xmlns:p14="http://schemas.microsoft.com/office/powerpoint/2010/main" val="1769775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950EF4-945F-246E-59C5-72A468DD05F4}"/>
            </a:ext>
          </a:extLst>
        </p:cNvPr>
        <p:cNvGrpSpPr/>
        <p:nvPr/>
      </p:nvGrpSpPr>
      <p:grpSpPr>
        <a:xfrm>
          <a:off x="0" y="0"/>
          <a:ext cx="0" cy="0"/>
          <a:chOff x="0" y="0"/>
          <a:chExt cx="0" cy="0"/>
        </a:xfrm>
      </p:grpSpPr>
      <p:sp>
        <p:nvSpPr>
          <p:cNvPr id="3" name="Rounded Rectangular Callout 3">
            <a:extLst>
              <a:ext uri="{FF2B5EF4-FFF2-40B4-BE49-F238E27FC236}">
                <a16:creationId xmlns:a16="http://schemas.microsoft.com/office/drawing/2014/main" id="{B6C2D999-4995-8556-5050-E584229293A2}"/>
              </a:ext>
            </a:extLst>
          </p:cNvPr>
          <p:cNvSpPr/>
          <p:nvPr/>
        </p:nvSpPr>
        <p:spPr>
          <a:xfrm>
            <a:off x="862913" y="1524720"/>
            <a:ext cx="2888815" cy="914400"/>
          </a:xfrm>
          <a:prstGeom prst="wedgeRoundRectCallout">
            <a:avLst>
              <a:gd name="adj1" fmla="val 41185"/>
              <a:gd name="adj2" fmla="val 82500"/>
              <a:gd name="adj3" fmla="val 16667"/>
            </a:avLst>
          </a:prstGeom>
          <a:solidFill>
            <a:srgbClr val="E1EDF6"/>
          </a:solidFill>
          <a:ln>
            <a:solidFill>
              <a:srgbClr val="005EA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solidFill>
                <a:latin typeface="Century Gothic"/>
              </a:rPr>
              <a:t>what did you learn?</a:t>
            </a:r>
            <a:endParaRPr lang="en-US" dirty="0">
              <a:solidFill>
                <a:schemeClr val="tx1"/>
              </a:solidFill>
              <a:latin typeface="Arial" panose="020B0604020202020204" pitchFamily="34" charset="0"/>
            </a:endParaRPr>
          </a:p>
        </p:txBody>
      </p:sp>
      <p:sp>
        <p:nvSpPr>
          <p:cNvPr id="2" name="Rounded Rectangular Callout 1">
            <a:extLst>
              <a:ext uri="{FF2B5EF4-FFF2-40B4-BE49-F238E27FC236}">
                <a16:creationId xmlns:a16="http://schemas.microsoft.com/office/drawing/2014/main" id="{5A9248D1-F337-0503-8E67-372386FA81E5}"/>
              </a:ext>
            </a:extLst>
          </p:cNvPr>
          <p:cNvSpPr/>
          <p:nvPr/>
        </p:nvSpPr>
        <p:spPr>
          <a:xfrm>
            <a:off x="862913" y="3868296"/>
            <a:ext cx="2888815" cy="914400"/>
          </a:xfrm>
          <a:prstGeom prst="wedgeRoundRectCallout">
            <a:avLst>
              <a:gd name="adj1" fmla="val 41185"/>
              <a:gd name="adj2" fmla="val 82500"/>
              <a:gd name="adj3" fmla="val 16667"/>
            </a:avLst>
          </a:prstGeom>
          <a:solidFill>
            <a:srgbClr val="E1EDF6"/>
          </a:solidFill>
          <a:ln>
            <a:solidFill>
              <a:srgbClr val="005EA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solidFill>
                <a:latin typeface="Century Gothic"/>
              </a:rPr>
              <a:t>what evidence supports your thinking?</a:t>
            </a:r>
          </a:p>
        </p:txBody>
      </p:sp>
      <p:sp>
        <p:nvSpPr>
          <p:cNvPr id="6" name="Oval 5">
            <a:extLst>
              <a:ext uri="{FF2B5EF4-FFF2-40B4-BE49-F238E27FC236}">
                <a16:creationId xmlns:a16="http://schemas.microsoft.com/office/drawing/2014/main" id="{49D231B0-A925-878F-FEAD-0796855FD6BA}"/>
              </a:ext>
            </a:extLst>
          </p:cNvPr>
          <p:cNvSpPr/>
          <p:nvPr/>
        </p:nvSpPr>
        <p:spPr>
          <a:xfrm>
            <a:off x="6028879" y="5239346"/>
            <a:ext cx="365760" cy="365760"/>
          </a:xfrm>
          <a:prstGeom prst="ellipse">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 name="TextBox 4">
            <a:extLst>
              <a:ext uri="{FF2B5EF4-FFF2-40B4-BE49-F238E27FC236}">
                <a16:creationId xmlns:a16="http://schemas.microsoft.com/office/drawing/2014/main" id="{B14835CD-27CC-0B87-8D95-BDAEDD642C77}"/>
              </a:ext>
            </a:extLst>
          </p:cNvPr>
          <p:cNvSpPr txBox="1"/>
          <p:nvPr/>
        </p:nvSpPr>
        <p:spPr>
          <a:xfrm>
            <a:off x="862913" y="2757393"/>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dirty="0">
                <a:latin typeface="Calibri" panose="020F0502020204030204" pitchFamily="34" charset="0"/>
                <a:cs typeface="Calibri" panose="020F0502020204030204" pitchFamily="34" charset="0"/>
              </a:rPr>
              <a:t>what was confusing but you now understand?</a:t>
            </a:r>
          </a:p>
        </p:txBody>
      </p:sp>
      <p:sp>
        <p:nvSpPr>
          <p:cNvPr id="7" name="TextBox 6">
            <a:extLst>
              <a:ext uri="{FF2B5EF4-FFF2-40B4-BE49-F238E27FC236}">
                <a16:creationId xmlns:a16="http://schemas.microsoft.com/office/drawing/2014/main" id="{E839A596-CDDE-8AC9-A980-E8014A01FBB6}"/>
              </a:ext>
            </a:extLst>
          </p:cNvPr>
          <p:cNvSpPr txBox="1"/>
          <p:nvPr/>
        </p:nvSpPr>
        <p:spPr>
          <a:xfrm>
            <a:off x="862913" y="5067301"/>
            <a:ext cx="3050181"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dirty="0">
                <a:latin typeface="Calibri" panose="020F0502020204030204" pitchFamily="34" charset="0"/>
                <a:cs typeface="Calibri" panose="020F0502020204030204" pitchFamily="34" charset="0"/>
              </a:rPr>
              <a:t>how do you choose where to start when writing equations of lines?</a:t>
            </a:r>
          </a:p>
        </p:txBody>
      </p:sp>
      <p:sp>
        <p:nvSpPr>
          <p:cNvPr id="8" name="TextBox 7">
            <a:extLst>
              <a:ext uri="{FF2B5EF4-FFF2-40B4-BE49-F238E27FC236}">
                <a16:creationId xmlns:a16="http://schemas.microsoft.com/office/drawing/2014/main" id="{382F32E2-B1A0-349F-2705-A39314DFDB90}"/>
              </a:ext>
            </a:extLst>
          </p:cNvPr>
          <p:cNvSpPr txBox="1"/>
          <p:nvPr/>
        </p:nvSpPr>
        <p:spPr>
          <a:xfrm>
            <a:off x="5937179" y="1251866"/>
            <a:ext cx="5284382" cy="4840364"/>
          </a:xfrm>
          <a:prstGeom prst="rect">
            <a:avLst/>
          </a:prstGeom>
          <a:noFill/>
          <a:ln w="28575">
            <a:solidFill>
              <a:schemeClr val="bg1">
                <a:lumMod val="75000"/>
              </a:schemeClr>
            </a:solidFill>
            <a:prstDash val="dash"/>
          </a:ln>
        </p:spPr>
        <p:txBody>
          <a:bodyPr wrap="square" lIns="182880" tIns="91440" rIns="91440" bIns="91440" rtlCol="0" anchor="t">
            <a:spAutoFit/>
          </a:bodyPr>
          <a:lstStyle/>
          <a:p>
            <a:r>
              <a:rPr lang="en-US" dirty="0">
                <a:latin typeface="Verdana" panose="020B0604030504040204" pitchFamily="34" charset="0"/>
                <a:ea typeface="Verdana" panose="020B0604030504040204" pitchFamily="34" charset="0"/>
              </a:rPr>
              <a:t>The embroidery shop sells trucker hats to schools for fundraisers. The total cost, </a:t>
            </a:r>
            <a:r>
              <a:rPr lang="en-US" i="1" dirty="0">
                <a:latin typeface="Verdana" panose="020B0604030504040204" pitchFamily="34" charset="0"/>
                <a:ea typeface="Verdana" panose="020B0604030504040204" pitchFamily="34" charset="0"/>
              </a:rPr>
              <a:t>y</a:t>
            </a:r>
            <a:r>
              <a:rPr lang="en-US" dirty="0">
                <a:latin typeface="Verdana" panose="020B0604030504040204" pitchFamily="34" charset="0"/>
                <a:ea typeface="Verdana" panose="020B0604030504040204" pitchFamily="34" charset="0"/>
              </a:rPr>
              <a:t>, for </a:t>
            </a:r>
            <a:r>
              <a:rPr lang="en-US" i="1" dirty="0">
                <a:latin typeface="Verdana" panose="020B0604030504040204" pitchFamily="34" charset="0"/>
                <a:ea typeface="Verdana" panose="020B0604030504040204" pitchFamily="34" charset="0"/>
              </a:rPr>
              <a:t>x</a:t>
            </a:r>
            <a:r>
              <a:rPr lang="en-US" dirty="0">
                <a:latin typeface="Verdana" panose="020B0604030504040204" pitchFamily="34" charset="0"/>
                <a:ea typeface="Verdana" panose="020B0604030504040204" pitchFamily="34" charset="0"/>
              </a:rPr>
              <a:t> hats includes a flat fee for the embroidery and a cost per hat. One school bought 15 hats for a total cost of $205. Another school bought 20 hats for a total cost of $265.</a:t>
            </a:r>
          </a:p>
          <a:p>
            <a:endParaRPr lang="en-US" dirty="0">
              <a:latin typeface="Verdana" panose="020B0604030504040204" pitchFamily="34" charset="0"/>
              <a:ea typeface="Verdana" panose="020B0604030504040204" pitchFamily="34" charset="0"/>
            </a:endParaRPr>
          </a:p>
          <a:p>
            <a:r>
              <a:rPr lang="en-US" dirty="0">
                <a:latin typeface="Verdana"/>
                <a:ea typeface="Verdana"/>
              </a:rPr>
              <a:t>Which linear equation represents the total cost in dollars, </a:t>
            </a:r>
            <a:r>
              <a:rPr lang="en-US" i="1" dirty="0">
                <a:latin typeface="Verdana"/>
                <a:ea typeface="Verdana"/>
              </a:rPr>
              <a:t>y</a:t>
            </a:r>
            <a:r>
              <a:rPr lang="en-US" dirty="0">
                <a:latin typeface="Verdana"/>
                <a:ea typeface="Verdana"/>
              </a:rPr>
              <a:t>, for </a:t>
            </a:r>
            <a:r>
              <a:rPr lang="en-US" i="1" dirty="0">
                <a:latin typeface="Verdana"/>
                <a:ea typeface="Verdana"/>
              </a:rPr>
              <a:t>x</a:t>
            </a:r>
            <a:r>
              <a:rPr lang="en-US" dirty="0">
                <a:latin typeface="Verdana"/>
                <a:ea typeface="Verdana"/>
              </a:rPr>
              <a:t> hats?</a:t>
            </a:r>
          </a:p>
          <a:p>
            <a:endParaRPr lang="en-US" dirty="0">
              <a:latin typeface="Verdana" panose="020B0604030504040204" pitchFamily="34" charset="0"/>
              <a:ea typeface="Verdana" panose="020B0604030504040204" pitchFamily="34" charset="0"/>
            </a:endParaRPr>
          </a:p>
          <a:p>
            <a:pPr>
              <a:lnSpc>
                <a:spcPct val="150000"/>
              </a:lnSpc>
            </a:pPr>
            <a:r>
              <a:rPr lang="en-US" b="1" dirty="0">
                <a:latin typeface="Verdana" panose="020B0604030504040204" pitchFamily="34" charset="0"/>
                <a:ea typeface="Verdana" panose="020B0604030504040204" pitchFamily="34" charset="0"/>
              </a:rPr>
              <a:t>A  </a:t>
            </a:r>
            <a:r>
              <a:rPr lang="en-US" i="1" dirty="0">
                <a:latin typeface="Verdana" panose="020B0604030504040204" pitchFamily="34" charset="0"/>
                <a:ea typeface="Verdana" panose="020B0604030504040204" pitchFamily="34" charset="0"/>
              </a:rPr>
              <a:t>y</a:t>
            </a:r>
            <a:r>
              <a:rPr lang="en-US" dirty="0">
                <a:latin typeface="Verdana" panose="020B0604030504040204" pitchFamily="34" charset="0"/>
                <a:ea typeface="Verdana" panose="020B0604030504040204" pitchFamily="34" charset="0"/>
              </a:rPr>
              <a:t> = 13.6</a:t>
            </a:r>
            <a:r>
              <a:rPr lang="en-US" i="1" dirty="0">
                <a:latin typeface="Verdana" panose="020B0604030504040204" pitchFamily="34" charset="0"/>
                <a:ea typeface="Verdana" panose="020B0604030504040204" pitchFamily="34" charset="0"/>
              </a:rPr>
              <a:t>x</a:t>
            </a:r>
            <a:endParaRPr lang="en-US" b="1" dirty="0">
              <a:latin typeface="Verdana" panose="020B0604030504040204" pitchFamily="34" charset="0"/>
              <a:ea typeface="Verdana" panose="020B0604030504040204" pitchFamily="34" charset="0"/>
            </a:endParaRPr>
          </a:p>
          <a:p>
            <a:pPr>
              <a:lnSpc>
                <a:spcPct val="150000"/>
              </a:lnSpc>
            </a:pPr>
            <a:r>
              <a:rPr lang="en-US" b="1" dirty="0">
                <a:latin typeface="Verdana" panose="020B0604030504040204" pitchFamily="34" charset="0"/>
                <a:ea typeface="Verdana" panose="020B0604030504040204" pitchFamily="34" charset="0"/>
              </a:rPr>
              <a:t>B  </a:t>
            </a:r>
            <a:r>
              <a:rPr lang="en-US" i="1" dirty="0">
                <a:latin typeface="Verdana" panose="020B0604030504040204" pitchFamily="34" charset="0"/>
                <a:ea typeface="Verdana" panose="020B0604030504040204" pitchFamily="34" charset="0"/>
              </a:rPr>
              <a:t>y</a:t>
            </a:r>
            <a:r>
              <a:rPr lang="en-US" dirty="0">
                <a:latin typeface="Verdana" panose="020B0604030504040204" pitchFamily="34" charset="0"/>
                <a:ea typeface="Verdana" panose="020B0604030504040204" pitchFamily="34" charset="0"/>
              </a:rPr>
              <a:t> = 13.25</a:t>
            </a:r>
            <a:r>
              <a:rPr lang="en-US" i="1" dirty="0">
                <a:latin typeface="Verdana" panose="020B0604030504040204" pitchFamily="34" charset="0"/>
                <a:ea typeface="Verdana" panose="020B0604030504040204" pitchFamily="34" charset="0"/>
              </a:rPr>
              <a:t>x</a:t>
            </a:r>
            <a:endParaRPr lang="en-US" b="1" dirty="0">
              <a:latin typeface="Verdana" panose="020B0604030504040204" pitchFamily="34" charset="0"/>
              <a:ea typeface="Verdana" panose="020B0604030504040204" pitchFamily="34" charset="0"/>
            </a:endParaRPr>
          </a:p>
          <a:p>
            <a:pPr>
              <a:lnSpc>
                <a:spcPct val="150000"/>
              </a:lnSpc>
            </a:pPr>
            <a:r>
              <a:rPr lang="en-US" b="1" dirty="0">
                <a:latin typeface="Verdana" panose="020B0604030504040204" pitchFamily="34" charset="0"/>
                <a:ea typeface="Verdana" panose="020B0604030504040204" pitchFamily="34" charset="0"/>
              </a:rPr>
              <a:t>C  </a:t>
            </a:r>
            <a:r>
              <a:rPr lang="en-US" i="1" dirty="0">
                <a:latin typeface="Verdana" panose="020B0604030504040204" pitchFamily="34" charset="0"/>
                <a:ea typeface="Verdana" panose="020B0604030504040204" pitchFamily="34" charset="0"/>
              </a:rPr>
              <a:t>y</a:t>
            </a:r>
            <a:r>
              <a:rPr lang="en-US" dirty="0">
                <a:latin typeface="Verdana" panose="020B0604030504040204" pitchFamily="34" charset="0"/>
                <a:ea typeface="Verdana" panose="020B0604030504040204" pitchFamily="34" charset="0"/>
              </a:rPr>
              <a:t> = 12</a:t>
            </a:r>
            <a:r>
              <a:rPr lang="en-US" i="1" dirty="0">
                <a:latin typeface="Verdana" panose="020B0604030504040204" pitchFamily="34" charset="0"/>
                <a:ea typeface="Verdana" panose="020B0604030504040204" pitchFamily="34" charset="0"/>
              </a:rPr>
              <a:t>x</a:t>
            </a:r>
            <a:r>
              <a:rPr lang="en-US" dirty="0">
                <a:latin typeface="Verdana" panose="020B0604030504040204" pitchFamily="34" charset="0"/>
                <a:ea typeface="Verdana" panose="020B0604030504040204" pitchFamily="34" charset="0"/>
              </a:rPr>
              <a:t> + 25</a:t>
            </a:r>
            <a:endParaRPr lang="en-US" b="1" dirty="0">
              <a:latin typeface="Verdana" panose="020B0604030504040204" pitchFamily="34" charset="0"/>
              <a:ea typeface="Verdana" panose="020B0604030504040204" pitchFamily="34" charset="0"/>
            </a:endParaRPr>
          </a:p>
          <a:p>
            <a:pPr>
              <a:lnSpc>
                <a:spcPct val="150000"/>
              </a:lnSpc>
            </a:pPr>
            <a:r>
              <a:rPr lang="en-US" b="1" dirty="0">
                <a:latin typeface="Verdana" panose="020B0604030504040204" pitchFamily="34" charset="0"/>
                <a:ea typeface="Verdana" panose="020B0604030504040204" pitchFamily="34" charset="0"/>
              </a:rPr>
              <a:t>D</a:t>
            </a:r>
            <a:r>
              <a:rPr lang="en-US" dirty="0">
                <a:latin typeface="Verdana" panose="020B0604030504040204" pitchFamily="34" charset="0"/>
                <a:ea typeface="Verdana" panose="020B0604030504040204" pitchFamily="34" charset="0"/>
              </a:rPr>
              <a:t>  </a:t>
            </a:r>
            <a:r>
              <a:rPr lang="en-US" i="1" dirty="0">
                <a:latin typeface="Verdana" panose="020B0604030504040204" pitchFamily="34" charset="0"/>
                <a:ea typeface="Verdana" panose="020B0604030504040204" pitchFamily="34" charset="0"/>
              </a:rPr>
              <a:t>y</a:t>
            </a:r>
            <a:r>
              <a:rPr lang="en-US" dirty="0">
                <a:latin typeface="Verdana" panose="020B0604030504040204" pitchFamily="34" charset="0"/>
                <a:ea typeface="Verdana" panose="020B0604030504040204" pitchFamily="34" charset="0"/>
              </a:rPr>
              <a:t> = 25</a:t>
            </a:r>
            <a:r>
              <a:rPr lang="en-US" i="1" dirty="0">
                <a:latin typeface="Verdana" panose="020B0604030504040204" pitchFamily="34" charset="0"/>
                <a:ea typeface="Verdana" panose="020B0604030504040204" pitchFamily="34" charset="0"/>
              </a:rPr>
              <a:t>x</a:t>
            </a:r>
            <a:r>
              <a:rPr lang="en-US" dirty="0">
                <a:latin typeface="Verdana" panose="020B0604030504040204" pitchFamily="34" charset="0"/>
                <a:ea typeface="Verdana" panose="020B0604030504040204" pitchFamily="34" charset="0"/>
              </a:rPr>
              <a:t> + 12</a:t>
            </a:r>
            <a:endParaRPr lang="en-US" dirty="0">
              <a:latin typeface="Century Gothic" panose="020B0502020202020204" pitchFamily="34" charset="0"/>
            </a:endParaRPr>
          </a:p>
        </p:txBody>
      </p:sp>
    </p:spTree>
    <p:extLst>
      <p:ext uri="{BB962C8B-B14F-4D97-AF65-F5344CB8AC3E}">
        <p14:creationId xmlns:p14="http://schemas.microsoft.com/office/powerpoint/2010/main" val="2522264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586AEFE8-C63F-8F0C-A4DC-C9946A0FCF97}"/>
              </a:ext>
            </a:extLst>
          </p:cNvPr>
          <p:cNvSpPr>
            <a:spLocks noGrp="1"/>
          </p:cNvSpPr>
          <p:nvPr>
            <p:ph type="subTitle" idx="1"/>
          </p:nvPr>
        </p:nvSpPr>
        <p:spPr/>
        <p:txBody>
          <a:bodyPr/>
          <a:lstStyle/>
          <a:p>
            <a:r>
              <a:rPr lang="en-US" dirty="0"/>
              <a:t>make a plan</a:t>
            </a:r>
          </a:p>
        </p:txBody>
      </p:sp>
    </p:spTree>
    <p:extLst>
      <p:ext uri="{BB962C8B-B14F-4D97-AF65-F5344CB8AC3E}">
        <p14:creationId xmlns:p14="http://schemas.microsoft.com/office/powerpoint/2010/main" val="1006769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3A78DB-E496-D4E6-3FF8-5580FF22C182}"/>
            </a:ext>
          </a:extLst>
        </p:cNvPr>
        <p:cNvGrpSpPr/>
        <p:nvPr/>
      </p:nvGrpSpPr>
      <p:grpSpPr>
        <a:xfrm>
          <a:off x="0" y="0"/>
          <a:ext cx="0" cy="0"/>
          <a:chOff x="0" y="0"/>
          <a:chExt cx="0" cy="0"/>
        </a:xfrm>
      </p:grpSpPr>
      <p:sp>
        <p:nvSpPr>
          <p:cNvPr id="6" name="Text Placeholder 2">
            <a:extLst>
              <a:ext uri="{FF2B5EF4-FFF2-40B4-BE49-F238E27FC236}">
                <a16:creationId xmlns:a16="http://schemas.microsoft.com/office/drawing/2014/main" id="{4E5F4723-F6C9-9EA6-9177-9777CE885264}"/>
              </a:ext>
            </a:extLst>
          </p:cNvPr>
          <p:cNvSpPr txBox="1">
            <a:spLocks/>
          </p:cNvSpPr>
          <p:nvPr/>
        </p:nvSpPr>
        <p:spPr>
          <a:xfrm>
            <a:off x="1077593" y="4260556"/>
            <a:ext cx="1794897" cy="411956"/>
          </a:xfrm>
        </p:spPr>
        <p:txBody>
          <a:bodyPr anchor="t"/>
          <a:lstStyle>
            <a:lvl1pPr marL="0" indent="0" algn="l" defTabSz="914400" rtl="0" eaLnBrk="1" latinLnBrk="0" hangingPunct="1">
              <a:lnSpc>
                <a:spcPct val="110000"/>
              </a:lnSpc>
              <a:spcBef>
                <a:spcPts val="0"/>
              </a:spcBef>
              <a:buFont typeface="Arial" panose="020B0604020202020204" pitchFamily="34" charset="0"/>
              <a:buNone/>
              <a:defRPr sz="2000" b="0" kern="1200">
                <a:solidFill>
                  <a:schemeClr val="tx1"/>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90000"/>
              </a:lnSpc>
            </a:pPr>
            <a:endParaRPr lang="en-US" sz="2400" dirty="0"/>
          </a:p>
        </p:txBody>
      </p:sp>
      <p:sp>
        <p:nvSpPr>
          <p:cNvPr id="2" name="Rounded Rectangular Callout 1">
            <a:extLst>
              <a:ext uri="{FF2B5EF4-FFF2-40B4-BE49-F238E27FC236}">
                <a16:creationId xmlns:a16="http://schemas.microsoft.com/office/drawing/2014/main" id="{C7BF952D-F38E-F7F5-F5C8-C8849847AFE0}"/>
              </a:ext>
            </a:extLst>
          </p:cNvPr>
          <p:cNvSpPr/>
          <p:nvPr/>
        </p:nvSpPr>
        <p:spPr>
          <a:xfrm>
            <a:off x="862914" y="3955704"/>
            <a:ext cx="2599764" cy="896470"/>
          </a:xfrm>
          <a:prstGeom prst="wedgeRoundRectCallout">
            <a:avLst>
              <a:gd name="adj1" fmla="val 41185"/>
              <a:gd name="adj2" fmla="val 82500"/>
              <a:gd name="adj3" fmla="val 16667"/>
            </a:avLst>
          </a:prstGeom>
          <a:solidFill>
            <a:srgbClr val="E1EDF6"/>
          </a:solidFill>
          <a:ln>
            <a:solidFill>
              <a:srgbClr val="005E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entury Gothic" panose="020B0502020202020204" pitchFamily="34" charset="0"/>
              </a:rPr>
              <a:t>how would you start?</a:t>
            </a:r>
          </a:p>
        </p:txBody>
      </p:sp>
      <p:sp>
        <p:nvSpPr>
          <p:cNvPr id="4" name="Rounded Rectangular Callout 3">
            <a:extLst>
              <a:ext uri="{FF2B5EF4-FFF2-40B4-BE49-F238E27FC236}">
                <a16:creationId xmlns:a16="http://schemas.microsoft.com/office/drawing/2014/main" id="{2C1B7C60-BC00-9947-5F6A-E6F9A7F4AB2B}"/>
              </a:ext>
            </a:extLst>
          </p:cNvPr>
          <p:cNvSpPr/>
          <p:nvPr/>
        </p:nvSpPr>
        <p:spPr>
          <a:xfrm>
            <a:off x="862914" y="2005827"/>
            <a:ext cx="2599764" cy="896470"/>
          </a:xfrm>
          <a:prstGeom prst="wedgeRoundRectCallout">
            <a:avLst>
              <a:gd name="adj1" fmla="val 41185"/>
              <a:gd name="adj2" fmla="val 82500"/>
              <a:gd name="adj3" fmla="val 16667"/>
            </a:avLst>
          </a:prstGeom>
          <a:solidFill>
            <a:srgbClr val="E1EDF6"/>
          </a:solidFill>
          <a:ln>
            <a:solidFill>
              <a:srgbClr val="005E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entury Gothic" panose="020B0502020202020204" pitchFamily="34" charset="0"/>
              </a:rPr>
              <a:t>what’s it about?</a:t>
            </a:r>
          </a:p>
        </p:txBody>
      </p:sp>
      <p:sp>
        <p:nvSpPr>
          <p:cNvPr id="5" name="TextBox 4">
            <a:extLst>
              <a:ext uri="{FF2B5EF4-FFF2-40B4-BE49-F238E27FC236}">
                <a16:creationId xmlns:a16="http://schemas.microsoft.com/office/drawing/2014/main" id="{9ECB01D1-DA99-8CCB-A207-44B5BFE29A29}"/>
              </a:ext>
            </a:extLst>
          </p:cNvPr>
          <p:cNvSpPr txBox="1"/>
          <p:nvPr/>
        </p:nvSpPr>
        <p:spPr>
          <a:xfrm>
            <a:off x="5472588" y="2454062"/>
            <a:ext cx="5284382" cy="2123658"/>
          </a:xfrm>
          <a:prstGeom prst="rect">
            <a:avLst/>
          </a:prstGeom>
          <a:noFill/>
          <a:ln w="28575">
            <a:solidFill>
              <a:schemeClr val="bg1">
                <a:lumMod val="75000"/>
              </a:schemeClr>
            </a:solidFill>
            <a:prstDash val="dash"/>
          </a:ln>
        </p:spPr>
        <p:txBody>
          <a:bodyPr wrap="square" lIns="182880" tIns="91440" rIns="91440" bIns="91440" rtlCol="0">
            <a:spAutoFit/>
          </a:bodyPr>
          <a:lstStyle/>
          <a:p>
            <a:r>
              <a:rPr lang="en-US" dirty="0">
                <a:latin typeface="Verdana" panose="020B0604030504040204" pitchFamily="34" charset="0"/>
                <a:ea typeface="Verdana" panose="020B0604030504040204" pitchFamily="34" charset="0"/>
              </a:rPr>
              <a:t>The embroidery shop sells trucker hats to schools for fundraisers. The total cost, </a:t>
            </a:r>
            <a:r>
              <a:rPr lang="en-US" i="1" dirty="0">
                <a:latin typeface="Verdana" panose="020B0604030504040204" pitchFamily="34" charset="0"/>
                <a:ea typeface="Verdana" panose="020B0604030504040204" pitchFamily="34" charset="0"/>
              </a:rPr>
              <a:t>y</a:t>
            </a:r>
            <a:r>
              <a:rPr lang="en-US" dirty="0">
                <a:latin typeface="Verdana" panose="020B0604030504040204" pitchFamily="34" charset="0"/>
                <a:ea typeface="Verdana" panose="020B0604030504040204" pitchFamily="34" charset="0"/>
              </a:rPr>
              <a:t>, for </a:t>
            </a:r>
            <a:r>
              <a:rPr lang="en-US" i="1" dirty="0">
                <a:latin typeface="Verdana" panose="020B0604030504040204" pitchFamily="34" charset="0"/>
                <a:ea typeface="Verdana" panose="020B0604030504040204" pitchFamily="34" charset="0"/>
              </a:rPr>
              <a:t>x</a:t>
            </a:r>
            <a:r>
              <a:rPr lang="en-US" dirty="0">
                <a:latin typeface="Verdana" panose="020B0604030504040204" pitchFamily="34" charset="0"/>
                <a:ea typeface="Verdana" panose="020B0604030504040204" pitchFamily="34" charset="0"/>
              </a:rPr>
              <a:t> hats includes a flat fee for the embroidery and a cost per hat. One school bought 15 hats for a total cost of $205. Another school bought 20 hats for a total cost of $265.</a:t>
            </a:r>
            <a:endParaRPr lang="en-US" dirty="0">
              <a:latin typeface="Century Gothic" panose="020B0502020202020204" pitchFamily="34" charset="0"/>
            </a:endParaRPr>
          </a:p>
        </p:txBody>
      </p:sp>
    </p:spTree>
    <p:extLst>
      <p:ext uri="{BB962C8B-B14F-4D97-AF65-F5344CB8AC3E}">
        <p14:creationId xmlns:p14="http://schemas.microsoft.com/office/powerpoint/2010/main" val="1168537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BCEF63B2-1B6D-D36B-C1C2-66CDBCEEDB51}"/>
              </a:ext>
            </a:extLst>
          </p:cNvPr>
          <p:cNvSpPr>
            <a:spLocks noGrp="1"/>
          </p:cNvSpPr>
          <p:nvPr>
            <p:ph type="subTitle" idx="1"/>
          </p:nvPr>
        </p:nvSpPr>
        <p:spPr/>
        <p:txBody>
          <a:bodyPr/>
          <a:lstStyle/>
          <a:p>
            <a:r>
              <a:rPr lang="en-US" dirty="0"/>
              <a:t>show what you know</a:t>
            </a:r>
          </a:p>
        </p:txBody>
      </p:sp>
    </p:spTree>
    <p:extLst>
      <p:ext uri="{BB962C8B-B14F-4D97-AF65-F5344CB8AC3E}">
        <p14:creationId xmlns:p14="http://schemas.microsoft.com/office/powerpoint/2010/main" val="39908738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CDF429-CAF8-14DF-7194-28B8BA76A92F}"/>
            </a:ext>
          </a:extLst>
        </p:cNvPr>
        <p:cNvGrpSpPr/>
        <p:nvPr/>
      </p:nvGrpSpPr>
      <p:grpSpPr>
        <a:xfrm>
          <a:off x="0" y="0"/>
          <a:ext cx="0" cy="0"/>
          <a:chOff x="0" y="0"/>
          <a:chExt cx="0" cy="0"/>
        </a:xfrm>
      </p:grpSpPr>
      <p:sp>
        <p:nvSpPr>
          <p:cNvPr id="4" name="Text Placeholder 2">
            <a:extLst>
              <a:ext uri="{FF2B5EF4-FFF2-40B4-BE49-F238E27FC236}">
                <a16:creationId xmlns:a16="http://schemas.microsoft.com/office/drawing/2014/main" id="{195F10D5-0016-6525-516D-E3A07A70C6C7}"/>
              </a:ext>
            </a:extLst>
          </p:cNvPr>
          <p:cNvSpPr txBox="1">
            <a:spLocks/>
          </p:cNvSpPr>
          <p:nvPr/>
        </p:nvSpPr>
        <p:spPr>
          <a:xfrm>
            <a:off x="862913" y="1728468"/>
            <a:ext cx="2224256" cy="411956"/>
          </a:xfrm>
        </p:spPr>
        <p:txBody>
          <a:bodyPr anchor="t"/>
          <a:lstStyle>
            <a:lvl1pPr marL="0" indent="0" algn="ctr" defTabSz="914400" rtl="0" eaLnBrk="1" latinLnBrk="0" hangingPunct="1">
              <a:lnSpc>
                <a:spcPct val="90000"/>
              </a:lnSpc>
              <a:spcBef>
                <a:spcPts val="0"/>
              </a:spcBef>
              <a:buFont typeface="Arial" panose="020B0604020202020204" pitchFamily="34" charset="0"/>
              <a:buNone/>
              <a:defRPr sz="2400" b="0" kern="1200">
                <a:solidFill>
                  <a:schemeClr val="tx1"/>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endParaRPr lang="en-US" dirty="0"/>
          </a:p>
        </p:txBody>
      </p:sp>
      <p:sp>
        <p:nvSpPr>
          <p:cNvPr id="6" name="Text Placeholder 2">
            <a:extLst>
              <a:ext uri="{FF2B5EF4-FFF2-40B4-BE49-F238E27FC236}">
                <a16:creationId xmlns:a16="http://schemas.microsoft.com/office/drawing/2014/main" id="{74A596EE-B42F-0F7B-227A-78C7F98C9E5B}"/>
              </a:ext>
            </a:extLst>
          </p:cNvPr>
          <p:cNvSpPr txBox="1">
            <a:spLocks/>
          </p:cNvSpPr>
          <p:nvPr/>
        </p:nvSpPr>
        <p:spPr>
          <a:xfrm>
            <a:off x="753135" y="4291918"/>
            <a:ext cx="2443812" cy="411956"/>
          </a:xfrm>
        </p:spPr>
        <p:txBody>
          <a:bodyPr anchor="t"/>
          <a:lstStyle>
            <a:lvl1pPr marL="0" indent="0" algn="l" defTabSz="914400" rtl="0" eaLnBrk="1" latinLnBrk="0" hangingPunct="1">
              <a:lnSpc>
                <a:spcPct val="110000"/>
              </a:lnSpc>
              <a:spcBef>
                <a:spcPts val="0"/>
              </a:spcBef>
              <a:buFont typeface="Arial" panose="020B0604020202020204" pitchFamily="34" charset="0"/>
              <a:buNone/>
              <a:defRPr sz="2000" b="0" kern="1200">
                <a:solidFill>
                  <a:schemeClr val="tx1"/>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90000"/>
              </a:lnSpc>
            </a:pPr>
            <a:endParaRPr lang="en-US" sz="2400" dirty="0"/>
          </a:p>
        </p:txBody>
      </p:sp>
      <p:sp>
        <p:nvSpPr>
          <p:cNvPr id="2" name="Rounded Rectangular Callout 1">
            <a:extLst>
              <a:ext uri="{FF2B5EF4-FFF2-40B4-BE49-F238E27FC236}">
                <a16:creationId xmlns:a16="http://schemas.microsoft.com/office/drawing/2014/main" id="{6D972703-D900-9FDF-6F12-34E3B4BB7C4D}"/>
              </a:ext>
            </a:extLst>
          </p:cNvPr>
          <p:cNvSpPr/>
          <p:nvPr/>
        </p:nvSpPr>
        <p:spPr>
          <a:xfrm>
            <a:off x="862914" y="4049661"/>
            <a:ext cx="2599764" cy="896470"/>
          </a:xfrm>
          <a:prstGeom prst="wedgeRoundRectCallout">
            <a:avLst>
              <a:gd name="adj1" fmla="val 41185"/>
              <a:gd name="adj2" fmla="val 82500"/>
              <a:gd name="adj3" fmla="val 16667"/>
            </a:avLst>
          </a:prstGeom>
          <a:solidFill>
            <a:srgbClr val="E8F4DB"/>
          </a:solidFill>
          <a:ln>
            <a:solidFill>
              <a:srgbClr val="86C4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entury Gothic" panose="020B0502020202020204" pitchFamily="34" charset="0"/>
              </a:rPr>
              <a:t>what information is important?</a:t>
            </a:r>
          </a:p>
        </p:txBody>
      </p:sp>
      <p:sp>
        <p:nvSpPr>
          <p:cNvPr id="3" name="Rounded Rectangular Callout 2">
            <a:extLst>
              <a:ext uri="{FF2B5EF4-FFF2-40B4-BE49-F238E27FC236}">
                <a16:creationId xmlns:a16="http://schemas.microsoft.com/office/drawing/2014/main" id="{F8F87D30-2386-D7FA-9E35-272A414EECB7}"/>
              </a:ext>
            </a:extLst>
          </p:cNvPr>
          <p:cNvSpPr/>
          <p:nvPr/>
        </p:nvSpPr>
        <p:spPr>
          <a:xfrm>
            <a:off x="862914" y="2005827"/>
            <a:ext cx="2599764" cy="896470"/>
          </a:xfrm>
          <a:prstGeom prst="wedgeRoundRectCallout">
            <a:avLst>
              <a:gd name="adj1" fmla="val 41185"/>
              <a:gd name="adj2" fmla="val 82500"/>
              <a:gd name="adj3" fmla="val 16667"/>
            </a:avLst>
          </a:prstGeom>
          <a:solidFill>
            <a:srgbClr val="E8F4DB"/>
          </a:solidFill>
          <a:ln>
            <a:solidFill>
              <a:srgbClr val="86C4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entury Gothic" panose="020B0502020202020204" pitchFamily="34" charset="0"/>
              </a:rPr>
              <a:t>what do you know about the content?</a:t>
            </a:r>
          </a:p>
        </p:txBody>
      </p:sp>
      <p:sp>
        <p:nvSpPr>
          <p:cNvPr id="7" name="TextBox 6">
            <a:extLst>
              <a:ext uri="{FF2B5EF4-FFF2-40B4-BE49-F238E27FC236}">
                <a16:creationId xmlns:a16="http://schemas.microsoft.com/office/drawing/2014/main" id="{AD5ACB1D-BDA2-A4B1-2110-5949B0F62695}"/>
              </a:ext>
            </a:extLst>
          </p:cNvPr>
          <p:cNvSpPr txBox="1"/>
          <p:nvPr/>
        </p:nvSpPr>
        <p:spPr>
          <a:xfrm>
            <a:off x="5472588" y="2454062"/>
            <a:ext cx="5284382" cy="2123658"/>
          </a:xfrm>
          <a:prstGeom prst="rect">
            <a:avLst/>
          </a:prstGeom>
          <a:noFill/>
          <a:ln w="28575">
            <a:solidFill>
              <a:schemeClr val="bg1">
                <a:lumMod val="75000"/>
              </a:schemeClr>
            </a:solidFill>
            <a:prstDash val="dash"/>
          </a:ln>
        </p:spPr>
        <p:txBody>
          <a:bodyPr wrap="square" lIns="182880" tIns="91440" rIns="91440" bIns="91440" rtlCol="0">
            <a:spAutoFit/>
          </a:bodyPr>
          <a:lstStyle/>
          <a:p>
            <a:r>
              <a:rPr lang="en-US" dirty="0">
                <a:latin typeface="Verdana" panose="020B0604030504040204" pitchFamily="34" charset="0"/>
                <a:ea typeface="Verdana" panose="020B0604030504040204" pitchFamily="34" charset="0"/>
              </a:rPr>
              <a:t>The embroidery shop sells trucker hats to schools for fundraisers. The total cost, </a:t>
            </a:r>
            <a:r>
              <a:rPr lang="en-US" i="1" dirty="0">
                <a:latin typeface="Verdana" panose="020B0604030504040204" pitchFamily="34" charset="0"/>
                <a:ea typeface="Verdana" panose="020B0604030504040204" pitchFamily="34" charset="0"/>
              </a:rPr>
              <a:t>y</a:t>
            </a:r>
            <a:r>
              <a:rPr lang="en-US" dirty="0">
                <a:latin typeface="Verdana" panose="020B0604030504040204" pitchFamily="34" charset="0"/>
                <a:ea typeface="Verdana" panose="020B0604030504040204" pitchFamily="34" charset="0"/>
              </a:rPr>
              <a:t>, for </a:t>
            </a:r>
            <a:r>
              <a:rPr lang="en-US" i="1" dirty="0">
                <a:latin typeface="Verdana" panose="020B0604030504040204" pitchFamily="34" charset="0"/>
                <a:ea typeface="Verdana" panose="020B0604030504040204" pitchFamily="34" charset="0"/>
              </a:rPr>
              <a:t>x</a:t>
            </a:r>
            <a:r>
              <a:rPr lang="en-US" dirty="0">
                <a:latin typeface="Verdana" panose="020B0604030504040204" pitchFamily="34" charset="0"/>
                <a:ea typeface="Verdana" panose="020B0604030504040204" pitchFamily="34" charset="0"/>
              </a:rPr>
              <a:t> hats includes a flat fee for the embroidery and a cost per hat. One school bought 15 hats for a total cost of $205. Another school bought 20 hats for a total cost of $265.</a:t>
            </a:r>
            <a:endParaRPr lang="en-US" dirty="0">
              <a:latin typeface="Century Gothic" panose="020B0502020202020204" pitchFamily="34" charset="0"/>
            </a:endParaRPr>
          </a:p>
        </p:txBody>
      </p:sp>
    </p:spTree>
    <p:extLst>
      <p:ext uri="{BB962C8B-B14F-4D97-AF65-F5344CB8AC3E}">
        <p14:creationId xmlns:p14="http://schemas.microsoft.com/office/powerpoint/2010/main" val="38941049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915300-F55A-6B41-8B37-5E7F7BD3AA79}"/>
              </a:ext>
            </a:extLst>
          </p:cNvPr>
          <p:cNvPicPr>
            <a:picLocks noChangeAspect="1"/>
          </p:cNvPicPr>
          <p:nvPr/>
        </p:nvPicPr>
        <p:blipFill rotWithShape="1">
          <a:blip r:embed="rId3"/>
          <a:srcRect l="22861" t="18538" r="63464" b="1635"/>
          <a:stretch>
            <a:fillRect/>
          </a:stretch>
        </p:blipFill>
        <p:spPr>
          <a:xfrm>
            <a:off x="7370246" y="3483848"/>
            <a:ext cx="1508760" cy="3374152"/>
          </a:xfrm>
          <a:prstGeom prst="rect">
            <a:avLst/>
          </a:prstGeom>
        </p:spPr>
      </p:pic>
      <p:pic>
        <p:nvPicPr>
          <p:cNvPr id="5" name="Picture 4">
            <a:extLst>
              <a:ext uri="{FF2B5EF4-FFF2-40B4-BE49-F238E27FC236}">
                <a16:creationId xmlns:a16="http://schemas.microsoft.com/office/drawing/2014/main" id="{AE3D89AB-84C8-2D86-12B1-58E9F566FB5B}"/>
              </a:ext>
            </a:extLst>
          </p:cNvPr>
          <p:cNvPicPr>
            <a:picLocks noChangeAspect="1"/>
          </p:cNvPicPr>
          <p:nvPr/>
        </p:nvPicPr>
        <p:blipFill rotWithShape="1">
          <a:blip r:embed="rId4"/>
          <a:srcRect l="7286" t="18537" r="80978" b="1634"/>
          <a:stretch>
            <a:fillRect/>
          </a:stretch>
        </p:blipFill>
        <p:spPr>
          <a:xfrm>
            <a:off x="3315477" y="3522016"/>
            <a:ext cx="1280160" cy="3335984"/>
          </a:xfrm>
          <a:prstGeom prst="rect">
            <a:avLst/>
          </a:prstGeom>
        </p:spPr>
      </p:pic>
      <p:grpSp>
        <p:nvGrpSpPr>
          <p:cNvPr id="6" name="Group 5">
            <a:extLst>
              <a:ext uri="{FF2B5EF4-FFF2-40B4-BE49-F238E27FC236}">
                <a16:creationId xmlns:a16="http://schemas.microsoft.com/office/drawing/2014/main" id="{1A659BD0-1F53-C41B-E0EF-88D95DB2D025}"/>
              </a:ext>
            </a:extLst>
          </p:cNvPr>
          <p:cNvGrpSpPr>
            <a:grpSpLocks noChangeAspect="1"/>
          </p:cNvGrpSpPr>
          <p:nvPr/>
        </p:nvGrpSpPr>
        <p:grpSpPr>
          <a:xfrm>
            <a:off x="3132619" y="1364041"/>
            <a:ext cx="1920240" cy="1889940"/>
            <a:chOff x="1349399" y="608521"/>
            <a:chExt cx="2146058" cy="2205481"/>
          </a:xfrm>
          <a:solidFill>
            <a:srgbClr val="CAED9D"/>
          </a:solidFill>
        </p:grpSpPr>
        <p:pic>
          <p:nvPicPr>
            <p:cNvPr id="7" name="Picture 6">
              <a:extLst>
                <a:ext uri="{FF2B5EF4-FFF2-40B4-BE49-F238E27FC236}">
                  <a16:creationId xmlns:a16="http://schemas.microsoft.com/office/drawing/2014/main" id="{E2261624-1FF5-ACE6-EF50-E525BBE4C9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9399" y="608521"/>
              <a:ext cx="2146058" cy="2205481"/>
            </a:xfrm>
            <a:prstGeom prst="rect">
              <a:avLst/>
            </a:prstGeom>
            <a:grpFill/>
          </p:spPr>
        </p:pic>
        <p:sp>
          <p:nvSpPr>
            <p:cNvPr id="8" name="TextBox 7">
              <a:extLst>
                <a:ext uri="{FF2B5EF4-FFF2-40B4-BE49-F238E27FC236}">
                  <a16:creationId xmlns:a16="http://schemas.microsoft.com/office/drawing/2014/main" id="{11950536-FA22-7EDA-2835-3A7C52C90059}"/>
                </a:ext>
              </a:extLst>
            </p:cNvPr>
            <p:cNvSpPr txBox="1"/>
            <p:nvPr/>
          </p:nvSpPr>
          <p:spPr>
            <a:xfrm>
              <a:off x="1370596" y="1135618"/>
              <a:ext cx="2092750" cy="923631"/>
            </a:xfrm>
            <a:prstGeom prst="rect">
              <a:avLst/>
            </a:prstGeom>
            <a:grpFill/>
          </p:spPr>
          <p:txBody>
            <a:bodyPr wrap="square" rtlCol="0">
              <a:spAutoFit/>
            </a:bodyPr>
            <a:lstStyle/>
            <a:p>
              <a:pPr algn="ctr" defTabSz="761970">
                <a:defRPr/>
              </a:pPr>
              <a:r>
                <a:rPr lang="en-US" sz="4000" b="1" dirty="0">
                  <a:solidFill>
                    <a:prstClr val="black">
                      <a:lumMod val="85000"/>
                      <a:lumOff val="15000"/>
                    </a:prstClr>
                  </a:solidFill>
                  <a:latin typeface="Century Gothic" panose="020B0502020202020204" pitchFamily="34" charset="0"/>
                </a:rPr>
                <a:t>FACT</a:t>
              </a:r>
            </a:p>
          </p:txBody>
        </p:sp>
      </p:grpSp>
      <p:grpSp>
        <p:nvGrpSpPr>
          <p:cNvPr id="9" name="Group 8">
            <a:extLst>
              <a:ext uri="{FF2B5EF4-FFF2-40B4-BE49-F238E27FC236}">
                <a16:creationId xmlns:a16="http://schemas.microsoft.com/office/drawing/2014/main" id="{27B60E4E-BE66-0C29-226F-F524D1011993}"/>
              </a:ext>
            </a:extLst>
          </p:cNvPr>
          <p:cNvGrpSpPr>
            <a:grpSpLocks noChangeAspect="1"/>
          </p:cNvGrpSpPr>
          <p:nvPr/>
        </p:nvGrpSpPr>
        <p:grpSpPr>
          <a:xfrm>
            <a:off x="7146608" y="1364044"/>
            <a:ext cx="1920240" cy="1920240"/>
            <a:chOff x="7231361" y="2441507"/>
            <a:chExt cx="2407493" cy="2260448"/>
          </a:xfrm>
        </p:grpSpPr>
        <p:pic>
          <p:nvPicPr>
            <p:cNvPr id="10" name="Picture 9">
              <a:extLst>
                <a:ext uri="{FF2B5EF4-FFF2-40B4-BE49-F238E27FC236}">
                  <a16:creationId xmlns:a16="http://schemas.microsoft.com/office/drawing/2014/main" id="{BEDC5512-A4B8-C172-D4FA-F2923264F3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31361" y="2441507"/>
              <a:ext cx="2407493" cy="2260448"/>
            </a:xfrm>
            <a:prstGeom prst="rect">
              <a:avLst/>
            </a:prstGeom>
          </p:spPr>
        </p:pic>
        <p:sp>
          <p:nvSpPr>
            <p:cNvPr id="11" name="TextBox 10">
              <a:extLst>
                <a:ext uri="{FF2B5EF4-FFF2-40B4-BE49-F238E27FC236}">
                  <a16:creationId xmlns:a16="http://schemas.microsoft.com/office/drawing/2014/main" id="{928074E2-D686-6E26-2F84-F2B31C9B856E}"/>
                </a:ext>
              </a:extLst>
            </p:cNvPr>
            <p:cNvSpPr txBox="1"/>
            <p:nvPr/>
          </p:nvSpPr>
          <p:spPr>
            <a:xfrm>
              <a:off x="7276243" y="2995906"/>
              <a:ext cx="2362609" cy="950427"/>
            </a:xfrm>
            <a:prstGeom prst="rect">
              <a:avLst/>
            </a:prstGeom>
            <a:noFill/>
          </p:spPr>
          <p:txBody>
            <a:bodyPr wrap="square" rtlCol="0">
              <a:spAutoFit/>
            </a:bodyPr>
            <a:lstStyle/>
            <a:p>
              <a:pPr algn="ctr" defTabSz="761970">
                <a:defRPr/>
              </a:pPr>
              <a:r>
                <a:rPr lang="en-US" sz="4000" b="1" dirty="0">
                  <a:solidFill>
                    <a:prstClr val="black">
                      <a:lumMod val="85000"/>
                      <a:lumOff val="15000"/>
                    </a:prstClr>
                  </a:solidFill>
                  <a:latin typeface="Century Gothic" panose="020B0502020202020204" pitchFamily="34" charset="0"/>
                </a:rPr>
                <a:t>FIB</a:t>
              </a:r>
            </a:p>
          </p:txBody>
        </p:sp>
      </p:grpSp>
    </p:spTree>
    <p:extLst>
      <p:ext uri="{BB962C8B-B14F-4D97-AF65-F5344CB8AC3E}">
        <p14:creationId xmlns:p14="http://schemas.microsoft.com/office/powerpoint/2010/main" val="38607228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51C698-FB54-84A5-A425-F3BFA7D3F060}"/>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A4612F2-2068-0418-1780-BC3224ACB915}"/>
              </a:ext>
            </a:extLst>
          </p:cNvPr>
          <p:cNvSpPr>
            <a:spLocks noGrp="1"/>
          </p:cNvSpPr>
          <p:nvPr>
            <p:ph sz="half" idx="1"/>
          </p:nvPr>
        </p:nvSpPr>
        <p:spPr>
          <a:xfrm>
            <a:off x="332368" y="457375"/>
            <a:ext cx="5579781" cy="1892541"/>
          </a:xfrm>
        </p:spPr>
        <p:txBody>
          <a:bodyPr>
            <a:normAutofit fontScale="92500"/>
          </a:bodyPr>
          <a:lstStyle/>
          <a:p>
            <a:r>
              <a:rPr lang="en-US" i="1" dirty="0"/>
              <a:t>y </a:t>
            </a:r>
            <a:r>
              <a:rPr lang="en-US" dirty="0"/>
              <a:t>= m</a:t>
            </a:r>
            <a:r>
              <a:rPr lang="en-US" i="1" dirty="0"/>
              <a:t>x</a:t>
            </a:r>
            <a:r>
              <a:rPr lang="en-US" dirty="0"/>
              <a:t> + b </a:t>
            </a:r>
          </a:p>
          <a:p>
            <a:r>
              <a:rPr lang="en-US" dirty="0"/>
              <a:t>and</a:t>
            </a:r>
          </a:p>
          <a:p>
            <a:r>
              <a:rPr lang="en-US" dirty="0"/>
              <a:t>y</a:t>
            </a:r>
            <a:r>
              <a:rPr lang="en-US" i="1" dirty="0"/>
              <a:t> – </a:t>
            </a:r>
            <a:r>
              <a:rPr lang="en-US" dirty="0"/>
              <a:t>y</a:t>
            </a:r>
            <a:r>
              <a:rPr lang="en-US" baseline="-25000" dirty="0"/>
              <a:t>1</a:t>
            </a:r>
            <a:r>
              <a:rPr lang="en-US" dirty="0"/>
              <a:t> = m(</a:t>
            </a:r>
            <a:r>
              <a:rPr lang="en-US" i="1" dirty="0"/>
              <a:t>x</a:t>
            </a:r>
            <a:r>
              <a:rPr lang="en-US" dirty="0"/>
              <a:t> - </a:t>
            </a:r>
            <a:r>
              <a:rPr lang="en-US" i="1" dirty="0"/>
              <a:t>x</a:t>
            </a:r>
            <a:r>
              <a:rPr lang="en-US" baseline="-25000" dirty="0"/>
              <a:t>1</a:t>
            </a:r>
            <a:r>
              <a:rPr lang="en-US" dirty="0"/>
              <a:t>)</a:t>
            </a:r>
          </a:p>
          <a:p>
            <a:r>
              <a:rPr lang="en-US" dirty="0"/>
              <a:t>are two forms of the equation of a line.</a:t>
            </a:r>
          </a:p>
        </p:txBody>
      </p:sp>
      <p:sp>
        <p:nvSpPr>
          <p:cNvPr id="5" name="Rectangle 4">
            <a:extLst>
              <a:ext uri="{FF2B5EF4-FFF2-40B4-BE49-F238E27FC236}">
                <a16:creationId xmlns:a16="http://schemas.microsoft.com/office/drawing/2014/main" id="{74A0E09E-19AF-6E5A-DA3A-7C4807FD5A05}"/>
              </a:ext>
            </a:extLst>
          </p:cNvPr>
          <p:cNvSpPr/>
          <p:nvPr/>
        </p:nvSpPr>
        <p:spPr>
          <a:xfrm>
            <a:off x="0" y="5475368"/>
            <a:ext cx="12191999" cy="6843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113" indent="-11113" algn="ctr" defTabSz="761970">
              <a:defRPr/>
            </a:pPr>
            <a:r>
              <a:rPr lang="en-US" sz="4400" b="1" dirty="0">
                <a:solidFill>
                  <a:prstClr val="white"/>
                </a:solidFill>
                <a:latin typeface="Century Gothic" panose="020B0502020202020204" pitchFamily="34" charset="0"/>
              </a:rPr>
              <a:t>1-2-3 SHOWDOWN</a:t>
            </a:r>
            <a:endParaRPr lang="en-US" sz="4800" b="1" dirty="0">
              <a:solidFill>
                <a:prstClr val="white"/>
              </a:solidFill>
              <a:latin typeface="Century Gothic" panose="020B0502020202020204" pitchFamily="34" charset="0"/>
            </a:endParaRPr>
          </a:p>
        </p:txBody>
      </p:sp>
      <p:sp>
        <p:nvSpPr>
          <p:cNvPr id="8" name="Rectangle 7">
            <a:extLst>
              <a:ext uri="{FF2B5EF4-FFF2-40B4-BE49-F238E27FC236}">
                <a16:creationId xmlns:a16="http://schemas.microsoft.com/office/drawing/2014/main" id="{D2DD36D8-98A1-D82B-EA7B-C42286631EC0}"/>
              </a:ext>
            </a:extLst>
          </p:cNvPr>
          <p:cNvSpPr/>
          <p:nvPr/>
        </p:nvSpPr>
        <p:spPr>
          <a:xfrm>
            <a:off x="7410950" y="680140"/>
            <a:ext cx="2955043" cy="1497103"/>
          </a:xfrm>
          <a:prstGeom prst="rect">
            <a:avLst/>
          </a:prstGeom>
          <a:solidFill>
            <a:srgbClr val="CAED9D"/>
          </a:solidFill>
          <a:ln>
            <a:solidFill>
              <a:srgbClr val="82C4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a:defRPr/>
            </a:pPr>
            <a:r>
              <a:rPr lang="en-US" sz="6600" b="1" dirty="0">
                <a:solidFill>
                  <a:prstClr val="black">
                    <a:lumMod val="85000"/>
                    <a:lumOff val="15000"/>
                  </a:prstClr>
                </a:solidFill>
                <a:latin typeface="Century Gothic" panose="020B0502020202020204" pitchFamily="34" charset="0"/>
              </a:rPr>
              <a:t>FACT!</a:t>
            </a:r>
          </a:p>
        </p:txBody>
      </p:sp>
      <p:sp>
        <p:nvSpPr>
          <p:cNvPr id="4" name="Content Placeholder 1">
            <a:extLst>
              <a:ext uri="{FF2B5EF4-FFF2-40B4-BE49-F238E27FC236}">
                <a16:creationId xmlns:a16="http://schemas.microsoft.com/office/drawing/2014/main" id="{DDA02E56-9222-BBCF-7438-CB02394FB128}"/>
              </a:ext>
            </a:extLst>
          </p:cNvPr>
          <p:cNvSpPr txBox="1">
            <a:spLocks/>
          </p:cNvSpPr>
          <p:nvPr/>
        </p:nvSpPr>
        <p:spPr>
          <a:xfrm>
            <a:off x="6282431" y="3429000"/>
            <a:ext cx="5212080" cy="1607296"/>
          </a:xfrm>
          <a:prstGeom prst="rect">
            <a:avLst/>
          </a:prstGeom>
        </p:spPr>
        <p:txBody>
          <a:bodyPr vert="horz" lIns="91440" tIns="45720" rIns="91440" bIns="45720" rtlCol="0">
            <a:normAutofit/>
          </a:bodyPr>
          <a:lstStyle>
            <a:lvl1pPr marL="0" indent="0" algn="ctr" defTabSz="914400" rtl="0" eaLnBrk="1" latinLnBrk="0" hangingPunct="1">
              <a:lnSpc>
                <a:spcPct val="110000"/>
              </a:lnSpc>
              <a:spcBef>
                <a:spcPts val="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i="1" dirty="0"/>
              <a:t>y</a:t>
            </a:r>
            <a:r>
              <a:rPr lang="en-US" dirty="0"/>
              <a:t> = </a:t>
            </a:r>
            <a:r>
              <a:rPr lang="en-US" dirty="0">
                <a:solidFill>
                  <a:schemeClr val="accent4"/>
                </a:solidFill>
              </a:rPr>
              <a:t>m</a:t>
            </a:r>
            <a:r>
              <a:rPr lang="en-US" i="1" dirty="0"/>
              <a:t>x </a:t>
            </a:r>
            <a:r>
              <a:rPr lang="en-US" dirty="0"/>
              <a:t>+ </a:t>
            </a:r>
            <a:r>
              <a:rPr lang="en-US" dirty="0">
                <a:solidFill>
                  <a:schemeClr val="accent6"/>
                </a:solidFill>
              </a:rPr>
              <a:t>b</a:t>
            </a:r>
          </a:p>
          <a:p>
            <a:endParaRPr lang="en-US" i="1" dirty="0"/>
          </a:p>
          <a:p>
            <a:r>
              <a:rPr lang="en-US" dirty="0"/>
              <a:t>y</a:t>
            </a:r>
            <a:r>
              <a:rPr lang="en-US" i="1" dirty="0"/>
              <a:t> – </a:t>
            </a:r>
            <a:r>
              <a:rPr lang="en-US" dirty="0">
                <a:solidFill>
                  <a:schemeClr val="accent5"/>
                </a:solidFill>
              </a:rPr>
              <a:t>y</a:t>
            </a:r>
            <a:r>
              <a:rPr lang="en-US" baseline="-25000" dirty="0">
                <a:solidFill>
                  <a:schemeClr val="accent5"/>
                </a:solidFill>
              </a:rPr>
              <a:t>1</a:t>
            </a:r>
            <a:r>
              <a:rPr lang="en-US" dirty="0"/>
              <a:t> = </a:t>
            </a:r>
            <a:r>
              <a:rPr lang="en-US" dirty="0">
                <a:solidFill>
                  <a:schemeClr val="accent4"/>
                </a:solidFill>
              </a:rPr>
              <a:t>m</a:t>
            </a:r>
            <a:r>
              <a:rPr lang="en-US" dirty="0"/>
              <a:t>(</a:t>
            </a:r>
            <a:r>
              <a:rPr lang="en-US" i="1" dirty="0"/>
              <a:t>x</a:t>
            </a:r>
            <a:r>
              <a:rPr lang="en-US" dirty="0"/>
              <a:t> - </a:t>
            </a:r>
            <a:r>
              <a:rPr lang="en-US" i="1" dirty="0">
                <a:solidFill>
                  <a:schemeClr val="accent5"/>
                </a:solidFill>
              </a:rPr>
              <a:t>x</a:t>
            </a:r>
            <a:r>
              <a:rPr lang="en-US" baseline="-25000" dirty="0">
                <a:solidFill>
                  <a:schemeClr val="accent5"/>
                </a:solidFill>
              </a:rPr>
              <a:t>1</a:t>
            </a:r>
            <a:r>
              <a:rPr lang="en-US" dirty="0"/>
              <a:t>)</a:t>
            </a:r>
          </a:p>
          <a:p>
            <a:endParaRPr lang="en-US" i="1" dirty="0"/>
          </a:p>
        </p:txBody>
      </p:sp>
      <p:sp>
        <p:nvSpPr>
          <p:cNvPr id="10" name="Callout: Line 9">
            <a:extLst>
              <a:ext uri="{FF2B5EF4-FFF2-40B4-BE49-F238E27FC236}">
                <a16:creationId xmlns:a16="http://schemas.microsoft.com/office/drawing/2014/main" id="{712930EA-6BDC-AF98-5721-DFD08D293304}"/>
              </a:ext>
            </a:extLst>
          </p:cNvPr>
          <p:cNvSpPr/>
          <p:nvPr/>
        </p:nvSpPr>
        <p:spPr>
          <a:xfrm>
            <a:off x="9985608" y="2316285"/>
            <a:ext cx="1842948" cy="1194173"/>
          </a:xfrm>
          <a:prstGeom prst="borderCallout1">
            <a:avLst>
              <a:gd name="adj1" fmla="val 68259"/>
              <a:gd name="adj2" fmla="val 729"/>
              <a:gd name="adj3" fmla="val 104460"/>
              <a:gd name="adj4" fmla="val -20095"/>
            </a:avLst>
          </a:prstGeom>
          <a:solidFill>
            <a:schemeClr val="bg1">
              <a:lumMod val="95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accent6"/>
                </a:solidFill>
                <a:latin typeface="Century Gothic" panose="020B0502020202020204" pitchFamily="34" charset="0"/>
              </a:rPr>
              <a:t>y</a:t>
            </a:r>
            <a:r>
              <a:rPr lang="en-US" dirty="0">
                <a:solidFill>
                  <a:schemeClr val="accent6"/>
                </a:solidFill>
                <a:latin typeface="Century Gothic" panose="020B0502020202020204" pitchFamily="34" charset="0"/>
              </a:rPr>
              <a:t>-intercept</a:t>
            </a:r>
          </a:p>
          <a:p>
            <a:pPr algn="ctr"/>
            <a:r>
              <a:rPr lang="en-US" sz="1600" i="1" dirty="0">
                <a:solidFill>
                  <a:schemeClr val="accent6"/>
                </a:solidFill>
                <a:latin typeface="Century Gothic" panose="020B0502020202020204" pitchFamily="34" charset="0"/>
              </a:rPr>
              <a:t>point where line touches the </a:t>
            </a:r>
            <a:br>
              <a:rPr lang="en-US" sz="1600" i="1" dirty="0">
                <a:solidFill>
                  <a:schemeClr val="accent6"/>
                </a:solidFill>
                <a:latin typeface="Century Gothic" panose="020B0502020202020204" pitchFamily="34" charset="0"/>
              </a:rPr>
            </a:br>
            <a:r>
              <a:rPr lang="en-US" sz="1600" i="1" dirty="0">
                <a:solidFill>
                  <a:schemeClr val="accent6"/>
                </a:solidFill>
                <a:latin typeface="Century Gothic" panose="020B0502020202020204" pitchFamily="34" charset="0"/>
              </a:rPr>
              <a:t>y-axis</a:t>
            </a:r>
          </a:p>
        </p:txBody>
      </p:sp>
      <p:sp>
        <p:nvSpPr>
          <p:cNvPr id="12" name="TextBox 11">
            <a:extLst>
              <a:ext uri="{FF2B5EF4-FFF2-40B4-BE49-F238E27FC236}">
                <a16:creationId xmlns:a16="http://schemas.microsoft.com/office/drawing/2014/main" id="{C5A8F95E-0A09-EE9B-85F3-05F638B1E813}"/>
              </a:ext>
            </a:extLst>
          </p:cNvPr>
          <p:cNvSpPr txBox="1"/>
          <p:nvPr/>
        </p:nvSpPr>
        <p:spPr>
          <a:xfrm>
            <a:off x="6210129" y="2475815"/>
            <a:ext cx="1609725" cy="1600438"/>
          </a:xfrm>
          <a:prstGeom prst="rect">
            <a:avLst/>
          </a:prstGeom>
          <a:solidFill>
            <a:schemeClr val="bg1">
              <a:lumMod val="95000"/>
            </a:schemeClr>
          </a:solidFill>
          <a:ln>
            <a:solidFill>
              <a:schemeClr val="accent4"/>
            </a:solidFill>
          </a:ln>
        </p:spPr>
        <p:txBody>
          <a:bodyPr wrap="square" rtlCol="0">
            <a:spAutoFit/>
          </a:bodyPr>
          <a:lstStyle/>
          <a:p>
            <a:pPr algn="ctr"/>
            <a:r>
              <a:rPr lang="en-US" dirty="0">
                <a:solidFill>
                  <a:schemeClr val="accent4"/>
                </a:solidFill>
                <a:latin typeface="Century Gothic" panose="020B0502020202020204" pitchFamily="34" charset="0"/>
              </a:rPr>
              <a:t>slope</a:t>
            </a:r>
          </a:p>
          <a:p>
            <a:pPr algn="ctr"/>
            <a:r>
              <a:rPr lang="en-US" sz="1600" i="1" dirty="0">
                <a:solidFill>
                  <a:schemeClr val="accent4"/>
                </a:solidFill>
                <a:latin typeface="Century Gothic" panose="020B0502020202020204" pitchFamily="34" charset="0"/>
              </a:rPr>
              <a:t>ratio of difference in y’s to difference in x’s</a:t>
            </a:r>
          </a:p>
        </p:txBody>
      </p:sp>
      <p:cxnSp>
        <p:nvCxnSpPr>
          <p:cNvPr id="14" name="Straight Connector 13">
            <a:extLst>
              <a:ext uri="{FF2B5EF4-FFF2-40B4-BE49-F238E27FC236}">
                <a16:creationId xmlns:a16="http://schemas.microsoft.com/office/drawing/2014/main" id="{E685F9DE-F51D-0480-A351-354F55D19843}"/>
              </a:ext>
            </a:extLst>
          </p:cNvPr>
          <p:cNvCxnSpPr>
            <a:cxnSpLocks/>
          </p:cNvCxnSpPr>
          <p:nvPr/>
        </p:nvCxnSpPr>
        <p:spPr>
          <a:xfrm flipV="1">
            <a:off x="7829379" y="3838575"/>
            <a:ext cx="963878" cy="42720"/>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4589CB49-F2A7-3746-47B9-D7D451F37350}"/>
              </a:ext>
            </a:extLst>
          </p:cNvPr>
          <p:cNvCxnSpPr>
            <a:cxnSpLocks/>
          </p:cNvCxnSpPr>
          <p:nvPr/>
        </p:nvCxnSpPr>
        <p:spPr>
          <a:xfrm>
            <a:off x="7829379" y="3907440"/>
            <a:ext cx="1068617" cy="486001"/>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024863A1-4598-C364-C6F3-6B9EFD9496BC}"/>
              </a:ext>
            </a:extLst>
          </p:cNvPr>
          <p:cNvSpPr txBox="1"/>
          <p:nvPr/>
        </p:nvSpPr>
        <p:spPr>
          <a:xfrm>
            <a:off x="7916958" y="4854238"/>
            <a:ext cx="2720032" cy="369332"/>
          </a:xfrm>
          <a:prstGeom prst="rect">
            <a:avLst/>
          </a:prstGeom>
          <a:solidFill>
            <a:schemeClr val="bg1">
              <a:lumMod val="95000"/>
            </a:schemeClr>
          </a:solidFill>
          <a:ln>
            <a:solidFill>
              <a:schemeClr val="accent5"/>
            </a:solidFill>
          </a:ln>
        </p:spPr>
        <p:txBody>
          <a:bodyPr wrap="square" rtlCol="0">
            <a:spAutoFit/>
          </a:bodyPr>
          <a:lstStyle/>
          <a:p>
            <a:pPr algn="ctr"/>
            <a:r>
              <a:rPr lang="en-US" dirty="0">
                <a:solidFill>
                  <a:schemeClr val="accent5"/>
                </a:solidFill>
                <a:latin typeface="Century Gothic" panose="020B0502020202020204" pitchFamily="34" charset="0"/>
              </a:rPr>
              <a:t>a point on the line</a:t>
            </a:r>
          </a:p>
        </p:txBody>
      </p:sp>
      <p:cxnSp>
        <p:nvCxnSpPr>
          <p:cNvPr id="21" name="Straight Connector 20">
            <a:extLst>
              <a:ext uri="{FF2B5EF4-FFF2-40B4-BE49-F238E27FC236}">
                <a16:creationId xmlns:a16="http://schemas.microsoft.com/office/drawing/2014/main" id="{B9AF00EA-6523-EDD2-1628-30673096806D}"/>
              </a:ext>
            </a:extLst>
          </p:cNvPr>
          <p:cNvCxnSpPr>
            <a:cxnSpLocks/>
            <a:endCxn id="20" idx="0"/>
          </p:cNvCxnSpPr>
          <p:nvPr/>
        </p:nvCxnSpPr>
        <p:spPr>
          <a:xfrm>
            <a:off x="8363687" y="4676013"/>
            <a:ext cx="913287" cy="178225"/>
          </a:xfrm>
          <a:prstGeom prst="line">
            <a:avLst/>
          </a:prstGeom>
          <a:ln>
            <a:solidFill>
              <a:schemeClr val="accent5"/>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0EC6EBB5-3414-C152-51AB-25ECE1EB9846}"/>
              </a:ext>
            </a:extLst>
          </p:cNvPr>
          <p:cNvCxnSpPr>
            <a:cxnSpLocks/>
          </p:cNvCxnSpPr>
          <p:nvPr/>
        </p:nvCxnSpPr>
        <p:spPr>
          <a:xfrm flipV="1">
            <a:off x="9276974" y="4639227"/>
            <a:ext cx="446729" cy="211447"/>
          </a:xfrm>
          <a:prstGeom prst="line">
            <a:avLst/>
          </a:prstGeom>
          <a:ln>
            <a:solidFill>
              <a:schemeClr val="accent5"/>
            </a:solidFill>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A61317C5-A32D-DFD5-9366-2B6BFEF0E8C3}"/>
              </a:ext>
            </a:extLst>
          </p:cNvPr>
          <p:cNvSpPr txBox="1"/>
          <p:nvPr/>
        </p:nvSpPr>
        <p:spPr>
          <a:xfrm>
            <a:off x="480068" y="2475815"/>
            <a:ext cx="5284382" cy="2123658"/>
          </a:xfrm>
          <a:prstGeom prst="rect">
            <a:avLst/>
          </a:prstGeom>
          <a:noFill/>
          <a:ln w="28575">
            <a:solidFill>
              <a:schemeClr val="bg1">
                <a:lumMod val="75000"/>
              </a:schemeClr>
            </a:solidFill>
            <a:prstDash val="dash"/>
          </a:ln>
        </p:spPr>
        <p:txBody>
          <a:bodyPr wrap="square" lIns="182880" tIns="91440" rIns="91440" bIns="91440" rtlCol="0">
            <a:spAutoFit/>
          </a:bodyPr>
          <a:lstStyle/>
          <a:p>
            <a:r>
              <a:rPr lang="en-US" dirty="0">
                <a:latin typeface="Verdana" panose="020B0604030504040204" pitchFamily="34" charset="0"/>
                <a:ea typeface="Verdana" panose="020B0604030504040204" pitchFamily="34" charset="0"/>
              </a:rPr>
              <a:t>The embroidery shop sells trucker hats to schools for fundraisers. The total cost, </a:t>
            </a:r>
            <a:r>
              <a:rPr lang="en-US" i="1" dirty="0">
                <a:latin typeface="Verdana" panose="020B0604030504040204" pitchFamily="34" charset="0"/>
                <a:ea typeface="Verdana" panose="020B0604030504040204" pitchFamily="34" charset="0"/>
              </a:rPr>
              <a:t>y</a:t>
            </a:r>
            <a:r>
              <a:rPr lang="en-US" dirty="0">
                <a:latin typeface="Verdana" panose="020B0604030504040204" pitchFamily="34" charset="0"/>
                <a:ea typeface="Verdana" panose="020B0604030504040204" pitchFamily="34" charset="0"/>
              </a:rPr>
              <a:t>, for </a:t>
            </a:r>
            <a:r>
              <a:rPr lang="en-US" i="1" dirty="0">
                <a:latin typeface="Verdana" panose="020B0604030504040204" pitchFamily="34" charset="0"/>
                <a:ea typeface="Verdana" panose="020B0604030504040204" pitchFamily="34" charset="0"/>
              </a:rPr>
              <a:t>x</a:t>
            </a:r>
            <a:r>
              <a:rPr lang="en-US" dirty="0">
                <a:latin typeface="Verdana" panose="020B0604030504040204" pitchFamily="34" charset="0"/>
                <a:ea typeface="Verdana" panose="020B0604030504040204" pitchFamily="34" charset="0"/>
              </a:rPr>
              <a:t> hats includes a flat fee for the embroidery and a cost per hat. One school bought 15 hats for a total cost of $205. Another school bought 20 hats for a total cost of $265.</a:t>
            </a:r>
            <a:endParaRPr lang="en-US" dirty="0">
              <a:latin typeface="Century Gothic" panose="020B0502020202020204" pitchFamily="34" charset="0"/>
            </a:endParaRPr>
          </a:p>
        </p:txBody>
      </p:sp>
    </p:spTree>
    <p:extLst>
      <p:ext uri="{BB962C8B-B14F-4D97-AF65-F5344CB8AC3E}">
        <p14:creationId xmlns:p14="http://schemas.microsoft.com/office/powerpoint/2010/main" val="2197717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 calcmode="lin" valueType="num">
                                      <p:cBhvr>
                                        <p:cTn id="14" dur="1000" fill="hold"/>
                                        <p:tgtEl>
                                          <p:spTgt spid="8"/>
                                        </p:tgtEl>
                                        <p:attrNameLst>
                                          <p:attrName>style.rotation</p:attrName>
                                        </p:attrNameLst>
                                      </p:cBhvr>
                                      <p:tavLst>
                                        <p:tav tm="0">
                                          <p:val>
                                            <p:fltVal val="90"/>
                                          </p:val>
                                        </p:tav>
                                        <p:tav tm="100000">
                                          <p:val>
                                            <p:fltVal val="0"/>
                                          </p:val>
                                        </p:tav>
                                      </p:tavLst>
                                    </p:anim>
                                    <p:animEffect transition="in" filter="fade">
                                      <p:cBhvr>
                                        <p:cTn id="15" dur="1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21"/>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4" grpId="0"/>
      <p:bldP spid="10" grpId="0" animBg="1"/>
      <p:bldP spid="12" grpId="0" animBg="1"/>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993EC42-F528-CC78-4903-564AC251DDB0}"/>
              </a:ext>
            </a:extLst>
          </p:cNvPr>
          <p:cNvSpPr>
            <a:spLocks noGrp="1"/>
          </p:cNvSpPr>
          <p:nvPr>
            <p:ph sz="half" idx="1"/>
          </p:nvPr>
        </p:nvSpPr>
        <p:spPr>
          <a:xfrm>
            <a:off x="516219" y="698259"/>
            <a:ext cx="5212080" cy="1607296"/>
          </a:xfrm>
        </p:spPr>
        <p:txBody>
          <a:bodyPr>
            <a:normAutofit fontScale="92500" lnSpcReduction="20000"/>
          </a:bodyPr>
          <a:lstStyle/>
          <a:p>
            <a:r>
              <a:rPr lang="en-US" dirty="0"/>
              <a:t>To find the slope of the line, simplify this expression:</a:t>
            </a:r>
          </a:p>
          <a:p>
            <a:endParaRPr lang="en-US" dirty="0"/>
          </a:p>
          <a:p>
            <a:r>
              <a:rPr lang="en-US" u="sng" dirty="0"/>
              <a:t>20  –  15  </a:t>
            </a:r>
          </a:p>
          <a:p>
            <a:r>
              <a:rPr lang="en-US" dirty="0"/>
              <a:t>265 – 205 </a:t>
            </a:r>
          </a:p>
        </p:txBody>
      </p:sp>
      <p:sp>
        <p:nvSpPr>
          <p:cNvPr id="5" name="Rectangle 4">
            <a:extLst>
              <a:ext uri="{FF2B5EF4-FFF2-40B4-BE49-F238E27FC236}">
                <a16:creationId xmlns:a16="http://schemas.microsoft.com/office/drawing/2014/main" id="{642B0D3A-B2F0-BC0F-88DF-5840F3C0134D}"/>
              </a:ext>
            </a:extLst>
          </p:cNvPr>
          <p:cNvSpPr/>
          <p:nvPr/>
        </p:nvSpPr>
        <p:spPr>
          <a:xfrm>
            <a:off x="0" y="5475368"/>
            <a:ext cx="12191999" cy="6843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113" indent="-11113" algn="ctr" defTabSz="761970">
              <a:defRPr/>
            </a:pPr>
            <a:r>
              <a:rPr lang="en-US" sz="4400" b="1" dirty="0">
                <a:solidFill>
                  <a:prstClr val="white"/>
                </a:solidFill>
                <a:latin typeface="Century Gothic" panose="020B0502020202020204" pitchFamily="34" charset="0"/>
              </a:rPr>
              <a:t>1-2-3 SHOWDOWN</a:t>
            </a:r>
            <a:endParaRPr lang="en-US" sz="4800" b="1" dirty="0">
              <a:solidFill>
                <a:prstClr val="white"/>
              </a:solidFill>
              <a:latin typeface="Century Gothic" panose="020B0502020202020204" pitchFamily="34" charset="0"/>
            </a:endParaRPr>
          </a:p>
        </p:txBody>
      </p:sp>
      <p:sp>
        <p:nvSpPr>
          <p:cNvPr id="6" name="Rectangle 5">
            <a:extLst>
              <a:ext uri="{FF2B5EF4-FFF2-40B4-BE49-F238E27FC236}">
                <a16:creationId xmlns:a16="http://schemas.microsoft.com/office/drawing/2014/main" id="{11B48423-5333-EED9-50C3-6DA1123220F2}"/>
              </a:ext>
            </a:extLst>
          </p:cNvPr>
          <p:cNvSpPr/>
          <p:nvPr/>
        </p:nvSpPr>
        <p:spPr>
          <a:xfrm>
            <a:off x="7666443" y="3707007"/>
            <a:ext cx="2955043" cy="1497103"/>
          </a:xfrm>
          <a:prstGeom prst="rect">
            <a:avLst/>
          </a:prstGeom>
          <a:solidFill>
            <a:srgbClr val="CAED9D"/>
          </a:solidFill>
          <a:ln>
            <a:solidFill>
              <a:srgbClr val="82C4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a:defRPr/>
            </a:pPr>
            <a:r>
              <a:rPr lang="en-US" sz="6600" b="1" dirty="0">
                <a:solidFill>
                  <a:prstClr val="black">
                    <a:lumMod val="85000"/>
                    <a:lumOff val="15000"/>
                  </a:prstClr>
                </a:solidFill>
                <a:latin typeface="Century Gothic" panose="020B0502020202020204" pitchFamily="34" charset="0"/>
              </a:rPr>
              <a:t>FIB!</a:t>
            </a:r>
          </a:p>
        </p:txBody>
      </p:sp>
      <p:grpSp>
        <p:nvGrpSpPr>
          <p:cNvPr id="23" name="Group 22">
            <a:extLst>
              <a:ext uri="{FF2B5EF4-FFF2-40B4-BE49-F238E27FC236}">
                <a16:creationId xmlns:a16="http://schemas.microsoft.com/office/drawing/2014/main" id="{9FB1698A-041B-1239-AE25-3979A20D6DF0}"/>
              </a:ext>
            </a:extLst>
          </p:cNvPr>
          <p:cNvGrpSpPr/>
          <p:nvPr/>
        </p:nvGrpSpPr>
        <p:grpSpPr>
          <a:xfrm>
            <a:off x="7123604" y="15020"/>
            <a:ext cx="3173475" cy="3431223"/>
            <a:chOff x="7123604" y="15020"/>
            <a:chExt cx="3173475" cy="3431223"/>
          </a:xfrm>
        </p:grpSpPr>
        <p:cxnSp>
          <p:nvCxnSpPr>
            <p:cNvPr id="10" name="Straight Arrow Connector 9">
              <a:extLst>
                <a:ext uri="{FF2B5EF4-FFF2-40B4-BE49-F238E27FC236}">
                  <a16:creationId xmlns:a16="http://schemas.microsoft.com/office/drawing/2014/main" id="{F8FE573B-5E66-40C6-BEEF-3DD9B66C5AF8}"/>
                </a:ext>
              </a:extLst>
            </p:cNvPr>
            <p:cNvCxnSpPr/>
            <p:nvPr/>
          </p:nvCxnSpPr>
          <p:spPr>
            <a:xfrm>
              <a:off x="7462157" y="364489"/>
              <a:ext cx="0" cy="2743200"/>
            </a:xfrm>
            <a:prstGeom prst="straightConnector1">
              <a:avLst/>
            </a:prstGeom>
            <a:ln w="28575">
              <a:solidFill>
                <a:schemeClr val="tx1"/>
              </a:solidFill>
              <a:headEnd type="arrow"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5372F52B-AA67-B8C2-0799-CD7F1BF15C89}"/>
                </a:ext>
              </a:extLst>
            </p:cNvPr>
            <p:cNvCxnSpPr>
              <a:cxnSpLocks/>
            </p:cNvCxnSpPr>
            <p:nvPr/>
          </p:nvCxnSpPr>
          <p:spPr>
            <a:xfrm rot="5400000">
              <a:off x="8833757" y="1736089"/>
              <a:ext cx="0" cy="2743200"/>
            </a:xfrm>
            <a:prstGeom prst="straightConnector1">
              <a:avLst/>
            </a:prstGeom>
            <a:ln w="28575">
              <a:solidFill>
                <a:schemeClr val="tx1"/>
              </a:solidFill>
              <a:headEnd type="arrow" w="med" len="med"/>
              <a:tailEnd type="none" w="med" len="med"/>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3E2D4B67-1C37-9009-410F-72F94EB33572}"/>
                </a:ext>
              </a:extLst>
            </p:cNvPr>
            <p:cNvSpPr txBox="1"/>
            <p:nvPr/>
          </p:nvSpPr>
          <p:spPr>
            <a:xfrm>
              <a:off x="7990848" y="3107689"/>
              <a:ext cx="2306231" cy="338554"/>
            </a:xfrm>
            <a:prstGeom prst="rect">
              <a:avLst/>
            </a:prstGeom>
            <a:noFill/>
          </p:spPr>
          <p:txBody>
            <a:bodyPr wrap="square" rtlCol="0">
              <a:spAutoFit/>
            </a:bodyPr>
            <a:lstStyle/>
            <a:p>
              <a:r>
                <a:rPr lang="en-US" sz="1600" dirty="0">
                  <a:latin typeface="Century Gothic" panose="020B0502020202020204" pitchFamily="34" charset="0"/>
                </a:rPr>
                <a:t>Number of hats</a:t>
              </a:r>
            </a:p>
          </p:txBody>
        </p:sp>
        <p:sp>
          <p:nvSpPr>
            <p:cNvPr id="13" name="TextBox 12">
              <a:extLst>
                <a:ext uri="{FF2B5EF4-FFF2-40B4-BE49-F238E27FC236}">
                  <a16:creationId xmlns:a16="http://schemas.microsoft.com/office/drawing/2014/main" id="{34D0674D-1CE8-A1D5-FC23-A38BF5AB3EED}"/>
                </a:ext>
              </a:extLst>
            </p:cNvPr>
            <p:cNvSpPr txBox="1"/>
            <p:nvPr/>
          </p:nvSpPr>
          <p:spPr>
            <a:xfrm rot="16200000">
              <a:off x="6139765" y="998859"/>
              <a:ext cx="2306231" cy="338554"/>
            </a:xfrm>
            <a:prstGeom prst="rect">
              <a:avLst/>
            </a:prstGeom>
            <a:noFill/>
          </p:spPr>
          <p:txBody>
            <a:bodyPr wrap="square" rtlCol="0">
              <a:spAutoFit/>
            </a:bodyPr>
            <a:lstStyle/>
            <a:p>
              <a:r>
                <a:rPr lang="en-US" sz="1600" dirty="0">
                  <a:latin typeface="Century Gothic" panose="020B0502020202020204" pitchFamily="34" charset="0"/>
                </a:rPr>
                <a:t>Total cost</a:t>
              </a:r>
            </a:p>
          </p:txBody>
        </p:sp>
      </p:grpSp>
      <p:grpSp>
        <p:nvGrpSpPr>
          <p:cNvPr id="21" name="Group 20">
            <a:extLst>
              <a:ext uri="{FF2B5EF4-FFF2-40B4-BE49-F238E27FC236}">
                <a16:creationId xmlns:a16="http://schemas.microsoft.com/office/drawing/2014/main" id="{6F93F306-A869-F986-65AC-FD9A9F519407}"/>
              </a:ext>
            </a:extLst>
          </p:cNvPr>
          <p:cNvGrpSpPr/>
          <p:nvPr/>
        </p:nvGrpSpPr>
        <p:grpSpPr>
          <a:xfrm>
            <a:off x="7612847" y="469280"/>
            <a:ext cx="3456234" cy="1266809"/>
            <a:chOff x="7658395" y="1339073"/>
            <a:chExt cx="3123793" cy="1266809"/>
          </a:xfrm>
        </p:grpSpPr>
        <p:sp>
          <p:nvSpPr>
            <p:cNvPr id="14" name="TextBox 13">
              <a:extLst>
                <a:ext uri="{FF2B5EF4-FFF2-40B4-BE49-F238E27FC236}">
                  <a16:creationId xmlns:a16="http://schemas.microsoft.com/office/drawing/2014/main" id="{D2E4E64A-4C0D-86C2-B6DC-5E1D7C48C982}"/>
                </a:ext>
              </a:extLst>
            </p:cNvPr>
            <p:cNvSpPr txBox="1"/>
            <p:nvPr/>
          </p:nvSpPr>
          <p:spPr>
            <a:xfrm>
              <a:off x="7658395" y="1339074"/>
              <a:ext cx="1767568" cy="584775"/>
            </a:xfrm>
            <a:prstGeom prst="rect">
              <a:avLst/>
            </a:prstGeom>
            <a:noFill/>
          </p:spPr>
          <p:txBody>
            <a:bodyPr wrap="square" rtlCol="0">
              <a:spAutoFit/>
            </a:bodyPr>
            <a:lstStyle/>
            <a:p>
              <a:pPr algn="ctr"/>
              <a:r>
                <a:rPr lang="en-US" sz="1600" u="sng" dirty="0">
                  <a:latin typeface="Century Gothic" panose="020B0502020202020204" pitchFamily="34" charset="0"/>
                </a:rPr>
                <a:t>Total cost</a:t>
              </a:r>
            </a:p>
            <a:p>
              <a:pPr algn="ctr"/>
              <a:r>
                <a:rPr lang="en-US" sz="1600" dirty="0">
                  <a:latin typeface="Century Gothic" panose="020B0502020202020204" pitchFamily="34" charset="0"/>
                </a:rPr>
                <a:t>Number of hats</a:t>
              </a:r>
            </a:p>
          </p:txBody>
        </p:sp>
        <p:sp>
          <p:nvSpPr>
            <p:cNvPr id="15" name="TextBox 14">
              <a:extLst>
                <a:ext uri="{FF2B5EF4-FFF2-40B4-BE49-F238E27FC236}">
                  <a16:creationId xmlns:a16="http://schemas.microsoft.com/office/drawing/2014/main" id="{F3B69F0C-701C-8821-5618-BA793D7AD324}"/>
                </a:ext>
              </a:extLst>
            </p:cNvPr>
            <p:cNvSpPr txBox="1"/>
            <p:nvPr/>
          </p:nvSpPr>
          <p:spPr>
            <a:xfrm>
              <a:off x="9425963" y="1339073"/>
              <a:ext cx="1209712" cy="584775"/>
            </a:xfrm>
            <a:prstGeom prst="rect">
              <a:avLst/>
            </a:prstGeom>
            <a:noFill/>
          </p:spPr>
          <p:txBody>
            <a:bodyPr wrap="square" rtlCol="0">
              <a:spAutoFit/>
            </a:bodyPr>
            <a:lstStyle/>
            <a:p>
              <a:pPr algn="ctr"/>
              <a:r>
                <a:rPr lang="en-US" sz="1600" u="sng" dirty="0">
                  <a:latin typeface="Century Gothic" panose="020B0502020202020204" pitchFamily="34" charset="0"/>
                </a:rPr>
                <a:t>265 - 205</a:t>
              </a:r>
            </a:p>
            <a:p>
              <a:pPr algn="ctr"/>
              <a:r>
                <a:rPr lang="en-US" sz="1600" dirty="0">
                  <a:latin typeface="Century Gothic" panose="020B0502020202020204" pitchFamily="34" charset="0"/>
                </a:rPr>
                <a:t>20 – 15 </a:t>
              </a:r>
            </a:p>
          </p:txBody>
        </p:sp>
        <p:sp>
          <p:nvSpPr>
            <p:cNvPr id="16" name="TextBox 15">
              <a:extLst>
                <a:ext uri="{FF2B5EF4-FFF2-40B4-BE49-F238E27FC236}">
                  <a16:creationId xmlns:a16="http://schemas.microsoft.com/office/drawing/2014/main" id="{7F419D64-C917-0BED-F091-30AAFC65292F}"/>
                </a:ext>
              </a:extLst>
            </p:cNvPr>
            <p:cNvSpPr txBox="1"/>
            <p:nvPr/>
          </p:nvSpPr>
          <p:spPr>
            <a:xfrm>
              <a:off x="9283642" y="1435629"/>
              <a:ext cx="338555" cy="338554"/>
            </a:xfrm>
            <a:prstGeom prst="rect">
              <a:avLst/>
            </a:prstGeom>
            <a:noFill/>
          </p:spPr>
          <p:txBody>
            <a:bodyPr wrap="square" rtlCol="0">
              <a:spAutoFit/>
            </a:bodyPr>
            <a:lstStyle/>
            <a:p>
              <a:pPr algn="ctr"/>
              <a:r>
                <a:rPr lang="en-US" sz="1600" dirty="0">
                  <a:latin typeface="Century Gothic" panose="020B0502020202020204" pitchFamily="34" charset="0"/>
                </a:rPr>
                <a:t>=</a:t>
              </a:r>
            </a:p>
          </p:txBody>
        </p:sp>
        <p:sp>
          <p:nvSpPr>
            <p:cNvPr id="17" name="TextBox 16">
              <a:extLst>
                <a:ext uri="{FF2B5EF4-FFF2-40B4-BE49-F238E27FC236}">
                  <a16:creationId xmlns:a16="http://schemas.microsoft.com/office/drawing/2014/main" id="{E70B09E9-EB90-32A0-0FAC-A01CAF592641}"/>
                </a:ext>
              </a:extLst>
            </p:cNvPr>
            <p:cNvSpPr txBox="1"/>
            <p:nvPr/>
          </p:nvSpPr>
          <p:spPr>
            <a:xfrm>
              <a:off x="9294194" y="2117663"/>
              <a:ext cx="338555" cy="338554"/>
            </a:xfrm>
            <a:prstGeom prst="rect">
              <a:avLst/>
            </a:prstGeom>
            <a:noFill/>
          </p:spPr>
          <p:txBody>
            <a:bodyPr wrap="square" rtlCol="0">
              <a:spAutoFit/>
            </a:bodyPr>
            <a:lstStyle/>
            <a:p>
              <a:pPr algn="ctr"/>
              <a:r>
                <a:rPr lang="en-US" sz="1600" dirty="0">
                  <a:latin typeface="Century Gothic" panose="020B0502020202020204" pitchFamily="34" charset="0"/>
                </a:rPr>
                <a:t>=</a:t>
              </a:r>
            </a:p>
          </p:txBody>
        </p:sp>
        <p:sp>
          <p:nvSpPr>
            <p:cNvPr id="18" name="TextBox 17">
              <a:extLst>
                <a:ext uri="{FF2B5EF4-FFF2-40B4-BE49-F238E27FC236}">
                  <a16:creationId xmlns:a16="http://schemas.microsoft.com/office/drawing/2014/main" id="{F5BDC26D-6958-157E-05C9-30875D5323ED}"/>
                </a:ext>
              </a:extLst>
            </p:cNvPr>
            <p:cNvSpPr txBox="1"/>
            <p:nvPr/>
          </p:nvSpPr>
          <p:spPr>
            <a:xfrm>
              <a:off x="9430153" y="2021107"/>
              <a:ext cx="618131" cy="584775"/>
            </a:xfrm>
            <a:prstGeom prst="rect">
              <a:avLst/>
            </a:prstGeom>
            <a:noFill/>
          </p:spPr>
          <p:txBody>
            <a:bodyPr wrap="square" rtlCol="0">
              <a:spAutoFit/>
            </a:bodyPr>
            <a:lstStyle/>
            <a:p>
              <a:pPr algn="ctr"/>
              <a:r>
                <a:rPr lang="en-US" sz="1600" u="sng" dirty="0">
                  <a:latin typeface="Century Gothic" panose="020B0502020202020204" pitchFamily="34" charset="0"/>
                </a:rPr>
                <a:t>60</a:t>
              </a:r>
            </a:p>
            <a:p>
              <a:pPr algn="ctr"/>
              <a:r>
                <a:rPr lang="en-US" sz="1600" dirty="0">
                  <a:latin typeface="Century Gothic" panose="020B0502020202020204" pitchFamily="34" charset="0"/>
                </a:rPr>
                <a:t>5 </a:t>
              </a:r>
            </a:p>
          </p:txBody>
        </p:sp>
        <p:sp>
          <p:nvSpPr>
            <p:cNvPr id="20" name="TextBox 19">
              <a:extLst>
                <a:ext uri="{FF2B5EF4-FFF2-40B4-BE49-F238E27FC236}">
                  <a16:creationId xmlns:a16="http://schemas.microsoft.com/office/drawing/2014/main" id="{D569F836-5C50-DCD1-419D-DD5EB812FD22}"/>
                </a:ext>
              </a:extLst>
            </p:cNvPr>
            <p:cNvSpPr txBox="1"/>
            <p:nvPr/>
          </p:nvSpPr>
          <p:spPr>
            <a:xfrm>
              <a:off x="9854813" y="2117663"/>
              <a:ext cx="927375" cy="338554"/>
            </a:xfrm>
            <a:prstGeom prst="rect">
              <a:avLst/>
            </a:prstGeom>
            <a:noFill/>
          </p:spPr>
          <p:txBody>
            <a:bodyPr wrap="square" rtlCol="0">
              <a:spAutoFit/>
            </a:bodyPr>
            <a:lstStyle/>
            <a:p>
              <a:pPr algn="ctr"/>
              <a:r>
                <a:rPr lang="en-US" sz="1600" dirty="0">
                  <a:latin typeface="Century Gothic" panose="020B0502020202020204" pitchFamily="34" charset="0"/>
                </a:rPr>
                <a:t>= </a:t>
              </a:r>
              <a:r>
                <a:rPr lang="en-US" sz="1600" dirty="0">
                  <a:solidFill>
                    <a:schemeClr val="accent4"/>
                  </a:solidFill>
                  <a:latin typeface="Century Gothic" panose="020B0502020202020204" pitchFamily="34" charset="0"/>
                </a:rPr>
                <a:t>12 </a:t>
              </a:r>
              <a:r>
                <a:rPr lang="en-US" sz="1600" dirty="0">
                  <a:latin typeface="Century Gothic" panose="020B0502020202020204" pitchFamily="34" charset="0"/>
                </a:rPr>
                <a:t>=</a:t>
              </a:r>
              <a:r>
                <a:rPr lang="en-US" sz="1600" dirty="0">
                  <a:solidFill>
                    <a:schemeClr val="accent4"/>
                  </a:solidFill>
                  <a:latin typeface="Century Gothic" panose="020B0502020202020204" pitchFamily="34" charset="0"/>
                </a:rPr>
                <a:t> m</a:t>
              </a:r>
            </a:p>
          </p:txBody>
        </p:sp>
      </p:grpSp>
      <p:sp>
        <p:nvSpPr>
          <p:cNvPr id="22" name="Content Placeholder 1">
            <a:extLst>
              <a:ext uri="{FF2B5EF4-FFF2-40B4-BE49-F238E27FC236}">
                <a16:creationId xmlns:a16="http://schemas.microsoft.com/office/drawing/2014/main" id="{230C249F-1209-5A38-6DCC-8ADA6B81D0DB}"/>
              </a:ext>
            </a:extLst>
          </p:cNvPr>
          <p:cNvSpPr txBox="1">
            <a:spLocks/>
          </p:cNvSpPr>
          <p:nvPr/>
        </p:nvSpPr>
        <p:spPr>
          <a:xfrm>
            <a:off x="7309076" y="2125697"/>
            <a:ext cx="5212080" cy="1607296"/>
          </a:xfrm>
          <a:prstGeom prst="rect">
            <a:avLst/>
          </a:prstGeom>
        </p:spPr>
        <p:txBody>
          <a:bodyPr vert="horz" lIns="91440" tIns="45720" rIns="91440" bIns="45720" rtlCol="0">
            <a:normAutofit/>
          </a:bodyPr>
          <a:lstStyle>
            <a:lvl1pPr marL="0" indent="0" algn="ctr" defTabSz="914400" rtl="0" eaLnBrk="1" latinLnBrk="0" hangingPunct="1">
              <a:lnSpc>
                <a:spcPct val="110000"/>
              </a:lnSpc>
              <a:spcBef>
                <a:spcPts val="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i="1" dirty="0"/>
              <a:t>y</a:t>
            </a:r>
            <a:r>
              <a:rPr lang="en-US" sz="1600" dirty="0"/>
              <a:t> = </a:t>
            </a:r>
            <a:r>
              <a:rPr lang="en-US" sz="1600" dirty="0">
                <a:solidFill>
                  <a:schemeClr val="accent4"/>
                </a:solidFill>
              </a:rPr>
              <a:t>m</a:t>
            </a:r>
            <a:r>
              <a:rPr lang="en-US" sz="1600" i="1" dirty="0"/>
              <a:t>x </a:t>
            </a:r>
            <a:r>
              <a:rPr lang="en-US" sz="1600" dirty="0"/>
              <a:t>+ </a:t>
            </a:r>
            <a:r>
              <a:rPr lang="en-US" sz="1600" dirty="0">
                <a:solidFill>
                  <a:schemeClr val="accent6"/>
                </a:solidFill>
              </a:rPr>
              <a:t>b</a:t>
            </a:r>
          </a:p>
          <a:p>
            <a:endParaRPr lang="en-US" sz="1600" dirty="0">
              <a:solidFill>
                <a:schemeClr val="accent6"/>
              </a:solidFill>
            </a:endParaRPr>
          </a:p>
          <a:p>
            <a:r>
              <a:rPr lang="en-US" sz="1600" dirty="0"/>
              <a:t>y</a:t>
            </a:r>
            <a:r>
              <a:rPr lang="en-US" sz="1600" i="1" dirty="0"/>
              <a:t> – </a:t>
            </a:r>
            <a:r>
              <a:rPr lang="en-US" sz="1600" dirty="0">
                <a:solidFill>
                  <a:schemeClr val="accent5"/>
                </a:solidFill>
              </a:rPr>
              <a:t>y</a:t>
            </a:r>
            <a:r>
              <a:rPr lang="en-US" sz="1600" baseline="-25000" dirty="0">
                <a:solidFill>
                  <a:schemeClr val="accent5"/>
                </a:solidFill>
              </a:rPr>
              <a:t>1</a:t>
            </a:r>
            <a:r>
              <a:rPr lang="en-US" sz="1600" dirty="0"/>
              <a:t> = </a:t>
            </a:r>
            <a:r>
              <a:rPr lang="en-US" sz="1600" dirty="0">
                <a:solidFill>
                  <a:schemeClr val="accent4"/>
                </a:solidFill>
              </a:rPr>
              <a:t>m</a:t>
            </a:r>
            <a:r>
              <a:rPr lang="en-US" sz="1600" dirty="0"/>
              <a:t>(</a:t>
            </a:r>
            <a:r>
              <a:rPr lang="en-US" sz="1600" i="1" dirty="0"/>
              <a:t>x</a:t>
            </a:r>
            <a:r>
              <a:rPr lang="en-US" sz="1600" dirty="0"/>
              <a:t> - </a:t>
            </a:r>
            <a:r>
              <a:rPr lang="en-US" sz="1600" i="1" dirty="0">
                <a:solidFill>
                  <a:schemeClr val="accent5"/>
                </a:solidFill>
              </a:rPr>
              <a:t>x</a:t>
            </a:r>
            <a:r>
              <a:rPr lang="en-US" sz="1600" baseline="-25000" dirty="0">
                <a:solidFill>
                  <a:schemeClr val="accent5"/>
                </a:solidFill>
              </a:rPr>
              <a:t>1</a:t>
            </a:r>
            <a:r>
              <a:rPr lang="en-US" sz="1600" dirty="0"/>
              <a:t>)</a:t>
            </a:r>
          </a:p>
          <a:p>
            <a:endParaRPr lang="en-US" sz="1800" i="1" dirty="0"/>
          </a:p>
        </p:txBody>
      </p:sp>
      <p:cxnSp>
        <p:nvCxnSpPr>
          <p:cNvPr id="25" name="Straight Arrow Connector 24">
            <a:extLst>
              <a:ext uri="{FF2B5EF4-FFF2-40B4-BE49-F238E27FC236}">
                <a16:creationId xmlns:a16="http://schemas.microsoft.com/office/drawing/2014/main" id="{5FF8F373-63F4-C531-C4A8-33BE1816451E}"/>
              </a:ext>
            </a:extLst>
          </p:cNvPr>
          <p:cNvCxnSpPr/>
          <p:nvPr/>
        </p:nvCxnSpPr>
        <p:spPr>
          <a:xfrm flipH="1">
            <a:off x="9797316" y="1586424"/>
            <a:ext cx="1042134" cy="651951"/>
          </a:xfrm>
          <a:prstGeom prst="straightConnector1">
            <a:avLst/>
          </a:prstGeom>
          <a:ln>
            <a:solidFill>
              <a:schemeClr val="accent4"/>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8C0AA2B5-2AAC-C6DC-D99E-CDC35282A42F}"/>
              </a:ext>
            </a:extLst>
          </p:cNvPr>
          <p:cNvCxnSpPr>
            <a:cxnSpLocks/>
          </p:cNvCxnSpPr>
          <p:nvPr/>
        </p:nvCxnSpPr>
        <p:spPr>
          <a:xfrm flipH="1">
            <a:off x="10043013" y="1586424"/>
            <a:ext cx="796437" cy="1121490"/>
          </a:xfrm>
          <a:prstGeom prst="straightConnector1">
            <a:avLst/>
          </a:prstGeom>
          <a:ln>
            <a:solidFill>
              <a:schemeClr val="accent4"/>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F3EBE9C1-DEA5-815B-3AA6-608F8BC6BDDD}"/>
              </a:ext>
            </a:extLst>
          </p:cNvPr>
          <p:cNvSpPr txBox="1"/>
          <p:nvPr/>
        </p:nvSpPr>
        <p:spPr>
          <a:xfrm>
            <a:off x="480068" y="2475815"/>
            <a:ext cx="5284382" cy="2123658"/>
          </a:xfrm>
          <a:prstGeom prst="rect">
            <a:avLst/>
          </a:prstGeom>
          <a:noFill/>
          <a:ln w="28575">
            <a:solidFill>
              <a:schemeClr val="bg1">
                <a:lumMod val="75000"/>
              </a:schemeClr>
            </a:solidFill>
            <a:prstDash val="dash"/>
          </a:ln>
        </p:spPr>
        <p:txBody>
          <a:bodyPr wrap="square" lIns="182880" tIns="91440" rIns="91440" bIns="91440" rtlCol="0">
            <a:spAutoFit/>
          </a:bodyPr>
          <a:lstStyle/>
          <a:p>
            <a:r>
              <a:rPr lang="en-US" dirty="0">
                <a:latin typeface="Verdana" panose="020B0604030504040204" pitchFamily="34" charset="0"/>
                <a:ea typeface="Verdana" panose="020B0604030504040204" pitchFamily="34" charset="0"/>
              </a:rPr>
              <a:t>The embroidery shop sells trucker hats to schools for fundraisers. The total cost, </a:t>
            </a:r>
            <a:r>
              <a:rPr lang="en-US" i="1" dirty="0">
                <a:latin typeface="Verdana" panose="020B0604030504040204" pitchFamily="34" charset="0"/>
                <a:ea typeface="Verdana" panose="020B0604030504040204" pitchFamily="34" charset="0"/>
              </a:rPr>
              <a:t>y</a:t>
            </a:r>
            <a:r>
              <a:rPr lang="en-US" dirty="0">
                <a:latin typeface="Verdana" panose="020B0604030504040204" pitchFamily="34" charset="0"/>
                <a:ea typeface="Verdana" panose="020B0604030504040204" pitchFamily="34" charset="0"/>
              </a:rPr>
              <a:t>, for </a:t>
            </a:r>
            <a:r>
              <a:rPr lang="en-US" i="1" dirty="0">
                <a:latin typeface="Verdana" panose="020B0604030504040204" pitchFamily="34" charset="0"/>
                <a:ea typeface="Verdana" panose="020B0604030504040204" pitchFamily="34" charset="0"/>
              </a:rPr>
              <a:t>x</a:t>
            </a:r>
            <a:r>
              <a:rPr lang="en-US" dirty="0">
                <a:latin typeface="Verdana" panose="020B0604030504040204" pitchFamily="34" charset="0"/>
                <a:ea typeface="Verdana" panose="020B0604030504040204" pitchFamily="34" charset="0"/>
              </a:rPr>
              <a:t> hats includes a flat fee for the embroidery and a cost per hat. One school bought 15 hats for a total cost of $205. Another school bought 20 hats for a total cost of $265.</a:t>
            </a:r>
            <a:endParaRPr lang="en-US" dirty="0">
              <a:latin typeface="Century Gothic" panose="020B0502020202020204" pitchFamily="34" charset="0"/>
            </a:endParaRPr>
          </a:p>
        </p:txBody>
      </p:sp>
    </p:spTree>
    <p:extLst>
      <p:ext uri="{BB962C8B-B14F-4D97-AF65-F5344CB8AC3E}">
        <p14:creationId xmlns:p14="http://schemas.microsoft.com/office/powerpoint/2010/main" val="3973114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 calcmode="lin" valueType="num">
                                      <p:cBhvr>
                                        <p:cTn id="14" dur="1000" fill="hold"/>
                                        <p:tgtEl>
                                          <p:spTgt spid="6"/>
                                        </p:tgtEl>
                                        <p:attrNameLst>
                                          <p:attrName>style.rotation</p:attrName>
                                        </p:attrNameLst>
                                      </p:cBhvr>
                                      <p:tavLst>
                                        <p:tav tm="0">
                                          <p:val>
                                            <p:fltVal val="90"/>
                                          </p:val>
                                        </p:tav>
                                        <p:tav tm="100000">
                                          <p:val>
                                            <p:fltVal val="0"/>
                                          </p:val>
                                        </p:tav>
                                      </p:tavLst>
                                    </p:anim>
                                    <p:animEffect transition="in" filter="fade">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nodeType="after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2" grpId="0"/>
    </p:bldLst>
  </p:timing>
</p:sld>
</file>

<file path=ppt/theme/theme1.xml><?xml version="1.0" encoding="utf-8"?>
<a:theme xmlns:a="http://schemas.openxmlformats.org/drawingml/2006/main" name="blank options">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 make a pla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 show what you know">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3 work it out">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4 think it up">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5 write about it">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title pag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2285</TotalTime>
  <Words>3580</Words>
  <Application>Microsoft Office PowerPoint</Application>
  <PresentationFormat>Widescreen</PresentationFormat>
  <Paragraphs>340</Paragraphs>
  <Slides>20</Slides>
  <Notes>20</Notes>
  <HiddenSlides>2</HiddenSlides>
  <MMClips>0</MMClips>
  <ScaleCrop>false</ScaleCrop>
  <HeadingPairs>
    <vt:vector size="6" baseType="variant">
      <vt:variant>
        <vt:lpstr>Fonts Used</vt:lpstr>
      </vt:variant>
      <vt:variant>
        <vt:i4>5</vt:i4>
      </vt:variant>
      <vt:variant>
        <vt:lpstr>Theme</vt:lpstr>
      </vt:variant>
      <vt:variant>
        <vt:i4>7</vt:i4>
      </vt:variant>
      <vt:variant>
        <vt:lpstr>Slide Titles</vt:lpstr>
      </vt:variant>
      <vt:variant>
        <vt:i4>20</vt:i4>
      </vt:variant>
    </vt:vector>
  </HeadingPairs>
  <TitlesOfParts>
    <vt:vector size="32" baseType="lpstr">
      <vt:lpstr>Arial</vt:lpstr>
      <vt:lpstr>Calibri</vt:lpstr>
      <vt:lpstr>Century Gothic</vt:lpstr>
      <vt:lpstr>Tahoma</vt:lpstr>
      <vt:lpstr>Verdana</vt:lpstr>
      <vt:lpstr>blank options</vt:lpstr>
      <vt:lpstr>1 make a plan</vt:lpstr>
      <vt:lpstr>2 show what you know</vt:lpstr>
      <vt:lpstr>3 work it out</vt:lpstr>
      <vt:lpstr>4 think it up</vt:lpstr>
      <vt:lpstr>5 write about it</vt:lpstr>
      <vt:lpstr>title page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Sandy Lucero</dc:creator>
  <cp:lastModifiedBy>Sandy Lucero</cp:lastModifiedBy>
  <cp:revision>135</cp:revision>
  <dcterms:created xsi:type="dcterms:W3CDTF">2025-07-09T19:11:59Z</dcterms:created>
  <dcterms:modified xsi:type="dcterms:W3CDTF">2025-09-23T00:09:27Z</dcterms:modified>
</cp:coreProperties>
</file>