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74" r:id="rId3"/>
    <p:sldMasterId id="2147483676" r:id="rId4"/>
    <p:sldMasterId id="2147483678" r:id="rId5"/>
    <p:sldMasterId id="2147483680" r:id="rId6"/>
    <p:sldMasterId id="2147483648" r:id="rId7"/>
  </p:sldMasterIdLst>
  <p:notesMasterIdLst>
    <p:notesMasterId r:id="rId23"/>
  </p:notesMasterIdLst>
  <p:sldIdLst>
    <p:sldId id="256" r:id="rId8"/>
    <p:sldId id="265" r:id="rId9"/>
    <p:sldId id="258" r:id="rId10"/>
    <p:sldId id="279" r:id="rId11"/>
    <p:sldId id="259" r:id="rId12"/>
    <p:sldId id="280" r:id="rId13"/>
    <p:sldId id="281" r:id="rId14"/>
    <p:sldId id="260" r:id="rId15"/>
    <p:sldId id="267" r:id="rId16"/>
    <p:sldId id="282" r:id="rId17"/>
    <p:sldId id="261" r:id="rId18"/>
    <p:sldId id="268" r:id="rId19"/>
    <p:sldId id="283" r:id="rId20"/>
    <p:sldId id="262"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86C440"/>
    <a:srgbClr val="047AD2"/>
    <a:srgbClr val="089AF1"/>
    <a:srgbClr val="AEDEFC"/>
    <a:srgbClr val="E8F4DB"/>
    <a:srgbClr val="005EA0"/>
    <a:srgbClr val="035EA0"/>
    <a:srgbClr val="E1EDF6"/>
    <a:srgbClr val="820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5644E8-EBE6-4237-A714-E709C91EE778}" v="183" dt="2025-09-04T21:59:36.138"/>
    <p1510:client id="{9D503BC6-163D-49DD-9CD0-C87945EB6808}" v="15" dt="2025-09-03T01:23:34.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5" autoAdjust="0"/>
    <p:restoredTop sz="74800" autoAdjust="0"/>
  </p:normalViewPr>
  <p:slideViewPr>
    <p:cSldViewPr snapToGrid="0">
      <p:cViewPr varScale="1">
        <p:scale>
          <a:sx n="80" d="100"/>
          <a:sy n="80" d="100"/>
        </p:scale>
        <p:origin x="12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O'Neal" userId="C7XtvxS4g0cBb4xk4cfY09vszhBAkawk5/Khzw2ihEQ=" providerId="None" clId="Web-{905644E8-EBE6-4237-A714-E709C91EE778}"/>
    <pc:docChg chg="modSld">
      <pc:chgData name="Kimberly O'Neal" userId="C7XtvxS4g0cBb4xk4cfY09vszhBAkawk5/Khzw2ihEQ=" providerId="None" clId="Web-{905644E8-EBE6-4237-A714-E709C91EE778}" dt="2025-09-04T21:59:36.138" v="123" actId="1076"/>
      <pc:docMkLst>
        <pc:docMk/>
      </pc:docMkLst>
      <pc:sldChg chg="delAnim">
        <pc:chgData name="Kimberly O'Neal" userId="C7XtvxS4g0cBb4xk4cfY09vszhBAkawk5/Khzw2ihEQ=" providerId="None" clId="Web-{905644E8-EBE6-4237-A714-E709C91EE778}" dt="2025-09-04T21:57:09.983" v="5"/>
        <pc:sldMkLst>
          <pc:docMk/>
          <pc:sldMk cId="2172881330" sldId="267"/>
        </pc:sldMkLst>
      </pc:sldChg>
      <pc:sldChg chg="modSp delAnim">
        <pc:chgData name="Kimberly O'Neal" userId="C7XtvxS4g0cBb4xk4cfY09vszhBAkawk5/Khzw2ihEQ=" providerId="None" clId="Web-{905644E8-EBE6-4237-A714-E709C91EE778}" dt="2025-09-04T21:57:40.826" v="9" actId="20577"/>
        <pc:sldMkLst>
          <pc:docMk/>
          <pc:sldMk cId="1873386740" sldId="268"/>
        </pc:sldMkLst>
        <pc:spChg chg="mod">
          <ac:chgData name="Kimberly O'Neal" userId="C7XtvxS4g0cBb4xk4cfY09vszhBAkawk5/Khzw2ihEQ=" providerId="None" clId="Web-{905644E8-EBE6-4237-A714-E709C91EE778}" dt="2025-09-04T21:57:40.826" v="9" actId="20577"/>
          <ac:spMkLst>
            <pc:docMk/>
            <pc:sldMk cId="1873386740" sldId="268"/>
            <ac:spMk id="2" creationId="{50DE24A2-923E-C6A0-8E00-97623BDC1844}"/>
          </ac:spMkLst>
        </pc:spChg>
        <pc:spChg chg="mod">
          <ac:chgData name="Kimberly O'Neal" userId="C7XtvxS4g0cBb4xk4cfY09vszhBAkawk5/Khzw2ihEQ=" providerId="None" clId="Web-{905644E8-EBE6-4237-A714-E709C91EE778}" dt="2025-09-04T21:57:31.420" v="8" actId="20577"/>
          <ac:spMkLst>
            <pc:docMk/>
            <pc:sldMk cId="1873386740" sldId="268"/>
            <ac:spMk id="3" creationId="{0D0B2114-043D-2DEF-8B73-2F305D133F8D}"/>
          </ac:spMkLst>
        </pc:spChg>
      </pc:sldChg>
      <pc:sldChg chg="delAnim">
        <pc:chgData name="Kimberly O'Neal" userId="C7XtvxS4g0cBb4xk4cfY09vszhBAkawk5/Khzw2ihEQ=" providerId="None" clId="Web-{905644E8-EBE6-4237-A714-E709C91EE778}" dt="2025-09-04T21:56:48.170" v="1"/>
        <pc:sldMkLst>
          <pc:docMk/>
          <pc:sldMk cId="116853761" sldId="279"/>
        </pc:sldMkLst>
      </pc:sldChg>
      <pc:sldChg chg="delAnim">
        <pc:chgData name="Kimberly O'Neal" userId="C7XtvxS4g0cBb4xk4cfY09vszhBAkawk5/Khzw2ihEQ=" providerId="None" clId="Web-{905644E8-EBE6-4237-A714-E709C91EE778}" dt="2025-09-04T21:56:56.389" v="3"/>
        <pc:sldMkLst>
          <pc:docMk/>
          <pc:sldMk cId="3894104992" sldId="280"/>
        </pc:sldMkLst>
      </pc:sldChg>
      <pc:sldChg chg="addSp modSp delAnim">
        <pc:chgData name="Kimberly O'Neal" userId="C7XtvxS4g0cBb4xk4cfY09vszhBAkawk5/Khzw2ihEQ=" providerId="None" clId="Web-{905644E8-EBE6-4237-A714-E709C91EE778}" dt="2025-09-04T21:59:36.138" v="123" actId="1076"/>
        <pc:sldMkLst>
          <pc:docMk/>
          <pc:sldMk cId="252226454" sldId="288"/>
        </pc:sldMkLst>
        <pc:spChg chg="mod">
          <ac:chgData name="Kimberly O'Neal" userId="C7XtvxS4g0cBb4xk4cfY09vszhBAkawk5/Khzw2ihEQ=" providerId="None" clId="Web-{905644E8-EBE6-4237-A714-E709C91EE778}" dt="2025-09-04T21:59:36.138" v="123" actId="1076"/>
          <ac:spMkLst>
            <pc:docMk/>
            <pc:sldMk cId="252226454" sldId="288"/>
            <ac:spMk id="2" creationId="{5A9248D1-F337-0503-8E67-372386FA81E5}"/>
          </ac:spMkLst>
        </pc:spChg>
        <pc:spChg chg="mod">
          <ac:chgData name="Kimberly O'Neal" userId="C7XtvxS4g0cBb4xk4cfY09vszhBAkawk5/Khzw2ihEQ=" providerId="None" clId="Web-{905644E8-EBE6-4237-A714-E709C91EE778}" dt="2025-09-04T21:58:39.826" v="41" actId="20577"/>
          <ac:spMkLst>
            <pc:docMk/>
            <pc:sldMk cId="252226454" sldId="288"/>
            <ac:spMk id="3" creationId="{B6C2D999-4995-8556-5050-E584229293A2}"/>
          </ac:spMkLst>
        </pc:spChg>
        <pc:spChg chg="add mod">
          <ac:chgData name="Kimberly O'Neal" userId="C7XtvxS4g0cBb4xk4cfY09vszhBAkawk5/Khzw2ihEQ=" providerId="None" clId="Web-{905644E8-EBE6-4237-A714-E709C91EE778}" dt="2025-09-04T21:59:08.591" v="94" actId="20577"/>
          <ac:spMkLst>
            <pc:docMk/>
            <pc:sldMk cId="252226454" sldId="288"/>
            <ac:spMk id="7" creationId="{D1F5614D-BE02-517F-C575-AA67C79DED92}"/>
          </ac:spMkLst>
        </pc:spChg>
        <pc:spChg chg="add mod">
          <ac:chgData name="Kimberly O'Neal" userId="C7XtvxS4g0cBb4xk4cfY09vszhBAkawk5/Khzw2ihEQ=" providerId="None" clId="Web-{905644E8-EBE6-4237-A714-E709C91EE778}" dt="2025-09-04T21:58:30.779" v="31" actId="14100"/>
          <ac:spMkLst>
            <pc:docMk/>
            <pc:sldMk cId="252226454" sldId="288"/>
            <ac:spMk id="8" creationId="{13A8BF26-995D-4494-BCB1-B54A0779AB15}"/>
          </ac:spMkLst>
        </pc:spChg>
      </pc:sldChg>
    </pc:docChg>
  </pc:docChgLst>
  <pc:docChgLst>
    <pc:chgData name="Kimberly O'Neal" userId="C7XtvxS4g0cBb4xk4cfY09vszhBAkawk5/Khzw2ihEQ=" providerId="None" clId="Web-{3C1AF7F1-35FF-430A-9B47-B3E7B636296E}"/>
    <pc:docChg chg="modSld">
      <pc:chgData name="Kimberly O'Neal" userId="C7XtvxS4g0cBb4xk4cfY09vszhBAkawk5/Khzw2ihEQ=" providerId="None" clId="Web-{3C1AF7F1-35FF-430A-9B47-B3E7B636296E}" dt="2025-08-26T17:59:14.367" v="343"/>
      <pc:docMkLst>
        <pc:docMk/>
      </pc:docMkLst>
      <pc:sldChg chg="modNotes">
        <pc:chgData name="Kimberly O'Neal" userId="C7XtvxS4g0cBb4xk4cfY09vszhBAkawk5/Khzw2ihEQ=" providerId="None" clId="Web-{3C1AF7F1-35FF-430A-9B47-B3E7B636296E}" dt="2025-08-26T17:57:33.225" v="122"/>
        <pc:sldMkLst>
          <pc:docMk/>
          <pc:sldMk cId="116853761" sldId="279"/>
        </pc:sldMkLst>
      </pc:sldChg>
      <pc:sldChg chg="modNotes">
        <pc:chgData name="Kimberly O'Neal" userId="C7XtvxS4g0cBb4xk4cfY09vszhBAkawk5/Khzw2ihEQ=" providerId="None" clId="Web-{3C1AF7F1-35FF-430A-9B47-B3E7B636296E}" dt="2025-08-26T17:58:20.585" v="198"/>
        <pc:sldMkLst>
          <pc:docMk/>
          <pc:sldMk cId="3894104992" sldId="280"/>
        </pc:sldMkLst>
      </pc:sldChg>
      <pc:sldChg chg="modNotes">
        <pc:chgData name="Kimberly O'Neal" userId="C7XtvxS4g0cBb4xk4cfY09vszhBAkawk5/Khzw2ihEQ=" providerId="None" clId="Web-{3C1AF7F1-35FF-430A-9B47-B3E7B636296E}" dt="2025-08-26T17:59:14.367" v="343"/>
        <pc:sldMkLst>
          <pc:docMk/>
          <pc:sldMk cId="663612293" sldId="281"/>
        </pc:sldMkLst>
      </pc:sldChg>
    </pc:docChg>
  </pc:docChgLst>
  <pc:docChgLst>
    <pc:chgData name="Kimberly O'Neal" userId="C7XtvxS4g0cBb4xk4cfY09vszhBAkawk5/Khzw2ihEQ=" providerId="None" clId="Web-{9D503BC6-163D-49DD-9CD0-C87945EB6808}"/>
    <pc:docChg chg="modSld">
      <pc:chgData name="Kimberly O'Neal" userId="C7XtvxS4g0cBb4xk4cfY09vszhBAkawk5/Khzw2ihEQ=" providerId="None" clId="Web-{9D503BC6-163D-49DD-9CD0-C87945EB6808}" dt="2025-09-03T01:23:34.510" v="14" actId="1076"/>
      <pc:docMkLst>
        <pc:docMk/>
      </pc:docMkLst>
      <pc:sldChg chg="addSp delSp modSp">
        <pc:chgData name="Kimberly O'Neal" userId="C7XtvxS4g0cBb4xk4cfY09vszhBAkawk5/Khzw2ihEQ=" providerId="None" clId="Web-{9D503BC6-163D-49DD-9CD0-C87945EB6808}" dt="2025-09-03T01:23:34.510" v="14" actId="1076"/>
        <pc:sldMkLst>
          <pc:docMk/>
          <pc:sldMk cId="176977563" sldId="265"/>
        </pc:sldMkLst>
        <pc:spChg chg="mod">
          <ac:chgData name="Kimberly O'Neal" userId="C7XtvxS4g0cBb4xk4cfY09vszhBAkawk5/Khzw2ihEQ=" providerId="None" clId="Web-{9D503BC6-163D-49DD-9CD0-C87945EB6808}" dt="2025-09-03T01:23:03.213" v="10" actId="1076"/>
          <ac:spMkLst>
            <pc:docMk/>
            <pc:sldMk cId="176977563" sldId="265"/>
            <ac:spMk id="2" creationId="{15FB5AB6-056B-19A4-7829-DE3316DB68E7}"/>
          </ac:spMkLst>
        </pc:spChg>
        <pc:spChg chg="mod">
          <ac:chgData name="Kimberly O'Neal" userId="C7XtvxS4g0cBb4xk4cfY09vszhBAkawk5/Khzw2ihEQ=" providerId="None" clId="Web-{9D503BC6-163D-49DD-9CD0-C87945EB6808}" dt="2025-09-03T01:23:34.510" v="14" actId="1076"/>
          <ac:spMkLst>
            <pc:docMk/>
            <pc:sldMk cId="176977563" sldId="265"/>
            <ac:spMk id="3" creationId="{2FE8A83F-1796-E29F-539E-95C377E5AA8E}"/>
          </ac:spMkLst>
        </pc:spChg>
        <pc:spChg chg="del">
          <ac:chgData name="Kimberly O'Neal" userId="C7XtvxS4g0cBb4xk4cfY09vszhBAkawk5/Khzw2ihEQ=" providerId="None" clId="Web-{9D503BC6-163D-49DD-9CD0-C87945EB6808}" dt="2025-09-03T01:22:22.322" v="0"/>
          <ac:spMkLst>
            <pc:docMk/>
            <pc:sldMk cId="176977563" sldId="265"/>
            <ac:spMk id="7" creationId="{D3CA077E-6C9E-6446-B82D-26E9DEAB2DD5}"/>
          </ac:spMkLst>
        </pc:spChg>
        <pc:spChg chg="add mod">
          <ac:chgData name="Kimberly O'Neal" userId="C7XtvxS4g0cBb4xk4cfY09vszhBAkawk5/Khzw2ihEQ=" providerId="None" clId="Web-{9D503BC6-163D-49DD-9CD0-C87945EB6808}" dt="2025-09-03T01:23:13.604" v="11" actId="1076"/>
          <ac:spMkLst>
            <pc:docMk/>
            <pc:sldMk cId="176977563" sldId="265"/>
            <ac:spMk id="8" creationId="{07BAC452-E864-A410-F40F-E5FA7917E3BD}"/>
          </ac:spMkLst>
        </pc:spChg>
        <pc:graphicFrameChg chg="del">
          <ac:chgData name="Kimberly O'Neal" userId="C7XtvxS4g0cBb4xk4cfY09vszhBAkawk5/Khzw2ihEQ=" providerId="None" clId="Web-{9D503BC6-163D-49DD-9CD0-C87945EB6808}" dt="2025-09-03T01:22:26.322" v="1"/>
          <ac:graphicFrameMkLst>
            <pc:docMk/>
            <pc:sldMk cId="176977563" sldId="265"/>
            <ac:graphicFrameMk id="5" creationId="{3A090678-65B6-ED6C-8F29-D67467037AFB}"/>
          </ac:graphicFrameMkLst>
        </pc:graphicFrameChg>
        <pc:graphicFrameChg chg="add mod">
          <ac:chgData name="Kimberly O'Neal" userId="C7XtvxS4g0cBb4xk4cfY09vszhBAkawk5/Khzw2ihEQ=" providerId="None" clId="Web-{9D503BC6-163D-49DD-9CD0-C87945EB6808}" dt="2025-09-03T01:23:17.572" v="12" actId="1076"/>
          <ac:graphicFrameMkLst>
            <pc:docMk/>
            <pc:sldMk cId="176977563" sldId="265"/>
            <ac:graphicFrameMk id="10" creationId="{CD3B78B2-0045-F822-D16A-6B16F53A3832}"/>
          </ac:graphicFrameMkLst>
        </pc:graphicFrameChg>
        <pc:picChg chg="mod">
          <ac:chgData name="Kimberly O'Neal" userId="C7XtvxS4g0cBb4xk4cfY09vszhBAkawk5/Khzw2ihEQ=" providerId="None" clId="Web-{9D503BC6-163D-49DD-9CD0-C87945EB6808}" dt="2025-09-03T01:23:19.791" v="13" actId="1076"/>
          <ac:picMkLst>
            <pc:docMk/>
            <pc:sldMk cId="176977563" sldId="265"/>
            <ac:picMk id="6" creationId="{6B452C15-FA63-D048-2BA3-50DD5C39A824}"/>
          </ac:picMkLst>
        </pc:picChg>
        <pc:inkChg chg="add del">
          <ac:chgData name="Kimberly O'Neal" userId="C7XtvxS4g0cBb4xk4cfY09vszhBAkawk5/Khzw2ihEQ=" providerId="None" clId="Web-{9D503BC6-163D-49DD-9CD0-C87945EB6808}" dt="2025-09-03T01:22:33.400" v="5"/>
          <ac:inkMkLst>
            <pc:docMk/>
            <pc:sldMk cId="176977563" sldId="265"/>
            <ac:inkMk id="11" creationId="{8FCBF7CC-768A-503C-84A4-7A99D78A7499}"/>
          </ac:inkMkLst>
        </pc:ink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F71367-10D3-4BF6-93A2-69F3847EC846}"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6298F2-3F1F-4041-A8E1-C335B761E25A}" type="slidenum">
              <a:rPr lang="en-US" smtClean="0"/>
              <a:pPr/>
              <a:t>‹#›</a:t>
            </a:fld>
            <a:endParaRPr lang="en-US" dirty="0"/>
          </a:p>
        </p:txBody>
      </p:sp>
    </p:spTree>
    <p:extLst>
      <p:ext uri="{BB962C8B-B14F-4D97-AF65-F5344CB8AC3E}">
        <p14:creationId xmlns:p14="http://schemas.microsoft.com/office/powerpoint/2010/main" val="40846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ea typeface="Tahoma" pitchFamily="34" charset="0"/>
                <a:cs typeface="Calibri" panose="020F0502020204030204" pitchFamily="34" charset="0"/>
              </a:rPr>
              <a:t>The </a:t>
            </a:r>
            <a:r>
              <a:rPr lang="en-US" sz="1200" b="1" kern="1200" dirty="0">
                <a:solidFill>
                  <a:schemeClr val="tx1"/>
                </a:solidFill>
                <a:effectLst/>
                <a:ea typeface="+mn-ea"/>
                <a:cs typeface="Calibri" panose="020F0502020204030204" pitchFamily="34" charset="0"/>
              </a:rPr>
              <a:t>thinkalong toolkit </a:t>
            </a:r>
            <a:r>
              <a:rPr lang="en-US" sz="1200" kern="1200" dirty="0">
                <a:solidFill>
                  <a:schemeClr val="tx1"/>
                </a:solidFill>
                <a:effectLst/>
                <a:ea typeface="+mn-ea"/>
                <a:cs typeface="Calibri" panose="020F0502020204030204" pitchFamily="34" charset="0"/>
              </a:rPr>
              <a:t>includes </a:t>
            </a:r>
            <a:r>
              <a:rPr lang="en-US" sz="1200" b="1" kern="1200" dirty="0">
                <a:solidFill>
                  <a:schemeClr val="tx1"/>
                </a:solidFill>
                <a:effectLst/>
                <a:ea typeface="+mn-ea"/>
                <a:cs typeface="Calibri" panose="020F0502020204030204" pitchFamily="34" charset="0"/>
              </a:rPr>
              <a:t>assessment-style items </a:t>
            </a:r>
            <a:r>
              <a:rPr lang="en-US" sz="1200" kern="1200" dirty="0">
                <a:solidFill>
                  <a:schemeClr val="tx1"/>
                </a:solidFill>
                <a:effectLst/>
                <a:ea typeface="+mn-ea"/>
                <a:cs typeface="Calibri" panose="020F0502020204030204" pitchFamily="34" charset="0"/>
              </a:rPr>
              <a:t>with </a:t>
            </a:r>
            <a:r>
              <a:rPr lang="en-US" sz="1200" b="1" kern="1200" dirty="0">
                <a:solidFill>
                  <a:schemeClr val="tx1"/>
                </a:solidFill>
                <a:effectLst/>
                <a:ea typeface="+mn-ea"/>
                <a:cs typeface="Calibri" panose="020F0502020204030204" pitchFamily="34" charset="0"/>
              </a:rPr>
              <a:t>answer keys</a:t>
            </a:r>
            <a:r>
              <a:rPr lang="en-US" sz="1200" kern="1200" dirty="0">
                <a:solidFill>
                  <a:schemeClr val="tx1"/>
                </a:solidFill>
                <a:effectLst/>
                <a:ea typeface="+mn-ea"/>
                <a:cs typeface="Calibri" panose="020F0502020204030204" pitchFamily="34" charset="0"/>
              </a:rPr>
              <a:t>. A</a:t>
            </a:r>
            <a:r>
              <a:rPr lang="en-US" sz="1200" dirty="0">
                <a:solidFill>
                  <a:srgbClr val="5E0C63"/>
                </a:solidFill>
                <a:ea typeface="Tahoma" pitchFamily="34" charset="0"/>
                <a:cs typeface="Calibri" panose="020F0502020204030204" pitchFamily="34" charset="0"/>
              </a:rPr>
              <a:t> digital version (poster) of the </a:t>
            </a:r>
            <a:r>
              <a:rPr lang="en-US" sz="1200" kern="1200" dirty="0">
                <a:solidFill>
                  <a:schemeClr val="tx1"/>
                </a:solidFill>
                <a:effectLst/>
                <a:ea typeface="+mn-ea"/>
                <a:cs typeface="Calibri" panose="020F0502020204030204" pitchFamily="34" charset="0"/>
              </a:rPr>
              <a:t>thinkalong routine and daily questions for teacher and students’ reference is also included.</a:t>
            </a:r>
            <a:endParaRPr lang="en-US" sz="12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a:t>
            </a:fld>
            <a:endParaRPr lang="en-US" dirty="0"/>
          </a:p>
        </p:txBody>
      </p:sp>
    </p:spTree>
    <p:extLst>
      <p:ext uri="{BB962C8B-B14F-4D97-AF65-F5344CB8AC3E}">
        <p14:creationId xmlns:p14="http://schemas.microsoft.com/office/powerpoint/2010/main" val="41023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2: make the case (learning from mistakes instructional strategy)</a:t>
            </a:r>
          </a:p>
          <a:p>
            <a:pPr algn="l"/>
            <a:r>
              <a:rPr lang="en-US" sz="1200" b="0" dirty="0">
                <a:solidFill>
                  <a:schemeClr val="tx1">
                    <a:lumMod val="85000"/>
                    <a:lumOff val="15000"/>
                  </a:schemeClr>
                </a:solidFill>
              </a:rPr>
              <a:t>free virtual dice available in the lead4ward app and at: www.lead4ward.com/dice</a:t>
            </a:r>
          </a:p>
          <a:p>
            <a:pPr algn="l"/>
            <a:endParaRPr lang="en-US" sz="1200" b="0" dirty="0">
              <a:solidFill>
                <a:schemeClr val="tx1">
                  <a:lumMod val="85000"/>
                  <a:lumOff val="15000"/>
                </a:schemeClr>
              </a:solidFill>
            </a:endParaRPr>
          </a:p>
          <a:p>
            <a:pPr algn="l"/>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Students </a:t>
            </a:r>
            <a:r>
              <a:rPr lang="en-US" dirty="0"/>
              <a:t>correct learning mistakes and clarify misconceptions by justifying/proving why their assigned response is right OR explain why their assigned response is an incorrect answer. </a:t>
            </a:r>
          </a:p>
          <a:p>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Organize students into groups (no larger than 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Assign each team a potential answer (choice).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Groups huddle to determine if their answer choice is “correct/innocent” by explaining why and providing (at most) 2 pieces of evidence…or “incorrect/guilty” by explaining why and providing (at most) 2 pieces of evidence.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Students prosecute and defend arguments.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thinking/responses and clarify/verify as appropriate.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lgn="l">
              <a:buFont typeface="Arial" panose="020B0604020202020204" pitchFamily="34" charset="0"/>
              <a:buChar char="•"/>
            </a:pPr>
            <a:r>
              <a:rPr lang="en-US" b="0" i="0" dirty="0">
                <a:solidFill>
                  <a:srgbClr val="1D1C1D"/>
                </a:solidFill>
                <a:effectLst/>
              </a:rPr>
              <a:t>Visuals or models students might use to prove their justification.</a:t>
            </a:r>
          </a:p>
          <a:p>
            <a:pPr marL="228600" indent="-228600" algn="l">
              <a:buFont typeface="Arial" panose="020B0604020202020204" pitchFamily="34" charset="0"/>
              <a:buChar char="•"/>
            </a:pPr>
            <a:r>
              <a:rPr lang="en-US" b="0" i="0" dirty="0">
                <a:solidFill>
                  <a:srgbClr val="1D1C1D"/>
                </a:solidFill>
                <a:effectLst/>
              </a:rPr>
              <a:t>Discourse around strategies, clues and/or vocabulary that support their justification.</a:t>
            </a:r>
          </a:p>
          <a:p>
            <a:pPr marL="228600" indent="-228600" algn="l">
              <a:buFont typeface="Arial" panose="020B0604020202020204" pitchFamily="34" charset="0"/>
              <a:buChar char="•"/>
            </a:pPr>
            <a:r>
              <a:rPr lang="en-US" b="0" i="0" dirty="0">
                <a:solidFill>
                  <a:srgbClr val="1D1C1D"/>
                </a:solidFill>
                <a:effectLst/>
              </a:rPr>
              <a:t>The chosen incorrect answer(s) suggests a common misconception, guessing pattern, clue picking, stopping too soon, and relying on tricks. </a:t>
            </a:r>
          </a:p>
          <a:p>
            <a:pPr marL="228600" indent="-228600" algn="l">
              <a:buFont typeface="Arial" panose="020B0604020202020204" pitchFamily="34" charset="0"/>
              <a:buChar char="•"/>
            </a:pPr>
            <a:r>
              <a:rPr lang="en-US" b="0" i="0" dirty="0">
                <a:solidFill>
                  <a:srgbClr val="1D1C1D"/>
                </a:solidFill>
                <a:effectLst/>
              </a:rPr>
              <a:t>Student-driven discourse.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10</a:t>
            </a:fld>
            <a:endParaRPr lang="en-US" dirty="0"/>
          </a:p>
        </p:txBody>
      </p:sp>
    </p:spTree>
    <p:extLst>
      <p:ext uri="{BB962C8B-B14F-4D97-AF65-F5344CB8AC3E}">
        <p14:creationId xmlns:p14="http://schemas.microsoft.com/office/powerpoint/2010/main" val="20163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fourth 10 minutes of the routine is for us to change things up so students can practice with novelty and transfer. </a:t>
            </a:r>
          </a:p>
        </p:txBody>
      </p:sp>
      <p:sp>
        <p:nvSpPr>
          <p:cNvPr id="4" name="Slide Number Placeholder 3"/>
          <p:cNvSpPr>
            <a:spLocks noGrp="1"/>
          </p:cNvSpPr>
          <p:nvPr>
            <p:ph type="sldNum" sz="quarter" idx="5"/>
          </p:nvPr>
        </p:nvSpPr>
        <p:spPr/>
        <p:txBody>
          <a:bodyPr/>
          <a:lstStyle/>
          <a:p>
            <a:fld id="{DA6298F2-3F1F-4041-A8E1-C335B761E25A}" type="slidenum">
              <a:rPr lang="en-US" smtClean="0"/>
              <a:t>11</a:t>
            </a:fld>
            <a:endParaRPr lang="en-US" dirty="0"/>
          </a:p>
        </p:txBody>
      </p:sp>
    </p:spTree>
    <p:extLst>
      <p:ext uri="{BB962C8B-B14F-4D97-AF65-F5344CB8AC3E}">
        <p14:creationId xmlns:p14="http://schemas.microsoft.com/office/powerpoint/2010/main" val="66020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think it up -</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a:t>
            </a:r>
            <a:r>
              <a:rPr lang="en-US" sz="1200" b="1" i="0" dirty="0">
                <a:solidFill>
                  <a:srgbClr val="5E0C63"/>
                </a:solidFill>
                <a:effectLst/>
                <a:latin typeface="Arial" panose="020B0604020202020204" pitchFamily="34" charset="0"/>
                <a:ea typeface="Tahoma" pitchFamily="34" charset="0"/>
                <a:cs typeface="Arial" panose="020B0604020202020204" pitchFamily="34" charset="0"/>
              </a:rPr>
              <a:t>o</a:t>
            </a:r>
            <a:r>
              <a:rPr lang="en-US" b="1" i="0" dirty="0">
                <a:solidFill>
                  <a:srgbClr val="1D1C1D"/>
                </a:solidFill>
                <a:effectLst/>
                <a:latin typeface="Arial" panose="020B0604020202020204" pitchFamily="34" charset="0"/>
                <a:cs typeface="Arial" panose="020B0604020202020204" pitchFamily="34" charset="0"/>
              </a:rPr>
              <a:t>ption 1: </a:t>
            </a:r>
            <a:r>
              <a:rPr lang="en-US" b="0" i="0" dirty="0">
                <a:solidFill>
                  <a:srgbClr val="1D1C1D"/>
                </a:solidFill>
                <a:effectLst/>
                <a:latin typeface="Arial" panose="020B0604020202020204" pitchFamily="34" charset="0"/>
                <a:cs typeface="Arial" panose="020B0604020202020204" pitchFamily="34" charset="0"/>
              </a:rPr>
              <a:t>Use the guiding questions on the routine to drive the thinking and discussion with students as they reflect </a:t>
            </a:r>
            <a:r>
              <a:rPr lang="en-US" dirty="0">
                <a:latin typeface="Arial" panose="020B0604020202020204" pitchFamily="34" charset="0"/>
                <a:cs typeface="Arial" panose="020B0604020202020204" pitchFamily="34" charset="0"/>
              </a:rPr>
              <a:t>on the work of the routine so far -- the thinking around the content and the problem, text or visual. Then, have students analyze how all of that can help them as they work on or think through other content or solving future problems.  </a:t>
            </a:r>
            <a:endParaRPr lang="en-US" sz="1200" dirty="0">
              <a:solidFill>
                <a:srgbClr val="5E0C63"/>
              </a:solidFill>
              <a:latin typeface="Arial" panose="020B0604020202020204" pitchFamily="34" charset="0"/>
              <a:ea typeface="Tahoma"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12</a:t>
            </a:fld>
            <a:endParaRPr lang="en-US" dirty="0"/>
          </a:p>
        </p:txBody>
      </p:sp>
    </p:spTree>
    <p:extLst>
      <p:ext uri="{BB962C8B-B14F-4D97-AF65-F5344CB8AC3E}">
        <p14:creationId xmlns:p14="http://schemas.microsoft.com/office/powerpoint/2010/main" val="54224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BAE7-F82A-4B44-B796-8A4A337DA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9E8AD-6099-C32D-7312-B8CF6F2E1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BDACE-7D2E-9897-0450-E6E142A8F7A0}"/>
              </a:ext>
            </a:extLst>
          </p:cNvPr>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think it up</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a:t>
            </a:r>
            <a:r>
              <a:rPr lang="en-US" sz="1200" b="1" i="0" dirty="0">
                <a:solidFill>
                  <a:srgbClr val="5E0C63"/>
                </a:solidFill>
                <a:effectLst/>
                <a:latin typeface="Arial" panose="020B0604020202020204" pitchFamily="34" charset="0"/>
                <a:ea typeface="Tahoma" pitchFamily="34" charset="0"/>
                <a:cs typeface="Arial" panose="020B0604020202020204" pitchFamily="34" charset="0"/>
              </a:rPr>
              <a:t>-</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a:t>
            </a:r>
            <a:r>
              <a:rPr lang="en-US" sz="1200" b="1" i="0" dirty="0">
                <a:solidFill>
                  <a:srgbClr val="5E0C63"/>
                </a:solidFill>
                <a:effectLst/>
                <a:latin typeface="Arial" panose="020B0604020202020204" pitchFamily="34" charset="0"/>
                <a:ea typeface="Tahoma" pitchFamily="34" charset="0"/>
                <a:cs typeface="Arial" panose="020B0604020202020204" pitchFamily="34" charset="0"/>
              </a:rPr>
              <a:t>o</a:t>
            </a:r>
            <a:r>
              <a:rPr lang="en-US" b="1" i="0" dirty="0">
                <a:solidFill>
                  <a:srgbClr val="1D1C1D"/>
                </a:solidFill>
                <a:effectLst/>
                <a:latin typeface="Arial" panose="020B0604020202020204" pitchFamily="34" charset="0"/>
                <a:cs typeface="Arial" panose="020B0604020202020204" pitchFamily="34" charset="0"/>
              </a:rPr>
              <a:t>ption 2: compare/contrast model (extending thinking instructional strategy)</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b="1" i="0" dirty="0">
              <a:solidFill>
                <a:srgbClr val="1D1C1D"/>
              </a:solidFill>
              <a:effectLst/>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purpose</a:t>
            </a: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0" i="0" dirty="0">
                <a:solidFill>
                  <a:srgbClr val="1D1C1D"/>
                </a:solidFill>
                <a:effectLst/>
                <a:latin typeface="Arial" panose="020B0604020202020204" pitchFamily="34" charset="0"/>
                <a:cs typeface="Arial" panose="020B0604020202020204" pitchFamily="34" charset="0"/>
              </a:rPr>
              <a:t>This is an effective </a:t>
            </a:r>
            <a:r>
              <a:rPr lang="en-US" dirty="0">
                <a:latin typeface="Arial" panose="020B0604020202020204" pitchFamily="34" charset="0"/>
                <a:cs typeface="Arial" panose="020B0604020202020204" pitchFamily="34" charset="0"/>
              </a:rPr>
              <a:t>strategy to facilitate a structured, supported, and engaging way for kids to answer the “think it up” questions and analyze 2 similar yet different items or visuals aligned to the same standard. </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dirty="0">
              <a:latin typeface="Arial" panose="020B0604020202020204" pitchFamily="34" charset="0"/>
              <a:cs typeface="Arial" panose="020B0604020202020204" pitchFamily="34" charset="0"/>
            </a:endParaRPr>
          </a:p>
          <a:p>
            <a:pPr marL="0" indent="0" defTabSz="996094">
              <a:buFont typeface="+mj-lt"/>
              <a:buNone/>
              <a:defRPr/>
            </a:pPr>
            <a:r>
              <a:rPr lang="en-US" b="1" i="0" dirty="0">
                <a:solidFill>
                  <a:srgbClr val="1D1C1D"/>
                </a:solidFill>
                <a:effectLst/>
                <a:latin typeface="Arial" panose="020B0604020202020204" pitchFamily="34" charset="0"/>
                <a:cs typeface="Arial" panose="020B0604020202020204" pitchFamily="34" charset="0"/>
              </a:rPr>
              <a:t>instructions</a:t>
            </a:r>
            <a:endParaRPr lang="en-US" dirty="0">
              <a:solidFill>
                <a:prstClr val="black"/>
              </a:solidFill>
              <a:latin typeface="Arial" panose="020B0604020202020204" pitchFamily="34" charset="0"/>
              <a:cs typeface="Arial" panose="020B0604020202020204" pitchFamily="34" charset="0"/>
            </a:endParaRP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Divide students into groups of 3. </a:t>
            </a:r>
          </a:p>
          <a:p>
            <a:pPr marL="228600" marR="0" lvl="0" indent="-228600" algn="l" defTabSz="996094"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Arial" panose="020B0604020202020204" pitchFamily="34" charset="0"/>
                <a:cs typeface="Arial" panose="020B0604020202020204" pitchFamily="34" charset="0"/>
              </a:rPr>
              <a:t>In each group, students CONTRAST the items by discussing/writing 2-3 attributes of each item.</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In each group, students COMPARE the items by discussing/writing 2-3 attributes both items share.</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Groups share out 1 of their differences and 1 of their similarities. </a:t>
            </a:r>
          </a:p>
          <a:p>
            <a:pPr marL="228600" indent="-228600">
              <a:buFont typeface="+mj-lt"/>
              <a:buAutoNum type="arabicPeriod"/>
            </a:pPr>
            <a:r>
              <a:rPr lang="en-US" sz="1200" b="0" i="0" kern="1200" dirty="0">
                <a:solidFill>
                  <a:schemeClr val="tx1"/>
                </a:solidFill>
                <a:effectLst/>
                <a:latin typeface="Arial" panose="020B0604020202020204" pitchFamily="34" charset="0"/>
                <a:ea typeface="+mn-ea"/>
                <a:cs typeface="Arial" panose="020B0604020202020204" pitchFamily="34" charset="0"/>
              </a:rPr>
              <a:t>Observe and listen to students’ thinking and clarify/verify as appropriate.</a:t>
            </a:r>
          </a:p>
          <a:p>
            <a:pPr marL="0" indent="0" defTabSz="996094">
              <a:buFont typeface="+mj-lt"/>
              <a:buNone/>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46C2C8-F52A-00A2-C2B2-96DE99248DC0}"/>
              </a:ext>
            </a:extLst>
          </p:cNvPr>
          <p:cNvSpPr>
            <a:spLocks noGrp="1"/>
          </p:cNvSpPr>
          <p:nvPr>
            <p:ph type="sldNum" sz="quarter" idx="5"/>
          </p:nvPr>
        </p:nvSpPr>
        <p:spPr/>
        <p:txBody>
          <a:bodyPr/>
          <a:lstStyle/>
          <a:p>
            <a:fld id="{DA6298F2-3F1F-4041-A8E1-C335B761E25A}" type="slidenum">
              <a:rPr lang="en-US" smtClean="0"/>
              <a:t>13</a:t>
            </a:fld>
            <a:endParaRPr lang="en-US" dirty="0"/>
          </a:p>
        </p:txBody>
      </p:sp>
    </p:spTree>
    <p:extLst>
      <p:ext uri="{BB962C8B-B14F-4D97-AF65-F5344CB8AC3E}">
        <p14:creationId xmlns:p14="http://schemas.microsoft.com/office/powerpoint/2010/main" val="211727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last 10 minutes of the routine is for students to reflect on the routine and write about how it affected their understanding and confidence around the content and problem-solving process. </a:t>
            </a:r>
          </a:p>
        </p:txBody>
      </p:sp>
      <p:sp>
        <p:nvSpPr>
          <p:cNvPr id="4" name="Slide Number Placeholder 3"/>
          <p:cNvSpPr>
            <a:spLocks noGrp="1"/>
          </p:cNvSpPr>
          <p:nvPr>
            <p:ph type="sldNum" sz="quarter" idx="5"/>
          </p:nvPr>
        </p:nvSpPr>
        <p:spPr/>
        <p:txBody>
          <a:bodyPr/>
          <a:lstStyle/>
          <a:p>
            <a:fld id="{DA6298F2-3F1F-4041-A8E1-C335B761E25A}" type="slidenum">
              <a:rPr lang="en-US" smtClean="0"/>
              <a:t>14</a:t>
            </a:fld>
            <a:endParaRPr lang="en-US" dirty="0"/>
          </a:p>
        </p:txBody>
      </p:sp>
    </p:spTree>
    <p:extLst>
      <p:ext uri="{BB962C8B-B14F-4D97-AF65-F5344CB8AC3E}">
        <p14:creationId xmlns:p14="http://schemas.microsoft.com/office/powerpoint/2010/main" val="10181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F3BA-9AAC-E1A8-187E-6BF33598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7185-26C5-9A52-AC5C-A3D2820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E3D4A-71AD-F686-0EDF-CD92322EE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r>
              <a:rPr lang="en-US" b="0" dirty="0"/>
              <a:t>: The goal of the last 10 minutes of the routine is to solidify learning and have students practice communicating what they know in </a:t>
            </a:r>
            <a:r>
              <a:rPr lang="en-US" b="1" dirty="0"/>
              <a:t>writing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students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think</a:t>
            </a:r>
            <a:r>
              <a:rPr lang="en-US" b="0" dirty="0"/>
              <a:t> about the activities, questions, discussions, and the selected problem, text or visual for this week’s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talk</a:t>
            </a:r>
            <a:r>
              <a:rPr lang="en-US" b="0" dirty="0"/>
              <a:t> with a partner or in a small group about what they learned and the evidence that supports their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write</a:t>
            </a:r>
            <a:r>
              <a:rPr lang="en-US" b="0" dirty="0"/>
              <a:t> their answers on a piece of paper or in their notebooks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areas in which students may need more support.</a:t>
            </a:r>
            <a:endParaRPr lang="en-US" b="0" dirty="0"/>
          </a:p>
        </p:txBody>
      </p:sp>
      <p:sp>
        <p:nvSpPr>
          <p:cNvPr id="4" name="Slide Number Placeholder 3">
            <a:extLst>
              <a:ext uri="{FF2B5EF4-FFF2-40B4-BE49-F238E27FC236}">
                <a16:creationId xmlns:a16="http://schemas.microsoft.com/office/drawing/2014/main" id="{1277E5E3-D279-AD81-2114-2208EA228A67}"/>
              </a:ext>
            </a:extLst>
          </p:cNvPr>
          <p:cNvSpPr>
            <a:spLocks noGrp="1"/>
          </p:cNvSpPr>
          <p:nvPr>
            <p:ph type="sldNum" sz="quarter" idx="5"/>
          </p:nvPr>
        </p:nvSpPr>
        <p:spPr/>
        <p:txBody>
          <a:bodyPr/>
          <a:lstStyle/>
          <a:p>
            <a:fld id="{DA6298F2-3F1F-4041-A8E1-C335B761E25A}" type="slidenum">
              <a:rPr lang="en-US" smtClean="0"/>
              <a:t>15</a:t>
            </a:fld>
            <a:endParaRPr lang="en-US" dirty="0"/>
          </a:p>
        </p:txBody>
      </p:sp>
    </p:spTree>
    <p:extLst>
      <p:ext uri="{BB962C8B-B14F-4D97-AF65-F5344CB8AC3E}">
        <p14:creationId xmlns:p14="http://schemas.microsoft.com/office/powerpoint/2010/main" val="5501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week, use the guiding questions from the </a:t>
            </a:r>
            <a:r>
              <a:rPr lang="en-US" b="1" dirty="0"/>
              <a:t>thinkalong routine </a:t>
            </a:r>
            <a:r>
              <a:rPr lang="en-US" dirty="0"/>
              <a:t>to lead student thinking and discussion around the selected </a:t>
            </a:r>
            <a:r>
              <a:rPr lang="en-US" b="1" dirty="0"/>
              <a:t>stimulus</a:t>
            </a:r>
            <a:r>
              <a:rPr lang="en-US" b="0" dirty="0"/>
              <a:t> (</a:t>
            </a:r>
            <a:r>
              <a:rPr lang="en-US" dirty="0"/>
              <a:t>problem, text, or visual) aligned to a high-impact standard/concept.</a:t>
            </a:r>
          </a:p>
        </p:txBody>
      </p:sp>
      <p:sp>
        <p:nvSpPr>
          <p:cNvPr id="4" name="Slide Number Placeholder 3"/>
          <p:cNvSpPr>
            <a:spLocks noGrp="1"/>
          </p:cNvSpPr>
          <p:nvPr>
            <p:ph type="sldNum" sz="quarter" idx="5"/>
          </p:nvPr>
        </p:nvSpPr>
        <p:spPr/>
        <p:txBody>
          <a:bodyPr/>
          <a:lstStyle/>
          <a:p>
            <a:fld id="{DA6298F2-3F1F-4041-A8E1-C335B761E25A}" type="slidenum">
              <a:rPr lang="en-US" smtClean="0"/>
              <a:t>2</a:t>
            </a:fld>
            <a:endParaRPr lang="en-US" dirty="0"/>
          </a:p>
        </p:txBody>
      </p:sp>
    </p:spTree>
    <p:extLst>
      <p:ext uri="{BB962C8B-B14F-4D97-AF65-F5344CB8AC3E}">
        <p14:creationId xmlns:p14="http://schemas.microsoft.com/office/powerpoint/2010/main" val="25364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make a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goal of the first 5-10 minutes of the routine is just for students to </a:t>
            </a:r>
            <a:r>
              <a:rPr lang="en-US" b="1" dirty="0"/>
              <a:t>explore</a:t>
            </a:r>
            <a:r>
              <a:rPr lang="en-US" dirty="0"/>
              <a:t>. We are engaging the “tools to know” process standards and using the selected problem, text, or visual to activate memory around the designated content for the week.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using a problem as the stimulus, students don’t solve the problem or even see the answer choices yet! In this part of the routine, students practice making a plan, getting started, and thinking about what they will need to answer the question based on the vocabulary and/or visuals included.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3</a:t>
            </a:fld>
            <a:endParaRPr lang="en-US" dirty="0"/>
          </a:p>
        </p:txBody>
      </p:sp>
    </p:spTree>
    <p:extLst>
      <p:ext uri="{BB962C8B-B14F-4D97-AF65-F5344CB8AC3E}">
        <p14:creationId xmlns:p14="http://schemas.microsoft.com/office/powerpoint/2010/main" val="19012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02EA-07EA-A531-6593-7BE16933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B776-9943-89A6-6764-7C04733DD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7A462-43BF-B55B-C9ED-9D0D51C1AF4F}"/>
              </a:ext>
            </a:extLst>
          </p:cNvPr>
          <p:cNvSpPr>
            <a:spLocks noGrp="1"/>
          </p:cNvSpPr>
          <p:nvPr>
            <p:ph type="body" idx="1"/>
          </p:nvPr>
        </p:nvSpPr>
        <p:spPr/>
        <p:txBody>
          <a:bodyPr/>
          <a:lstStyle/>
          <a:p>
            <a:pPr marL="0" indent="0" algn="l">
              <a:buFont typeface="+mj-lt"/>
              <a:buNone/>
            </a:pPr>
            <a:r>
              <a:rPr lang="en-US" b="1" i="0" dirty="0">
                <a:solidFill>
                  <a:srgbClr val="1D1C1D"/>
                </a:solidFill>
                <a:effectLst/>
              </a:rPr>
              <a:t>make a plan: </a:t>
            </a:r>
            <a:r>
              <a:rPr lang="en-US" b="0" i="0" dirty="0">
                <a:solidFill>
                  <a:srgbClr val="1D1C1D"/>
                </a:solidFill>
                <a:effectLst/>
              </a:rPr>
              <a:t>Use the guiding questions on the routine to drive the thinking and discussion with students as you explore the selected stimulus.</a:t>
            </a:r>
          </a:p>
          <a:p>
            <a:pPr marL="0" indent="0" algn="l">
              <a:buFont typeface="+mj-lt"/>
              <a:buNone/>
            </a:pPr>
            <a:endParaRPr lang="en-US" b="0" i="0" dirty="0">
              <a:solidFill>
                <a:srgbClr val="1D1C1D"/>
              </a:solidFill>
              <a:effectLst/>
            </a:endParaRPr>
          </a:p>
          <a:p>
            <a:pPr marL="0" indent="0" algn="l">
              <a:buFont typeface="+mj-lt"/>
              <a:buNone/>
            </a:pPr>
            <a:r>
              <a:rPr lang="en-US" b="1" i="0" dirty="0">
                <a:solidFill>
                  <a:srgbClr val="1D1C1D"/>
                </a:solidFill>
                <a:effectLst/>
              </a:rPr>
              <a:t>This item was selected to address, loopback, or intervene on comparing decimals because:</a:t>
            </a:r>
          </a:p>
          <a:p>
            <a:pPr marL="228600" indent="-228600">
              <a:buFont typeface="Arial" panose="020B0604020202020204" pitchFamily="34" charset="0"/>
              <a:buChar char="•"/>
            </a:pPr>
            <a:r>
              <a:rPr lang="en-US" dirty="0"/>
              <a:t>Comparing and ordering decimals requires students to have a grasp on place value of decimals.</a:t>
            </a:r>
          </a:p>
          <a:p>
            <a:pPr marL="228600" indent="-228600">
              <a:buFont typeface="Arial" panose="020B0604020202020204" pitchFamily="34" charset="0"/>
              <a:buChar char="•"/>
            </a:pPr>
            <a:r>
              <a:rPr lang="en-US" dirty="0"/>
              <a:t>Comparing/ordering decimals supports and scaffolds students’ ability to order rational numbers in secondary grades.</a:t>
            </a:r>
          </a:p>
        </p:txBody>
      </p:sp>
      <p:sp>
        <p:nvSpPr>
          <p:cNvPr id="4" name="Slide Number Placeholder 3">
            <a:extLst>
              <a:ext uri="{FF2B5EF4-FFF2-40B4-BE49-F238E27FC236}">
                <a16:creationId xmlns:a16="http://schemas.microsoft.com/office/drawing/2014/main" id="{4F8B941E-C4DC-C46B-4ADC-90630AC9FEB5}"/>
              </a:ext>
            </a:extLst>
          </p:cNvPr>
          <p:cNvSpPr>
            <a:spLocks noGrp="1"/>
          </p:cNvSpPr>
          <p:nvPr>
            <p:ph type="sldNum" sz="quarter" idx="5"/>
          </p:nvPr>
        </p:nvSpPr>
        <p:spPr/>
        <p:txBody>
          <a:bodyPr/>
          <a:lstStyle/>
          <a:p>
            <a:fld id="{DA6298F2-3F1F-4041-A8E1-C335B761E25A}" type="slidenum">
              <a:rPr lang="en-US" smtClean="0"/>
              <a:t>4</a:t>
            </a:fld>
            <a:endParaRPr lang="en-US" dirty="0"/>
          </a:p>
        </p:txBody>
      </p:sp>
    </p:spTree>
    <p:extLst>
      <p:ext uri="{BB962C8B-B14F-4D97-AF65-F5344CB8AC3E}">
        <p14:creationId xmlns:p14="http://schemas.microsoft.com/office/powerpoint/2010/main" val="31505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second 10 minutes in the routine is for students to </a:t>
            </a:r>
            <a:r>
              <a:rPr lang="en-US" b="1" dirty="0"/>
              <a:t>talk</a:t>
            </a:r>
            <a:r>
              <a:rPr lang="en-US" dirty="0"/>
              <a:t> using the problem, text, or visual to show what they know about this concept! This part of the routine allows students and teacher to talk about, share, and clarify the content (vocabulary, visuals, activities, common mistakes, connections, key ideas, important info/details, etc.).</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5</a:t>
            </a:fld>
            <a:endParaRPr lang="en-US" dirty="0"/>
          </a:p>
        </p:txBody>
      </p:sp>
    </p:spTree>
    <p:extLst>
      <p:ext uri="{BB962C8B-B14F-4D97-AF65-F5344CB8AC3E}">
        <p14:creationId xmlns:p14="http://schemas.microsoft.com/office/powerpoint/2010/main" val="24591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392-22A3-E3EB-F499-DCCB4D0EA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230C-8CB7-607D-1720-9C1348E5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6037-1694-F66F-E031-F474E9FF6D4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1: </a:t>
            </a:r>
            <a:r>
              <a:rPr lang="en-US" b="0" i="0" dirty="0">
                <a:solidFill>
                  <a:srgbClr val="1D1C1D"/>
                </a:solidFill>
                <a:effectLst/>
              </a:rPr>
              <a:t>Use</a:t>
            </a:r>
            <a:r>
              <a:rPr lang="en-US" dirty="0"/>
              <a:t> these questions from the routine, along with the selected stimulus, to activate memory, review content, correct learning mistakes, and clarify misconceptions. Be sure discussion includes important information related to the selected stimulus.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important information about this item:</a:t>
            </a:r>
          </a:p>
          <a:p>
            <a:pPr marL="228600" indent="-228600">
              <a:buFont typeface="+mj-lt"/>
              <a:buAutoNum type="arabicPeriod"/>
            </a:pPr>
            <a:r>
              <a:rPr lang="en-US" b="0" i="0" dirty="0">
                <a:solidFill>
                  <a:srgbClr val="1D1C1D"/>
                </a:solidFill>
                <a:effectLst/>
              </a:rPr>
              <a:t>Clues include and require an understanding of important academic vocabulary</a:t>
            </a:r>
            <a:r>
              <a:rPr lang="en-US" dirty="0">
                <a:solidFill>
                  <a:srgbClr val="1D1C1D"/>
                </a:solidFill>
              </a:rPr>
              <a:t>: tenths, hundredths, thousandths, greater, less, equal.</a:t>
            </a:r>
            <a:endParaRPr lang="en-US" b="0" i="0" dirty="0">
              <a:solidFill>
                <a:srgbClr val="1D1C1D"/>
              </a:solidFill>
              <a:effectLst/>
            </a:endParaRPr>
          </a:p>
          <a:p>
            <a:pPr marL="228600" indent="-228600" algn="l">
              <a:buFont typeface="+mj-lt"/>
              <a:buAutoNum type="arabicPeriod"/>
            </a:pPr>
            <a:r>
              <a:rPr lang="en-US" b="0" i="0" dirty="0">
                <a:solidFill>
                  <a:srgbClr val="1D1C1D"/>
                </a:solidFill>
                <a:effectLst/>
              </a:rPr>
              <a:t>Students must read and clarify all of the clues:</a:t>
            </a:r>
          </a:p>
          <a:p>
            <a:pPr marL="685800" lvl="1" indent="-228600">
              <a:buFont typeface="Arial" panose="020B0604020202020204" pitchFamily="34" charset="0"/>
              <a:buChar char="•"/>
            </a:pPr>
            <a:r>
              <a:rPr lang="en-US" dirty="0">
                <a:solidFill>
                  <a:srgbClr val="1D1C1D"/>
                </a:solidFill>
              </a:rPr>
              <a:t>Some values are missing a hundredths place so we will need to fill those in with zeros</a:t>
            </a:r>
          </a:p>
          <a:p>
            <a:pPr marL="685800" lvl="1" indent="-228600">
              <a:buFont typeface="Arial" panose="020B0604020202020204" pitchFamily="34" charset="0"/>
              <a:buChar char="•"/>
            </a:pPr>
            <a:r>
              <a:rPr lang="en-US" dirty="0">
                <a:solidFill>
                  <a:srgbClr val="1D1C1D"/>
                </a:solidFill>
              </a:rPr>
              <a:t>Line up the decimals to ensure comparing similar place values</a:t>
            </a:r>
          </a:p>
          <a:p>
            <a:pPr marL="228600" indent="-228600" algn="l">
              <a:buFont typeface="+mj-lt"/>
              <a:buAutoNum type="arabicPeriod"/>
            </a:pPr>
            <a:r>
              <a:rPr lang="en-US" b="0" i="0" dirty="0">
                <a:solidFill>
                  <a:srgbClr val="1D1C1D"/>
                </a:solidFill>
                <a:effectLst/>
              </a:rPr>
              <a:t>Students would benefit from creating a place value chart, identifying the place values of each digit, representing these values multiple ways (base 10 blocks, expanded form, expanded notation, etc.).</a:t>
            </a:r>
            <a:endParaRPr lang="en-US" dirty="0"/>
          </a:p>
        </p:txBody>
      </p:sp>
      <p:sp>
        <p:nvSpPr>
          <p:cNvPr id="4" name="Slide Number Placeholder 3">
            <a:extLst>
              <a:ext uri="{FF2B5EF4-FFF2-40B4-BE49-F238E27FC236}">
                <a16:creationId xmlns:a16="http://schemas.microsoft.com/office/drawing/2014/main" id="{1E831C49-DAE2-B842-2C5A-5FEF10A8C057}"/>
              </a:ext>
            </a:extLst>
          </p:cNvPr>
          <p:cNvSpPr>
            <a:spLocks noGrp="1"/>
          </p:cNvSpPr>
          <p:nvPr>
            <p:ph type="sldNum" sz="quarter" idx="5"/>
          </p:nvPr>
        </p:nvSpPr>
        <p:spPr/>
        <p:txBody>
          <a:bodyPr/>
          <a:lstStyle/>
          <a:p>
            <a:fld id="{DA6298F2-3F1F-4041-A8E1-C335B761E25A}" type="slidenum">
              <a:rPr lang="en-US" smtClean="0"/>
              <a:t>6</a:t>
            </a:fld>
            <a:endParaRPr lang="en-US" dirty="0"/>
          </a:p>
        </p:txBody>
      </p:sp>
    </p:spTree>
    <p:extLst>
      <p:ext uri="{BB962C8B-B14F-4D97-AF65-F5344CB8AC3E}">
        <p14:creationId xmlns:p14="http://schemas.microsoft.com/office/powerpoint/2010/main" val="19473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2: just the facts (rehearsal and practice instructional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The purpose is to help student identify the most important details from a problem or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ea typeface="+mn-ea"/>
                <a:cs typeface="+mn-cs"/>
              </a:rPr>
              <a:t>Students </a:t>
            </a:r>
            <a:r>
              <a:rPr lang="en-US" dirty="0"/>
              <a:t>read a text and observe an image.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They determine 3 facts (interesting, useful, most important) from the stem.</a:t>
            </a:r>
          </a:p>
          <a:p>
            <a:pPr marL="685800" lvl="1" indent="-228600" defTabSz="457200">
              <a:buFont typeface="Arial" panose="020B0604020202020204" pitchFamily="34" charset="0"/>
              <a:buChar char="•"/>
              <a:defRPr/>
            </a:pPr>
            <a:r>
              <a:rPr lang="en-US" dirty="0">
                <a:solidFill>
                  <a:srgbClr val="1D1C1D"/>
                </a:solidFill>
              </a:rPr>
              <a:t>An </a:t>
            </a:r>
            <a:r>
              <a:rPr lang="en-US" b="1" dirty="0">
                <a:solidFill>
                  <a:srgbClr val="1D1C1D"/>
                </a:solidFill>
              </a:rPr>
              <a:t>interesting fact </a:t>
            </a:r>
            <a:r>
              <a:rPr lang="en-US" dirty="0">
                <a:solidFill>
                  <a:srgbClr val="1D1C1D"/>
                </a:solidFill>
              </a:rPr>
              <a:t>might be that C and D are missing </a:t>
            </a:r>
            <a:r>
              <a:rPr lang="en-US">
                <a:solidFill>
                  <a:srgbClr val="1D1C1D"/>
                </a:solidFill>
              </a:rPr>
              <a:t>hundredths place.</a:t>
            </a:r>
            <a:endParaRPr lang="en-US" dirty="0">
              <a:solidFill>
                <a:srgbClr val="1D1C1D"/>
              </a:solidFill>
            </a:endParaRPr>
          </a:p>
          <a:p>
            <a:pPr marL="685800" lvl="1" indent="-228600" defTabSz="457200">
              <a:buFont typeface="Arial" panose="020B0604020202020204" pitchFamily="34" charset="0"/>
              <a:buChar char="•"/>
              <a:defRPr/>
            </a:pPr>
            <a:r>
              <a:rPr lang="en-US" dirty="0">
                <a:solidFill>
                  <a:srgbClr val="1D1C1D"/>
                </a:solidFill>
              </a:rPr>
              <a:t>A </a:t>
            </a:r>
            <a:r>
              <a:rPr lang="en-US" b="1" dirty="0">
                <a:solidFill>
                  <a:srgbClr val="1D1C1D"/>
                </a:solidFill>
              </a:rPr>
              <a:t>useful fact </a:t>
            </a:r>
            <a:r>
              <a:rPr lang="en-US" dirty="0">
                <a:solidFill>
                  <a:srgbClr val="1D1C1D"/>
                </a:solidFill>
              </a:rPr>
              <a:t>might be that all of the tens place values are </a:t>
            </a:r>
            <a:r>
              <a:rPr lang="en-US">
                <a:solidFill>
                  <a:srgbClr val="1D1C1D"/>
                </a:solidFill>
              </a:rPr>
              <a:t>the same.</a:t>
            </a:r>
            <a:endParaRPr lang="en-US" dirty="0">
              <a:solidFill>
                <a:srgbClr val="1D1C1D"/>
              </a:solidFill>
            </a:endParaRPr>
          </a:p>
          <a:p>
            <a:pPr marL="685800" lvl="1" indent="-228600" defTabSz="457200">
              <a:buFont typeface="Arial" panose="020B0604020202020204" pitchFamily="34" charset="0"/>
              <a:buChar char="•"/>
              <a:defRPr/>
            </a:pPr>
            <a:r>
              <a:rPr lang="en-US" dirty="0">
                <a:solidFill>
                  <a:srgbClr val="1D1C1D"/>
                </a:solidFill>
              </a:rPr>
              <a:t>A </a:t>
            </a:r>
            <a:r>
              <a:rPr lang="en-US" b="1" dirty="0">
                <a:solidFill>
                  <a:srgbClr val="1D1C1D"/>
                </a:solidFill>
              </a:rPr>
              <a:t>most important fact </a:t>
            </a:r>
            <a:r>
              <a:rPr lang="en-US" dirty="0">
                <a:solidFill>
                  <a:srgbClr val="1D1C1D"/>
                </a:solidFill>
              </a:rPr>
              <a:t>might be that the numbers are horizontal and could be vertical to help see </a:t>
            </a:r>
            <a:r>
              <a:rPr lang="en-US">
                <a:solidFill>
                  <a:srgbClr val="1D1C1D"/>
                </a:solidFill>
              </a:rPr>
              <a:t>it better.</a:t>
            </a:r>
            <a:endParaRPr lang="en-US" dirty="0">
              <a:solidFill>
                <a:srgbClr val="1D1C1D"/>
              </a:solidFill>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With a thinking partner, students justify why they chose a particular fact.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7</a:t>
            </a:fld>
            <a:endParaRPr lang="en-US" dirty="0"/>
          </a:p>
        </p:txBody>
      </p:sp>
    </p:spTree>
    <p:extLst>
      <p:ext uri="{BB962C8B-B14F-4D97-AF65-F5344CB8AC3E}">
        <p14:creationId xmlns:p14="http://schemas.microsoft.com/office/powerpoint/2010/main" val="31570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goal of the third 10 minutes of the routine is for students to </a:t>
            </a:r>
            <a:r>
              <a:rPr lang="en-US" b="1" dirty="0">
                <a:latin typeface="Arial" panose="020B0604020202020204" pitchFamily="34" charset="0"/>
                <a:cs typeface="Arial" panose="020B0604020202020204" pitchFamily="34" charset="0"/>
              </a:rPr>
              <a:t>work out</a:t>
            </a:r>
            <a:r>
              <a:rPr lang="en-US" dirty="0">
                <a:latin typeface="Arial" panose="020B0604020202020204" pitchFamily="34" charset="0"/>
                <a:cs typeface="Arial" panose="020B0604020202020204" pitchFamily="34" charset="0"/>
              </a:rPr>
              <a:t> the problem and </a:t>
            </a:r>
            <a:r>
              <a:rPr lang="en-US" b="1" dirty="0">
                <a:latin typeface="Arial" panose="020B0604020202020204" pitchFamily="34" charset="0"/>
                <a:cs typeface="Arial" panose="020B0604020202020204" pitchFamily="34" charset="0"/>
              </a:rPr>
              <a:t>defend</a:t>
            </a:r>
            <a:r>
              <a:rPr lang="en-US" dirty="0">
                <a:latin typeface="Arial" panose="020B0604020202020204" pitchFamily="34" charset="0"/>
                <a:cs typeface="Arial" panose="020B0604020202020204" pitchFamily="34" charset="0"/>
              </a:rPr>
              <a:t> their answer. We want students to prove why their chosen response is </a:t>
            </a:r>
            <a:r>
              <a:rPr lang="en-US" b="1" dirty="0">
                <a:latin typeface="Arial" panose="020B0604020202020204" pitchFamily="34" charset="0"/>
                <a:cs typeface="Arial" panose="020B0604020202020204" pitchFamily="34" charset="0"/>
              </a:rPr>
              <a:t>right</a:t>
            </a:r>
            <a:r>
              <a:rPr lang="en-US" dirty="0">
                <a:latin typeface="Arial" panose="020B0604020202020204" pitchFamily="34" charset="0"/>
                <a:cs typeface="Arial" panose="020B0604020202020204" pitchFamily="34" charset="0"/>
              </a:rPr>
              <a:t> and explain why the incorrect answers are </a:t>
            </a:r>
            <a:r>
              <a:rPr lang="en-US" b="1" dirty="0">
                <a:latin typeface="Arial" panose="020B0604020202020204" pitchFamily="34" charset="0"/>
                <a:cs typeface="Arial" panose="020B0604020202020204" pitchFamily="34" charset="0"/>
              </a:rPr>
              <a:t>wrong</a:t>
            </a:r>
            <a:r>
              <a:rPr lang="en-US" dirty="0">
                <a:latin typeface="Arial" panose="020B0604020202020204" pitchFamily="34" charset="0"/>
                <a:cs typeface="Arial" panose="020B0604020202020204" pitchFamily="34" charset="0"/>
              </a:rPr>
              <a:t>. </a:t>
            </a:r>
            <a:endParaRPr lang="en-US" sz="1200" dirty="0">
              <a:solidFill>
                <a:srgbClr val="5E0C63"/>
              </a:solidFill>
              <a:latin typeface="Arial" panose="020B0604020202020204" pitchFamily="34" charset="0"/>
              <a:ea typeface="Tahoma"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8</a:t>
            </a:fld>
            <a:endParaRPr lang="en-US" dirty="0"/>
          </a:p>
        </p:txBody>
      </p:sp>
    </p:spTree>
    <p:extLst>
      <p:ext uri="{BB962C8B-B14F-4D97-AF65-F5344CB8AC3E}">
        <p14:creationId xmlns:p14="http://schemas.microsoft.com/office/powerpoint/2010/main" val="3742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1: </a:t>
            </a:r>
            <a:r>
              <a:rPr lang="en-US" dirty="0"/>
              <a:t>Correct learning mistakes and clarify misconceptions by answering the question but be sure students not only solve but also prove why their chosen response is right and explain why the incorrect answers are wrong.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0" indent="0">
              <a:buFont typeface="+mj-lt"/>
              <a:buNone/>
            </a:pPr>
            <a:r>
              <a:rPr lang="en-US" dirty="0"/>
              <a:t>A is incorrect - students likely listed the cities in order from greatest to least rather than least to greatest</a:t>
            </a:r>
          </a:p>
          <a:p>
            <a:pPr marL="0" indent="0">
              <a:buFont typeface="+mj-lt"/>
              <a:buNone/>
            </a:pPr>
            <a:r>
              <a:rPr lang="en-US" dirty="0"/>
              <a:t>B is incorrect - students likely ordered cities B and D by using the digits after the decimal point rather than beginning with the largest place value</a:t>
            </a:r>
          </a:p>
          <a:p>
            <a:pPr marL="0" indent="0">
              <a:buFont typeface="+mj-lt"/>
              <a:buNone/>
            </a:pPr>
            <a:r>
              <a:rPr lang="en-US" dirty="0"/>
              <a:t>C is incorrect - students likely ordered the cities from greatest to least and likely used the digits after the decimal points rather than starting with the greatest place value</a:t>
            </a:r>
          </a:p>
          <a:p>
            <a:pPr marL="0" indent="0">
              <a:buFont typeface="+mj-lt"/>
              <a:buNone/>
            </a:pPr>
            <a:r>
              <a:rPr lang="en-US" b="1" dirty="0"/>
              <a:t>D is correct</a:t>
            </a:r>
          </a:p>
        </p:txBody>
      </p:sp>
      <p:sp>
        <p:nvSpPr>
          <p:cNvPr id="4" name="Slide Number Placeholder 3"/>
          <p:cNvSpPr>
            <a:spLocks noGrp="1"/>
          </p:cNvSpPr>
          <p:nvPr>
            <p:ph type="sldNum" sz="quarter" idx="5"/>
          </p:nvPr>
        </p:nvSpPr>
        <p:spPr/>
        <p:txBody>
          <a:bodyPr/>
          <a:lstStyle/>
          <a:p>
            <a:fld id="{DA6298F2-3F1F-4041-A8E1-C335B761E25A}" type="slidenum">
              <a:rPr lang="en-US" smtClean="0"/>
              <a:t>9</a:t>
            </a:fld>
            <a:endParaRPr lang="en-US" dirty="0"/>
          </a:p>
        </p:txBody>
      </p:sp>
    </p:spTree>
    <p:extLst>
      <p:ext uri="{BB962C8B-B14F-4D97-AF65-F5344CB8AC3E}">
        <p14:creationId xmlns:p14="http://schemas.microsoft.com/office/powerpoint/2010/main" val="26404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106D6A-9125-7A21-96A0-83FC4D3B834D}"/>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8B5240D5-9083-6D4D-45E1-E6778328D7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5006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about it</a:t>
            </a:r>
          </a:p>
        </p:txBody>
      </p:sp>
    </p:spTree>
    <p:extLst>
      <p:ext uri="{BB962C8B-B14F-4D97-AF65-F5344CB8AC3E}">
        <p14:creationId xmlns:p14="http://schemas.microsoft.com/office/powerpoint/2010/main" val="95494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999051-D08A-DC7F-A10F-8B3AF89A7854}"/>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D0A4AC8E-18B0-FB50-9829-5F8FBE3EF2AB}"/>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2856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3573003"/>
            <a:ext cx="12192000" cy="1009184"/>
          </a:xfrm>
          <a:prstGeom prst="rect">
            <a:avLst/>
          </a:prstGeom>
        </p:spPr>
        <p:txBody>
          <a:bodyPr/>
          <a:lstStyle>
            <a:lvl1pPr marL="0" indent="0" algn="ctr">
              <a:lnSpc>
                <a:spcPct val="110000"/>
              </a:lnSpc>
              <a:spcBef>
                <a:spcPts val="0"/>
              </a:spcBef>
              <a:buNone/>
              <a:defRPr sz="1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change text)</a:t>
            </a:r>
          </a:p>
        </p:txBody>
      </p:sp>
    </p:spTree>
    <p:extLst>
      <p:ext uri="{BB962C8B-B14F-4D97-AF65-F5344CB8AC3E}">
        <p14:creationId xmlns:p14="http://schemas.microsoft.com/office/powerpoint/2010/main" val="12430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34714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make a plan</a:t>
            </a:r>
          </a:p>
        </p:txBody>
      </p:sp>
    </p:spTree>
    <p:extLst>
      <p:ext uri="{BB962C8B-B14F-4D97-AF65-F5344CB8AC3E}">
        <p14:creationId xmlns:p14="http://schemas.microsoft.com/office/powerpoint/2010/main" val="6537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lana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71B3A-4E88-ED66-DF69-C012184E1A9B}"/>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271782A-905B-830E-DD0A-3521E9E94FB4}"/>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46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86C4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show what you know</a:t>
            </a:r>
          </a:p>
        </p:txBody>
      </p:sp>
    </p:spTree>
    <p:extLst>
      <p:ext uri="{BB962C8B-B14F-4D97-AF65-F5344CB8AC3E}">
        <p14:creationId xmlns:p14="http://schemas.microsoft.com/office/powerpoint/2010/main" val="20886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8AF5916-56D5-2C2B-6A3E-947C28DBBCE6}"/>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3F66BD66-0FE7-2512-8C7D-865A1DBE3127}"/>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358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work it out</a:t>
            </a:r>
          </a:p>
        </p:txBody>
      </p:sp>
    </p:spTree>
    <p:extLst>
      <p:ext uri="{BB962C8B-B14F-4D97-AF65-F5344CB8AC3E}">
        <p14:creationId xmlns:p14="http://schemas.microsoft.com/office/powerpoint/2010/main" val="3883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D7D28E4-282E-DC24-26C0-FBC57797AC2A}"/>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5B3817CE-36BE-9CDE-9472-3634103FC0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241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think it up</a:t>
            </a:r>
          </a:p>
        </p:txBody>
      </p:sp>
    </p:spTree>
    <p:extLst>
      <p:ext uri="{BB962C8B-B14F-4D97-AF65-F5344CB8AC3E}">
        <p14:creationId xmlns:p14="http://schemas.microsoft.com/office/powerpoint/2010/main" val="1451042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F5186-1D88-1B4E-83EF-2283B7FC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C0833-2820-73A8-E79D-509D86B6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529"/>
      </p:ext>
    </p:extLst>
  </p:cSld>
  <p:clrMap bg1="lt1" tx1="dk1" bg2="lt2" tx2="dk2" accent1="accent1" accent2="accent2" accent3="accent3" accent4="accent4" accent5="accent5" accent6="accent6" hlink="hlink" folHlink="folHlink"/>
  <p:sldLayoutIdLst>
    <p:sldLayoutId id="2147483691" r:id="rId1"/>
    <p:sldLayoutId id="2147483688" r:id="rId2"/>
  </p:sldLayoutIdLst>
  <p:txStyles>
    <p:titleStyle>
      <a:lvl1pPr algn="l" defTabSz="914400" rtl="0" eaLnBrk="1" latinLnBrk="0" hangingPunct="1">
        <a:lnSpc>
          <a:spcPct val="11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44728"/>
      </p:ext>
    </p:extLst>
  </p:cSld>
  <p:clrMap bg1="lt1" tx1="dk1" bg2="lt2" tx2="dk2" accent1="accent1" accent2="accent2" accent3="accent3" accent4="accent4" accent5="accent5" accent6="accent6" hlink="hlink" folHlink="folHlink"/>
  <p:sldLayoutIdLst>
    <p:sldLayoutId id="2147483673"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1394"/>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62619"/>
      </p:ext>
    </p:extLst>
  </p:cSld>
  <p:clrMap bg1="lt1" tx1="dk1" bg2="lt2" tx2="dk2" accent1="accent1" accent2="accent2" accent3="accent3" accent4="accent4" accent5="accent5" accent6="accent6" hlink="hlink" folHlink="folHlink"/>
  <p:sldLayoutIdLst>
    <p:sldLayoutId id="2147483677"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914669"/>
      </p:ext>
    </p:extLst>
  </p:cSld>
  <p:clrMap bg1="lt1" tx1="dk1" bg2="lt2" tx2="dk2" accent1="accent1" accent2="accent2" accent3="accent3" accent4="accent4" accent5="accent5" accent6="accent6" hlink="hlink" folHlink="folHlink"/>
  <p:sldLayoutIdLst>
    <p:sldLayoutId id="2147483679"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97025"/>
      </p:ext>
    </p:extLst>
  </p:cSld>
  <p:clrMap bg1="lt1" tx1="dk1" bg2="lt2" tx2="dk2" accent1="accent1" accent2="accent2" accent3="accent3" accent4="accent4" accent5="accent5" accent6="accent6" hlink="hlink" folHlink="folHlink"/>
  <p:sldLayoutIdLst>
    <p:sldLayoutId id="2147483681"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04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11.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664A7-52CC-5ED5-DB42-749E646AAEEB}"/>
              </a:ext>
            </a:extLst>
          </p:cNvPr>
          <p:cNvSpPr>
            <a:spLocks noGrp="1"/>
          </p:cNvSpPr>
          <p:nvPr>
            <p:ph type="subTitle" idx="1"/>
          </p:nvPr>
        </p:nvSpPr>
        <p:spPr>
          <a:xfrm>
            <a:off x="0" y="3592366"/>
            <a:ext cx="12192000" cy="1009184"/>
          </a:xfrm>
        </p:spPr>
        <p:txBody>
          <a:bodyPr/>
          <a:lstStyle/>
          <a:p>
            <a:r>
              <a:rPr lang="en-US" dirty="0"/>
              <a:t>(click on a button to go directly to that step)</a:t>
            </a:r>
          </a:p>
        </p:txBody>
      </p:sp>
      <p:pic>
        <p:nvPicPr>
          <p:cNvPr id="5" name="Picture 4" descr="A close-up of a blue and white screen&#10;&#10;AI-generated content may be incorrect.">
            <a:hlinkClick r:id="rId3" action="ppaction://hlinksldjump"/>
            <a:extLst>
              <a:ext uri="{FF2B5EF4-FFF2-40B4-BE49-F238E27FC236}">
                <a16:creationId xmlns:a16="http://schemas.microsoft.com/office/drawing/2014/main" id="{D4234A10-B5DB-A9D6-8185-822A8976952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1712" y="2807103"/>
            <a:ext cx="2103120" cy="459624"/>
          </a:xfrm>
          <a:prstGeom prst="rect">
            <a:avLst/>
          </a:prstGeom>
          <a:effectLst>
            <a:outerShdw blurRad="50800" dist="50800" dir="2700000" algn="tl" rotWithShape="0">
              <a:prstClr val="black">
                <a:alpha val="30000"/>
              </a:prstClr>
            </a:outerShdw>
          </a:effectLst>
        </p:spPr>
      </p:pic>
      <p:pic>
        <p:nvPicPr>
          <p:cNvPr id="7" name="Picture 6" descr="A close-up of a computer screen&#10;&#10;AI-generated content may be incorrect.">
            <a:hlinkClick r:id="rId5" action="ppaction://hlinksldjump"/>
            <a:extLst>
              <a:ext uri="{FF2B5EF4-FFF2-40B4-BE49-F238E27FC236}">
                <a16:creationId xmlns:a16="http://schemas.microsoft.com/office/drawing/2014/main" id="{8D1CDA98-D3E1-1C65-2F5C-A99DC850D43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98231" y="2807103"/>
            <a:ext cx="2103120" cy="459624"/>
          </a:xfrm>
          <a:prstGeom prst="rect">
            <a:avLst/>
          </a:prstGeom>
          <a:effectLst>
            <a:outerShdw blurRad="50800" dist="50800" dir="2700000" algn="tl" rotWithShape="0">
              <a:prstClr val="black">
                <a:alpha val="30000"/>
              </a:prstClr>
            </a:outerShdw>
          </a:effectLst>
        </p:spPr>
      </p:pic>
      <p:pic>
        <p:nvPicPr>
          <p:cNvPr id="9" name="Picture 8" descr="A green and white rectangular sign with black text&#10;&#10;AI-generated content may be incorrect.">
            <a:hlinkClick r:id="rId7" action="ppaction://hlinksldjump"/>
            <a:extLst>
              <a:ext uri="{FF2B5EF4-FFF2-40B4-BE49-F238E27FC236}">
                <a16:creationId xmlns:a16="http://schemas.microsoft.com/office/drawing/2014/main" id="{28A65E3D-B421-E885-CC21-825EC0B08B5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2833885" y="2807103"/>
            <a:ext cx="2103120" cy="459624"/>
          </a:xfrm>
          <a:prstGeom prst="rect">
            <a:avLst/>
          </a:prstGeom>
          <a:effectLst>
            <a:outerShdw blurRad="50800" dist="50800" dir="2700000" algn="tl" rotWithShape="0">
              <a:prstClr val="black">
                <a:alpha val="30000"/>
              </a:prstClr>
            </a:outerShdw>
          </a:effectLst>
        </p:spPr>
      </p:pic>
      <p:pic>
        <p:nvPicPr>
          <p:cNvPr id="11" name="Picture 10" descr="A blue and white screen with black letters&#10;&#10;AI-generated content may be incorrect.">
            <a:hlinkClick r:id="rId9" action="ppaction://hlinksldjump"/>
            <a:extLst>
              <a:ext uri="{FF2B5EF4-FFF2-40B4-BE49-F238E27FC236}">
                <a16:creationId xmlns:a16="http://schemas.microsoft.com/office/drawing/2014/main" id="{F08968E3-87C0-92B8-6C64-DF0E6F8AECB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9530404" y="2807103"/>
            <a:ext cx="2103120" cy="459624"/>
          </a:xfrm>
          <a:prstGeom prst="rect">
            <a:avLst/>
          </a:prstGeom>
          <a:effectLst>
            <a:outerShdw blurRad="50800" dist="50800" dir="2700000" algn="tl" rotWithShape="0">
              <a:prstClr val="black">
                <a:alpha val="30000"/>
              </a:prstClr>
            </a:outerShdw>
          </a:effectLst>
        </p:spPr>
      </p:pic>
      <p:pic>
        <p:nvPicPr>
          <p:cNvPr id="13" name="Picture 12" descr="A close-up of a sign&#10;&#10;AI-generated content may be incorrect.">
            <a:hlinkClick r:id="rId11" action="ppaction://hlinksldjump"/>
            <a:extLst>
              <a:ext uri="{FF2B5EF4-FFF2-40B4-BE49-F238E27FC236}">
                <a16:creationId xmlns:a16="http://schemas.microsoft.com/office/drawing/2014/main" id="{E433410D-C33E-8150-2CAA-3A955011589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5066058" y="2807103"/>
            <a:ext cx="2103120" cy="459624"/>
          </a:xfrm>
          <a:prstGeom prst="rect">
            <a:avLst/>
          </a:prstGeom>
          <a:effectLst>
            <a:outerShdw blurRad="50800" dist="50800" dir="2700000" algn="tl" rotWithShape="0">
              <a:prstClr val="black">
                <a:alpha val="30000"/>
              </a:prstClr>
            </a:outerShdw>
          </a:effectLst>
        </p:spPr>
      </p:pic>
    </p:spTree>
    <p:extLst>
      <p:ext uri="{BB962C8B-B14F-4D97-AF65-F5344CB8AC3E}">
        <p14:creationId xmlns:p14="http://schemas.microsoft.com/office/powerpoint/2010/main" val="1947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320F3-2B35-33BC-F490-FFA584A7CBE2}"/>
              </a:ext>
            </a:extLst>
          </p:cNvPr>
          <p:cNvSpPr>
            <a:spLocks noGrp="1"/>
          </p:cNvSpPr>
          <p:nvPr>
            <p:ph sz="half" idx="10"/>
          </p:nvPr>
        </p:nvSpPr>
        <p:spPr>
          <a:xfrm>
            <a:off x="7957303" y="1559050"/>
            <a:ext cx="3457123" cy="4351338"/>
          </a:xfrm>
        </p:spPr>
        <p:txBody>
          <a:bodyPr/>
          <a:lstStyle/>
          <a:p>
            <a:pPr marL="342900" indent="-342900" algn="l">
              <a:buFont typeface="Arial" panose="020B0604020202020204" pitchFamily="34" charset="0"/>
              <a:buChar char="•"/>
            </a:pPr>
            <a:r>
              <a:rPr lang="en-US" dirty="0"/>
              <a:t>defend </a:t>
            </a:r>
            <a:r>
              <a:rPr lang="en-US" b="1" dirty="0"/>
              <a:t>why</a:t>
            </a:r>
            <a:r>
              <a:rPr lang="en-US" dirty="0"/>
              <a:t> your answer might be correct/incorrect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1-2 pieces of evidence do you have?</a:t>
            </a:r>
          </a:p>
        </p:txBody>
      </p:sp>
      <p:sp>
        <p:nvSpPr>
          <p:cNvPr id="5" name="Subtitle 2">
            <a:extLst>
              <a:ext uri="{FF2B5EF4-FFF2-40B4-BE49-F238E27FC236}">
                <a16:creationId xmlns:a16="http://schemas.microsoft.com/office/drawing/2014/main" id="{13125398-2B49-22CA-50A3-5014FC77AD36}"/>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make the case</a:t>
            </a:r>
          </a:p>
        </p:txBody>
      </p:sp>
      <p:sp>
        <p:nvSpPr>
          <p:cNvPr id="12" name="TextBox 11">
            <a:extLst>
              <a:ext uri="{FF2B5EF4-FFF2-40B4-BE49-F238E27FC236}">
                <a16:creationId xmlns:a16="http://schemas.microsoft.com/office/drawing/2014/main" id="{4ABE4B4B-06DA-94A2-02F1-A682DD5E834D}"/>
              </a:ext>
            </a:extLst>
          </p:cNvPr>
          <p:cNvSpPr txBox="1"/>
          <p:nvPr/>
        </p:nvSpPr>
        <p:spPr>
          <a:xfrm>
            <a:off x="682068" y="1066800"/>
            <a:ext cx="5943325" cy="5114605"/>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The table shows the average inches of rainfall per year of four different cities.</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 </a:t>
            </a:r>
          </a:p>
          <a:p>
            <a:pPr>
              <a:lnSpc>
                <a:spcPct val="120000"/>
              </a:lnSpc>
            </a:pPr>
            <a:r>
              <a:rPr lang="en-US" dirty="0">
                <a:latin typeface="Verdana" panose="020B0604030504040204" pitchFamily="34" charset="0"/>
                <a:ea typeface="Verdana" panose="020B0604030504040204" pitchFamily="34" charset="0"/>
              </a:rPr>
              <a:t>A meteorologist listed the cities in order from the one that has the least amount of rainfall to the one that has the greatest amount of rainfall. Which city will the meteorologist list second?</a:t>
            </a: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City A</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City B</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City C</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City D</a:t>
            </a:r>
          </a:p>
        </p:txBody>
      </p:sp>
      <p:graphicFrame>
        <p:nvGraphicFramePr>
          <p:cNvPr id="13" name="Table 12">
            <a:extLst>
              <a:ext uri="{FF2B5EF4-FFF2-40B4-BE49-F238E27FC236}">
                <a16:creationId xmlns:a16="http://schemas.microsoft.com/office/drawing/2014/main" id="{C074EF19-A956-79B6-46D1-446B0AFCC6E6}"/>
              </a:ext>
            </a:extLst>
          </p:cNvPr>
          <p:cNvGraphicFramePr>
            <a:graphicFrameLocks noGrp="1"/>
          </p:cNvGraphicFramePr>
          <p:nvPr>
            <p:extLst>
              <p:ext uri="{D42A27DB-BD31-4B8C-83A1-F6EECF244321}">
                <p14:modId xmlns:p14="http://schemas.microsoft.com/office/powerpoint/2010/main" val="3540779137"/>
              </p:ext>
            </p:extLst>
          </p:nvPr>
        </p:nvGraphicFramePr>
        <p:xfrm>
          <a:off x="1062930" y="1875504"/>
          <a:ext cx="5181600" cy="1159543"/>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126177089"/>
                    </a:ext>
                  </a:extLst>
                </a:gridCol>
                <a:gridCol w="979714">
                  <a:extLst>
                    <a:ext uri="{9D8B030D-6E8A-4147-A177-3AD203B41FA5}">
                      <a16:colId xmlns:a16="http://schemas.microsoft.com/office/drawing/2014/main" val="3317011288"/>
                    </a:ext>
                  </a:extLst>
                </a:gridCol>
                <a:gridCol w="1001486">
                  <a:extLst>
                    <a:ext uri="{9D8B030D-6E8A-4147-A177-3AD203B41FA5}">
                      <a16:colId xmlns:a16="http://schemas.microsoft.com/office/drawing/2014/main" val="2207124655"/>
                    </a:ext>
                  </a:extLst>
                </a:gridCol>
                <a:gridCol w="936171">
                  <a:extLst>
                    <a:ext uri="{9D8B030D-6E8A-4147-A177-3AD203B41FA5}">
                      <a16:colId xmlns:a16="http://schemas.microsoft.com/office/drawing/2014/main" val="3511595895"/>
                    </a:ext>
                  </a:extLst>
                </a:gridCol>
                <a:gridCol w="957943">
                  <a:extLst>
                    <a:ext uri="{9D8B030D-6E8A-4147-A177-3AD203B41FA5}">
                      <a16:colId xmlns:a16="http://schemas.microsoft.com/office/drawing/2014/main" val="3346126595"/>
                    </a:ext>
                  </a:extLst>
                </a:gridCol>
              </a:tblGrid>
              <a:tr h="394065">
                <a:tc>
                  <a:txBody>
                    <a:bodyPr/>
                    <a:lstStyle/>
                    <a:p>
                      <a:r>
                        <a:rPr lang="en-US" sz="1800" dirty="0">
                          <a:latin typeface="Verdana" panose="020B0604030504040204" pitchFamily="34" charset="0"/>
                          <a:ea typeface="Verdana" panose="020B0604030504040204" pitchFamily="34" charset="0"/>
                        </a:rPr>
                        <a:t>City</a:t>
                      </a:r>
                    </a:p>
                  </a:txBody>
                  <a:tcPr/>
                </a:tc>
                <a:tc>
                  <a:txBody>
                    <a:bodyPr/>
                    <a:lstStyle/>
                    <a:p>
                      <a:pPr algn="ctr"/>
                      <a:r>
                        <a:rPr lang="en-US" sz="1800" dirty="0">
                          <a:latin typeface="Verdana" panose="020B0604030504040204" pitchFamily="34" charset="0"/>
                          <a:ea typeface="Verdana" panose="020B0604030504040204" pitchFamily="34" charset="0"/>
                        </a:rPr>
                        <a:t>A</a:t>
                      </a:r>
                    </a:p>
                  </a:txBody>
                  <a:tcPr/>
                </a:tc>
                <a:tc>
                  <a:txBody>
                    <a:bodyPr/>
                    <a:lstStyle/>
                    <a:p>
                      <a:pPr algn="ctr"/>
                      <a:r>
                        <a:rPr lang="en-US" sz="1800" dirty="0">
                          <a:latin typeface="Verdana" panose="020B0604030504040204" pitchFamily="34" charset="0"/>
                          <a:ea typeface="Verdana" panose="020B0604030504040204" pitchFamily="34" charset="0"/>
                        </a:rPr>
                        <a:t>B</a:t>
                      </a:r>
                    </a:p>
                  </a:txBody>
                  <a:tcPr/>
                </a:tc>
                <a:tc>
                  <a:txBody>
                    <a:bodyPr/>
                    <a:lstStyle/>
                    <a:p>
                      <a:pPr algn="ctr"/>
                      <a:r>
                        <a:rPr lang="en-US" sz="1800" dirty="0">
                          <a:latin typeface="Verdana" panose="020B0604030504040204" pitchFamily="34" charset="0"/>
                          <a:ea typeface="Verdana" panose="020B0604030504040204" pitchFamily="34" charset="0"/>
                        </a:rPr>
                        <a:t>C</a:t>
                      </a:r>
                    </a:p>
                  </a:txBody>
                  <a:tcPr/>
                </a:tc>
                <a:tc>
                  <a:txBody>
                    <a:bodyPr/>
                    <a:lstStyle/>
                    <a:p>
                      <a:pPr algn="ctr"/>
                      <a:r>
                        <a:rPr lang="en-US" sz="1800" dirty="0">
                          <a:latin typeface="Verdana" panose="020B0604030504040204" pitchFamily="34" charset="0"/>
                          <a:ea typeface="Verdana" panose="020B0604030504040204" pitchFamily="34" charset="0"/>
                        </a:rPr>
                        <a:t>D</a:t>
                      </a:r>
                    </a:p>
                  </a:txBody>
                  <a:tcPr/>
                </a:tc>
                <a:extLst>
                  <a:ext uri="{0D108BD9-81ED-4DB2-BD59-A6C34878D82A}">
                    <a16:rowId xmlns:a16="http://schemas.microsoft.com/office/drawing/2014/main" val="4071215301"/>
                  </a:ext>
                </a:extLst>
              </a:tr>
              <a:tr h="765478">
                <a:tc>
                  <a:txBody>
                    <a:bodyPr/>
                    <a:lstStyle/>
                    <a:p>
                      <a:r>
                        <a:rPr lang="en-US" sz="1800" dirty="0">
                          <a:latin typeface="Verdana" panose="020B0604030504040204" pitchFamily="34" charset="0"/>
                          <a:ea typeface="Verdana" panose="020B0604030504040204" pitchFamily="34" charset="0"/>
                        </a:rPr>
                        <a:t>Rainfall (inches)</a:t>
                      </a:r>
                    </a:p>
                  </a:txBody>
                  <a:tcPr/>
                </a:tc>
                <a:tc>
                  <a:txBody>
                    <a:bodyPr/>
                    <a:lstStyle/>
                    <a:p>
                      <a:r>
                        <a:rPr lang="en-US" sz="1800" dirty="0">
                          <a:latin typeface="Verdana" panose="020B0604030504040204" pitchFamily="34" charset="0"/>
                          <a:ea typeface="Verdana" panose="020B0604030504040204" pitchFamily="34" charset="0"/>
                        </a:rPr>
                        <a:t>39.23</a:t>
                      </a:r>
                    </a:p>
                  </a:txBody>
                  <a:tcPr/>
                </a:tc>
                <a:tc>
                  <a:txBody>
                    <a:bodyPr/>
                    <a:lstStyle/>
                    <a:p>
                      <a:r>
                        <a:rPr lang="en-US" sz="1800" dirty="0">
                          <a:latin typeface="Verdana" panose="020B0604030504040204" pitchFamily="34" charset="0"/>
                          <a:ea typeface="Verdana" panose="020B0604030504040204" pitchFamily="34" charset="0"/>
                        </a:rPr>
                        <a:t>34.25</a:t>
                      </a:r>
                    </a:p>
                  </a:txBody>
                  <a:tcPr/>
                </a:tc>
                <a:tc>
                  <a:txBody>
                    <a:bodyPr/>
                    <a:lstStyle/>
                    <a:p>
                      <a:r>
                        <a:rPr lang="en-US" sz="1800" dirty="0">
                          <a:latin typeface="Verdana" panose="020B0604030504040204" pitchFamily="34" charset="0"/>
                          <a:ea typeface="Verdana" panose="020B0604030504040204" pitchFamily="34" charset="0"/>
                        </a:rPr>
                        <a:t>34.7</a:t>
                      </a:r>
                    </a:p>
                  </a:txBody>
                  <a:tcPr/>
                </a:tc>
                <a:tc>
                  <a:txBody>
                    <a:bodyPr/>
                    <a:lstStyle/>
                    <a:p>
                      <a:r>
                        <a:rPr lang="en-US" sz="1800" dirty="0">
                          <a:latin typeface="Verdana" panose="020B0604030504040204" pitchFamily="34" charset="0"/>
                          <a:ea typeface="Verdana" panose="020B0604030504040204" pitchFamily="34" charset="0"/>
                        </a:rPr>
                        <a:t>39.4</a:t>
                      </a:r>
                    </a:p>
                  </a:txBody>
                  <a:tcPr/>
                </a:tc>
                <a:extLst>
                  <a:ext uri="{0D108BD9-81ED-4DB2-BD59-A6C34878D82A}">
                    <a16:rowId xmlns:a16="http://schemas.microsoft.com/office/drawing/2014/main" val="3405823826"/>
                  </a:ext>
                </a:extLst>
              </a:tr>
            </a:tbl>
          </a:graphicData>
        </a:graphic>
      </p:graphicFrame>
      <p:sp>
        <p:nvSpPr>
          <p:cNvPr id="14" name="Rectangle 13">
            <a:extLst>
              <a:ext uri="{FF2B5EF4-FFF2-40B4-BE49-F238E27FC236}">
                <a16:creationId xmlns:a16="http://schemas.microsoft.com/office/drawing/2014/main" id="{C2B11D54-6F74-FBBA-5AA5-A30815727393}"/>
              </a:ext>
            </a:extLst>
          </p:cNvPr>
          <p:cNvSpPr/>
          <p:nvPr/>
        </p:nvSpPr>
        <p:spPr>
          <a:xfrm>
            <a:off x="777574" y="4480409"/>
            <a:ext cx="1645920" cy="350875"/>
          </a:xfrm>
          <a:prstGeom prst="rect">
            <a:avLst/>
          </a:prstGeom>
          <a:no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a:extLst>
              <a:ext uri="{FF2B5EF4-FFF2-40B4-BE49-F238E27FC236}">
                <a16:creationId xmlns:a16="http://schemas.microsoft.com/office/drawing/2014/main" id="{6CC1E358-A271-5C3C-1A6E-350D84565A35}"/>
              </a:ext>
            </a:extLst>
          </p:cNvPr>
          <p:cNvSpPr/>
          <p:nvPr/>
        </p:nvSpPr>
        <p:spPr>
          <a:xfrm>
            <a:off x="777574" y="4895079"/>
            <a:ext cx="1645920" cy="35087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15">
            <a:extLst>
              <a:ext uri="{FF2B5EF4-FFF2-40B4-BE49-F238E27FC236}">
                <a16:creationId xmlns:a16="http://schemas.microsoft.com/office/drawing/2014/main" id="{011903B7-DFCD-4C7A-71A4-55F21E4FE111}"/>
              </a:ext>
            </a:extLst>
          </p:cNvPr>
          <p:cNvSpPr/>
          <p:nvPr/>
        </p:nvSpPr>
        <p:spPr>
          <a:xfrm>
            <a:off x="777574" y="5321680"/>
            <a:ext cx="1645920" cy="350875"/>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58B40BA2-9553-2F62-A054-DC936F2C6A03}"/>
              </a:ext>
            </a:extLst>
          </p:cNvPr>
          <p:cNvSpPr/>
          <p:nvPr/>
        </p:nvSpPr>
        <p:spPr>
          <a:xfrm>
            <a:off x="777574" y="5734951"/>
            <a:ext cx="1645920" cy="350875"/>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87493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DA20E2-F6BE-D3E5-D4A5-19394B43ABB0}"/>
              </a:ext>
            </a:extLst>
          </p:cNvPr>
          <p:cNvSpPr>
            <a:spLocks noGrp="1"/>
          </p:cNvSpPr>
          <p:nvPr>
            <p:ph type="subTitle" idx="1"/>
          </p:nvPr>
        </p:nvSpPr>
        <p:spPr/>
        <p:txBody>
          <a:bodyPr/>
          <a:lstStyle/>
          <a:p>
            <a:r>
              <a:rPr lang="en-US" dirty="0"/>
              <a:t>think it up</a:t>
            </a:r>
          </a:p>
        </p:txBody>
      </p:sp>
    </p:spTree>
    <p:extLst>
      <p:ext uri="{BB962C8B-B14F-4D97-AF65-F5344CB8AC3E}">
        <p14:creationId xmlns:p14="http://schemas.microsoft.com/office/powerpoint/2010/main" val="250918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50DE24A2-923E-C6A0-8E00-97623BDC1844}"/>
              </a:ext>
            </a:extLst>
          </p:cNvPr>
          <p:cNvSpPr/>
          <p:nvPr/>
        </p:nvSpPr>
        <p:spPr>
          <a:xfrm>
            <a:off x="623073" y="3854104"/>
            <a:ext cx="2989559"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if you </a:t>
            </a:r>
            <a:r>
              <a:rPr lang="en-US" b="1" dirty="0">
                <a:solidFill>
                  <a:schemeClr val="tx1"/>
                </a:solidFill>
                <a:latin typeface="Century Gothic"/>
              </a:rPr>
              <a:t>listed greatest to least</a:t>
            </a:r>
            <a:r>
              <a:rPr lang="en-US" dirty="0">
                <a:solidFill>
                  <a:schemeClr val="tx1"/>
                </a:solidFill>
                <a:latin typeface="Century Gothic"/>
              </a:rPr>
              <a:t>, how would that change the answer?</a:t>
            </a:r>
          </a:p>
        </p:txBody>
      </p:sp>
      <p:sp>
        <p:nvSpPr>
          <p:cNvPr id="3" name="Rounded Rectangular Callout 3">
            <a:extLst>
              <a:ext uri="{FF2B5EF4-FFF2-40B4-BE49-F238E27FC236}">
                <a16:creationId xmlns:a16="http://schemas.microsoft.com/office/drawing/2014/main" id="{0D0B2114-043D-2DEF-8B73-2F305D133F8D}"/>
              </a:ext>
            </a:extLst>
          </p:cNvPr>
          <p:cNvSpPr/>
          <p:nvPr/>
        </p:nvSpPr>
        <p:spPr>
          <a:xfrm>
            <a:off x="623073" y="1685427"/>
            <a:ext cx="2989558"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will this help connect </a:t>
            </a:r>
            <a:r>
              <a:rPr lang="en-US">
                <a:solidFill>
                  <a:schemeClr val="tx1"/>
                </a:solidFill>
                <a:latin typeface="Century Gothic"/>
              </a:rPr>
              <a:t>with </a:t>
            </a:r>
            <a:r>
              <a:rPr lang="en-US" b="1">
                <a:solidFill>
                  <a:schemeClr val="tx1"/>
                </a:solidFill>
                <a:latin typeface="Century Gothic"/>
              </a:rPr>
              <a:t>decimal place value</a:t>
            </a:r>
            <a:r>
              <a:rPr lang="en-US">
                <a:solidFill>
                  <a:schemeClr val="tx1"/>
                </a:solidFill>
                <a:latin typeface="Century Gothic"/>
              </a:rPr>
              <a:t>?</a:t>
            </a:r>
            <a:endParaRPr lang="en-US" dirty="0">
              <a:solidFill>
                <a:schemeClr val="tx1"/>
              </a:solidFill>
              <a:latin typeface="Century Gothic"/>
            </a:endParaRPr>
          </a:p>
        </p:txBody>
      </p:sp>
      <p:sp>
        <p:nvSpPr>
          <p:cNvPr id="6" name="TextBox 5">
            <a:extLst>
              <a:ext uri="{FF2B5EF4-FFF2-40B4-BE49-F238E27FC236}">
                <a16:creationId xmlns:a16="http://schemas.microsoft.com/office/drawing/2014/main" id="{D68449C1-314D-164D-10C8-05F3B7C37721}"/>
              </a:ext>
            </a:extLst>
          </p:cNvPr>
          <p:cNvSpPr txBox="1"/>
          <p:nvPr/>
        </p:nvSpPr>
        <p:spPr>
          <a:xfrm>
            <a:off x="5446573" y="1099806"/>
            <a:ext cx="5943325" cy="5114605"/>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The table shows the average inches of rainfall per year of four different cities.</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 </a:t>
            </a:r>
          </a:p>
          <a:p>
            <a:pPr>
              <a:lnSpc>
                <a:spcPct val="120000"/>
              </a:lnSpc>
            </a:pPr>
            <a:r>
              <a:rPr lang="en-US" dirty="0">
                <a:latin typeface="Verdana" panose="020B0604030504040204" pitchFamily="34" charset="0"/>
                <a:ea typeface="Verdana" panose="020B0604030504040204" pitchFamily="34" charset="0"/>
              </a:rPr>
              <a:t>A meteorologist listed the cities in order from the one that has the least amount of rainfall to the one that has the greatest amount of rainfall. Which city will the meteorologist list second?</a:t>
            </a: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City A</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City B</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City C</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City D</a:t>
            </a:r>
          </a:p>
        </p:txBody>
      </p:sp>
      <p:graphicFrame>
        <p:nvGraphicFramePr>
          <p:cNvPr id="7" name="Table 6">
            <a:extLst>
              <a:ext uri="{FF2B5EF4-FFF2-40B4-BE49-F238E27FC236}">
                <a16:creationId xmlns:a16="http://schemas.microsoft.com/office/drawing/2014/main" id="{9CC2DC69-B76C-5363-B5AA-1A62DB087C42}"/>
              </a:ext>
            </a:extLst>
          </p:cNvPr>
          <p:cNvGraphicFramePr>
            <a:graphicFrameLocks noGrp="1"/>
          </p:cNvGraphicFramePr>
          <p:nvPr>
            <p:extLst>
              <p:ext uri="{D42A27DB-BD31-4B8C-83A1-F6EECF244321}">
                <p14:modId xmlns:p14="http://schemas.microsoft.com/office/powerpoint/2010/main" val="3730897167"/>
              </p:ext>
            </p:extLst>
          </p:nvPr>
        </p:nvGraphicFramePr>
        <p:xfrm>
          <a:off x="5827435" y="1908510"/>
          <a:ext cx="5181600" cy="1159543"/>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126177089"/>
                    </a:ext>
                  </a:extLst>
                </a:gridCol>
                <a:gridCol w="979714">
                  <a:extLst>
                    <a:ext uri="{9D8B030D-6E8A-4147-A177-3AD203B41FA5}">
                      <a16:colId xmlns:a16="http://schemas.microsoft.com/office/drawing/2014/main" val="3317011288"/>
                    </a:ext>
                  </a:extLst>
                </a:gridCol>
                <a:gridCol w="1001486">
                  <a:extLst>
                    <a:ext uri="{9D8B030D-6E8A-4147-A177-3AD203B41FA5}">
                      <a16:colId xmlns:a16="http://schemas.microsoft.com/office/drawing/2014/main" val="2207124655"/>
                    </a:ext>
                  </a:extLst>
                </a:gridCol>
                <a:gridCol w="936171">
                  <a:extLst>
                    <a:ext uri="{9D8B030D-6E8A-4147-A177-3AD203B41FA5}">
                      <a16:colId xmlns:a16="http://schemas.microsoft.com/office/drawing/2014/main" val="3511595895"/>
                    </a:ext>
                  </a:extLst>
                </a:gridCol>
                <a:gridCol w="957943">
                  <a:extLst>
                    <a:ext uri="{9D8B030D-6E8A-4147-A177-3AD203B41FA5}">
                      <a16:colId xmlns:a16="http://schemas.microsoft.com/office/drawing/2014/main" val="3346126595"/>
                    </a:ext>
                  </a:extLst>
                </a:gridCol>
              </a:tblGrid>
              <a:tr h="394065">
                <a:tc>
                  <a:txBody>
                    <a:bodyPr/>
                    <a:lstStyle/>
                    <a:p>
                      <a:r>
                        <a:rPr lang="en-US" sz="1800" dirty="0">
                          <a:latin typeface="Verdana" panose="020B0604030504040204" pitchFamily="34" charset="0"/>
                          <a:ea typeface="Verdana" panose="020B0604030504040204" pitchFamily="34" charset="0"/>
                        </a:rPr>
                        <a:t>City</a:t>
                      </a:r>
                    </a:p>
                  </a:txBody>
                  <a:tcPr/>
                </a:tc>
                <a:tc>
                  <a:txBody>
                    <a:bodyPr/>
                    <a:lstStyle/>
                    <a:p>
                      <a:pPr algn="ctr"/>
                      <a:r>
                        <a:rPr lang="en-US" sz="1800" dirty="0">
                          <a:latin typeface="Verdana" panose="020B0604030504040204" pitchFamily="34" charset="0"/>
                          <a:ea typeface="Verdana" panose="020B0604030504040204" pitchFamily="34" charset="0"/>
                        </a:rPr>
                        <a:t>A</a:t>
                      </a:r>
                    </a:p>
                  </a:txBody>
                  <a:tcPr/>
                </a:tc>
                <a:tc>
                  <a:txBody>
                    <a:bodyPr/>
                    <a:lstStyle/>
                    <a:p>
                      <a:pPr algn="ctr"/>
                      <a:r>
                        <a:rPr lang="en-US" sz="1800" dirty="0">
                          <a:latin typeface="Verdana" panose="020B0604030504040204" pitchFamily="34" charset="0"/>
                          <a:ea typeface="Verdana" panose="020B0604030504040204" pitchFamily="34" charset="0"/>
                        </a:rPr>
                        <a:t>B</a:t>
                      </a:r>
                    </a:p>
                  </a:txBody>
                  <a:tcPr/>
                </a:tc>
                <a:tc>
                  <a:txBody>
                    <a:bodyPr/>
                    <a:lstStyle/>
                    <a:p>
                      <a:pPr algn="ctr"/>
                      <a:r>
                        <a:rPr lang="en-US" sz="1800" dirty="0">
                          <a:latin typeface="Verdana" panose="020B0604030504040204" pitchFamily="34" charset="0"/>
                          <a:ea typeface="Verdana" panose="020B0604030504040204" pitchFamily="34" charset="0"/>
                        </a:rPr>
                        <a:t>C</a:t>
                      </a:r>
                    </a:p>
                  </a:txBody>
                  <a:tcPr/>
                </a:tc>
                <a:tc>
                  <a:txBody>
                    <a:bodyPr/>
                    <a:lstStyle/>
                    <a:p>
                      <a:pPr algn="ctr"/>
                      <a:r>
                        <a:rPr lang="en-US" sz="1800" dirty="0">
                          <a:latin typeface="Verdana" panose="020B0604030504040204" pitchFamily="34" charset="0"/>
                          <a:ea typeface="Verdana" panose="020B0604030504040204" pitchFamily="34" charset="0"/>
                        </a:rPr>
                        <a:t>D</a:t>
                      </a:r>
                    </a:p>
                  </a:txBody>
                  <a:tcPr/>
                </a:tc>
                <a:extLst>
                  <a:ext uri="{0D108BD9-81ED-4DB2-BD59-A6C34878D82A}">
                    <a16:rowId xmlns:a16="http://schemas.microsoft.com/office/drawing/2014/main" val="4071215301"/>
                  </a:ext>
                </a:extLst>
              </a:tr>
              <a:tr h="765478">
                <a:tc>
                  <a:txBody>
                    <a:bodyPr/>
                    <a:lstStyle/>
                    <a:p>
                      <a:r>
                        <a:rPr lang="en-US" sz="1800" dirty="0">
                          <a:latin typeface="Verdana" panose="020B0604030504040204" pitchFamily="34" charset="0"/>
                          <a:ea typeface="Verdana" panose="020B0604030504040204" pitchFamily="34" charset="0"/>
                        </a:rPr>
                        <a:t>Rainfall (inches)</a:t>
                      </a:r>
                    </a:p>
                  </a:txBody>
                  <a:tcPr/>
                </a:tc>
                <a:tc>
                  <a:txBody>
                    <a:bodyPr/>
                    <a:lstStyle/>
                    <a:p>
                      <a:r>
                        <a:rPr lang="en-US" sz="1800" dirty="0">
                          <a:latin typeface="Verdana" panose="020B0604030504040204" pitchFamily="34" charset="0"/>
                          <a:ea typeface="Verdana" panose="020B0604030504040204" pitchFamily="34" charset="0"/>
                        </a:rPr>
                        <a:t>39.23</a:t>
                      </a:r>
                    </a:p>
                  </a:txBody>
                  <a:tcPr/>
                </a:tc>
                <a:tc>
                  <a:txBody>
                    <a:bodyPr/>
                    <a:lstStyle/>
                    <a:p>
                      <a:r>
                        <a:rPr lang="en-US" sz="1800" dirty="0">
                          <a:latin typeface="Verdana" panose="020B0604030504040204" pitchFamily="34" charset="0"/>
                          <a:ea typeface="Verdana" panose="020B0604030504040204" pitchFamily="34" charset="0"/>
                        </a:rPr>
                        <a:t>34.25</a:t>
                      </a:r>
                    </a:p>
                  </a:txBody>
                  <a:tcPr/>
                </a:tc>
                <a:tc>
                  <a:txBody>
                    <a:bodyPr/>
                    <a:lstStyle/>
                    <a:p>
                      <a:r>
                        <a:rPr lang="en-US" sz="1800" dirty="0">
                          <a:latin typeface="Verdana" panose="020B0604030504040204" pitchFamily="34" charset="0"/>
                          <a:ea typeface="Verdana" panose="020B0604030504040204" pitchFamily="34" charset="0"/>
                        </a:rPr>
                        <a:t>34.7</a:t>
                      </a:r>
                    </a:p>
                  </a:txBody>
                  <a:tcPr/>
                </a:tc>
                <a:tc>
                  <a:txBody>
                    <a:bodyPr/>
                    <a:lstStyle/>
                    <a:p>
                      <a:r>
                        <a:rPr lang="en-US" sz="1800" dirty="0">
                          <a:latin typeface="Verdana" panose="020B0604030504040204" pitchFamily="34" charset="0"/>
                          <a:ea typeface="Verdana" panose="020B0604030504040204" pitchFamily="34" charset="0"/>
                        </a:rPr>
                        <a:t>39.4</a:t>
                      </a:r>
                    </a:p>
                  </a:txBody>
                  <a:tcPr/>
                </a:tc>
                <a:extLst>
                  <a:ext uri="{0D108BD9-81ED-4DB2-BD59-A6C34878D82A}">
                    <a16:rowId xmlns:a16="http://schemas.microsoft.com/office/drawing/2014/main" val="3405823826"/>
                  </a:ext>
                </a:extLst>
              </a:tr>
            </a:tbl>
          </a:graphicData>
        </a:graphic>
      </p:graphicFrame>
    </p:spTree>
    <p:extLst>
      <p:ext uri="{BB962C8B-B14F-4D97-AF65-F5344CB8AC3E}">
        <p14:creationId xmlns:p14="http://schemas.microsoft.com/office/powerpoint/2010/main" val="187338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BC3B-0EBC-2593-CC1F-8B8DCA1B764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FC6D3E00-5635-3CFC-96A8-FD4814D3F181}"/>
              </a:ext>
            </a:extLst>
          </p:cNvPr>
          <p:cNvSpPr txBox="1">
            <a:spLocks/>
          </p:cNvSpPr>
          <p:nvPr/>
        </p:nvSpPr>
        <p:spPr>
          <a:xfrm>
            <a:off x="230330" y="166436"/>
            <a:ext cx="5007343"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compare/contrast model</a:t>
            </a:r>
          </a:p>
        </p:txBody>
      </p:sp>
      <p:sp>
        <p:nvSpPr>
          <p:cNvPr id="6" name="Oval 5">
            <a:extLst>
              <a:ext uri="{FF2B5EF4-FFF2-40B4-BE49-F238E27FC236}">
                <a16:creationId xmlns:a16="http://schemas.microsoft.com/office/drawing/2014/main" id="{617BAB02-5405-8136-BA3D-9073B3767D08}"/>
              </a:ext>
            </a:extLst>
          </p:cNvPr>
          <p:cNvSpPr/>
          <p:nvPr/>
        </p:nvSpPr>
        <p:spPr>
          <a:xfrm>
            <a:off x="230330" y="1102042"/>
            <a:ext cx="6170493" cy="5589522"/>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Oval 6">
            <a:extLst>
              <a:ext uri="{FF2B5EF4-FFF2-40B4-BE49-F238E27FC236}">
                <a16:creationId xmlns:a16="http://schemas.microsoft.com/office/drawing/2014/main" id="{8275DCB4-44AC-7FE0-3726-3F8548B91ECF}"/>
              </a:ext>
            </a:extLst>
          </p:cNvPr>
          <p:cNvSpPr/>
          <p:nvPr/>
        </p:nvSpPr>
        <p:spPr>
          <a:xfrm>
            <a:off x="5767066" y="1013280"/>
            <a:ext cx="6170493" cy="5678284"/>
          </a:xfrm>
          <a:prstGeom prst="ellipse">
            <a:avLst/>
          </a:prstGeom>
          <a:noFill/>
          <a:ln w="57150">
            <a:solidFill>
              <a:srgbClr val="3071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9B616DD8-546B-40A6-F432-19F7F511528B}"/>
              </a:ext>
            </a:extLst>
          </p:cNvPr>
          <p:cNvSpPr txBox="1"/>
          <p:nvPr/>
        </p:nvSpPr>
        <p:spPr>
          <a:xfrm>
            <a:off x="6769480" y="1444174"/>
            <a:ext cx="4415663" cy="4970591"/>
          </a:xfrm>
          <a:prstGeom prst="rect">
            <a:avLst/>
          </a:prstGeom>
          <a:noFill/>
          <a:ln w="28575">
            <a:solidFill>
              <a:schemeClr val="bg1">
                <a:lumMod val="75000"/>
              </a:schemeClr>
            </a:solidFill>
            <a:prstDash val="dash"/>
          </a:ln>
        </p:spPr>
        <p:txBody>
          <a:bodyPr wrap="square" lIns="182880" tIns="91440" bIns="91440" rtlCol="0">
            <a:spAutoFit/>
          </a:bodyPr>
          <a:lstStyle/>
          <a:p>
            <a:r>
              <a:rPr lang="en-US" sz="1700" dirty="0">
                <a:latin typeface="Verdana" panose="020B0604030504040204" pitchFamily="34" charset="0"/>
                <a:ea typeface="Verdana" panose="020B0604030504040204" pitchFamily="34" charset="0"/>
              </a:rPr>
              <a:t>The table shows how fast each competitor completed a race.</a:t>
            </a:r>
          </a:p>
          <a:p>
            <a:endParaRPr lang="en-US" sz="1700" dirty="0">
              <a:latin typeface="Verdana" panose="020B0604030504040204" pitchFamily="34" charset="0"/>
              <a:ea typeface="Verdana" panose="020B0604030504040204" pitchFamily="34" charset="0"/>
            </a:endParaRPr>
          </a:p>
          <a:p>
            <a:endParaRPr lang="en-US" sz="1700" dirty="0">
              <a:latin typeface="Verdana" panose="020B0604030504040204" pitchFamily="34" charset="0"/>
              <a:ea typeface="Verdana" panose="020B0604030504040204" pitchFamily="34" charset="0"/>
            </a:endParaRPr>
          </a:p>
          <a:p>
            <a:endParaRPr lang="en-US" sz="1700" dirty="0">
              <a:latin typeface="Verdana" panose="020B0604030504040204" pitchFamily="34" charset="0"/>
              <a:ea typeface="Verdana" panose="020B0604030504040204" pitchFamily="34" charset="0"/>
            </a:endParaRPr>
          </a:p>
          <a:p>
            <a:endParaRPr lang="en-US" sz="1700" dirty="0">
              <a:latin typeface="Verdana" panose="020B0604030504040204" pitchFamily="34" charset="0"/>
              <a:ea typeface="Verdana" panose="020B0604030504040204" pitchFamily="34" charset="0"/>
            </a:endParaRPr>
          </a:p>
          <a:p>
            <a:endParaRPr lang="en-US" sz="1700" dirty="0">
              <a:latin typeface="Verdana" panose="020B0604030504040204" pitchFamily="34" charset="0"/>
              <a:ea typeface="Verdana" panose="020B0604030504040204" pitchFamily="34" charset="0"/>
            </a:endParaRPr>
          </a:p>
          <a:p>
            <a:endParaRPr lang="en-US" sz="1700" dirty="0">
              <a:latin typeface="Verdana" panose="020B0604030504040204" pitchFamily="34" charset="0"/>
              <a:ea typeface="Verdana" panose="020B0604030504040204" pitchFamily="34" charset="0"/>
            </a:endParaRPr>
          </a:p>
          <a:p>
            <a:endParaRPr lang="en-US" sz="1700" dirty="0">
              <a:latin typeface="Verdana" panose="020B0604030504040204" pitchFamily="34" charset="0"/>
              <a:ea typeface="Verdana" panose="020B0604030504040204" pitchFamily="34" charset="0"/>
            </a:endParaRPr>
          </a:p>
          <a:p>
            <a:endParaRPr lang="en-US" sz="1700" dirty="0">
              <a:latin typeface="Verdana" panose="020B0604030504040204" pitchFamily="34" charset="0"/>
              <a:ea typeface="Verdana" panose="020B0604030504040204" pitchFamily="34" charset="0"/>
            </a:endParaRPr>
          </a:p>
          <a:p>
            <a:endParaRPr lang="en-US" sz="1700" dirty="0">
              <a:latin typeface="Verdana" panose="020B0604030504040204" pitchFamily="34" charset="0"/>
              <a:ea typeface="Verdana" panose="020B0604030504040204" pitchFamily="34" charset="0"/>
            </a:endParaRPr>
          </a:p>
          <a:p>
            <a:pPr>
              <a:spcAft>
                <a:spcPts val="600"/>
              </a:spcAft>
            </a:pPr>
            <a:r>
              <a:rPr lang="en-US" sz="1700" dirty="0">
                <a:latin typeface="Verdana" panose="020B0604030504040204" pitchFamily="34" charset="0"/>
                <a:ea typeface="Verdana" panose="020B0604030504040204" pitchFamily="34" charset="0"/>
              </a:rPr>
              <a:t>If the times are ordered from least to greatest number of minutes, in what position would Ervin’s time be?</a:t>
            </a:r>
          </a:p>
          <a:p>
            <a:pPr marL="457200" indent="-457200"/>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second</a:t>
            </a:r>
          </a:p>
          <a:p>
            <a:pPr marL="457200" indent="-457200"/>
            <a:r>
              <a:rPr lang="en-US" sz="1700" b="1" dirty="0">
                <a:latin typeface="Verdana" panose="020B0604030504040204" pitchFamily="34" charset="0"/>
                <a:ea typeface="Verdana" panose="020B0604030504040204" pitchFamily="34" charset="0"/>
              </a:rPr>
              <a:t>B</a:t>
            </a:r>
            <a:r>
              <a:rPr lang="en-US" sz="1700" dirty="0">
                <a:latin typeface="Verdana" panose="020B0604030504040204" pitchFamily="34" charset="0"/>
                <a:ea typeface="Verdana" panose="020B0604030504040204" pitchFamily="34" charset="0"/>
              </a:rPr>
              <a:t>	third</a:t>
            </a:r>
          </a:p>
          <a:p>
            <a:pPr marL="457200" indent="-457200"/>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fourth</a:t>
            </a:r>
          </a:p>
          <a:p>
            <a:pPr marL="457200" indent="-457200"/>
            <a:r>
              <a:rPr lang="en-US" sz="1700" b="1" dirty="0">
                <a:latin typeface="Verdana" panose="020B0604030504040204" pitchFamily="34" charset="0"/>
                <a:ea typeface="Verdana" panose="020B0604030504040204" pitchFamily="34" charset="0"/>
              </a:rPr>
              <a:t>D</a:t>
            </a:r>
            <a:r>
              <a:rPr lang="en-US" sz="1700" dirty="0">
                <a:latin typeface="Verdana" panose="020B0604030504040204" pitchFamily="34" charset="0"/>
                <a:ea typeface="Verdana" panose="020B0604030504040204" pitchFamily="34" charset="0"/>
              </a:rPr>
              <a:t>	fifth</a:t>
            </a:r>
          </a:p>
        </p:txBody>
      </p:sp>
      <p:graphicFrame>
        <p:nvGraphicFramePr>
          <p:cNvPr id="10" name="Table 9">
            <a:extLst>
              <a:ext uri="{FF2B5EF4-FFF2-40B4-BE49-F238E27FC236}">
                <a16:creationId xmlns:a16="http://schemas.microsoft.com/office/drawing/2014/main" id="{710E9961-76FE-834B-478F-0A828C467334}"/>
              </a:ext>
            </a:extLst>
          </p:cNvPr>
          <p:cNvGraphicFramePr>
            <a:graphicFrameLocks noGrp="1"/>
          </p:cNvGraphicFramePr>
          <p:nvPr>
            <p:extLst>
              <p:ext uri="{D42A27DB-BD31-4B8C-83A1-F6EECF244321}">
                <p14:modId xmlns:p14="http://schemas.microsoft.com/office/powerpoint/2010/main" val="317057452"/>
              </p:ext>
            </p:extLst>
          </p:nvPr>
        </p:nvGraphicFramePr>
        <p:xfrm>
          <a:off x="7438549" y="2108347"/>
          <a:ext cx="3041446" cy="2225040"/>
        </p:xfrm>
        <a:graphic>
          <a:graphicData uri="http://schemas.openxmlformats.org/drawingml/2006/table">
            <a:tbl>
              <a:tblPr firstRow="1" bandRow="1">
                <a:tableStyleId>{5C22544A-7EE6-4342-B048-85BDC9FD1C3A}</a:tableStyleId>
              </a:tblPr>
              <a:tblGrid>
                <a:gridCol w="1520723">
                  <a:extLst>
                    <a:ext uri="{9D8B030D-6E8A-4147-A177-3AD203B41FA5}">
                      <a16:colId xmlns:a16="http://schemas.microsoft.com/office/drawing/2014/main" val="431649605"/>
                    </a:ext>
                  </a:extLst>
                </a:gridCol>
                <a:gridCol w="1520723">
                  <a:extLst>
                    <a:ext uri="{9D8B030D-6E8A-4147-A177-3AD203B41FA5}">
                      <a16:colId xmlns:a16="http://schemas.microsoft.com/office/drawing/2014/main" val="1843275068"/>
                    </a:ext>
                  </a:extLst>
                </a:gridCol>
              </a:tblGrid>
              <a:tr h="370840">
                <a:tc>
                  <a:txBody>
                    <a:bodyPr/>
                    <a:lstStyle/>
                    <a:p>
                      <a:r>
                        <a:rPr lang="en-US" dirty="0">
                          <a:latin typeface="Arial" panose="020B0604020202020204" pitchFamily="34" charset="0"/>
                        </a:rPr>
                        <a:t>competitor</a:t>
                      </a:r>
                    </a:p>
                  </a:txBody>
                  <a:tcPr/>
                </a:tc>
                <a:tc>
                  <a:txBody>
                    <a:bodyPr/>
                    <a:lstStyle/>
                    <a:p>
                      <a:r>
                        <a:rPr lang="en-US" dirty="0">
                          <a:latin typeface="Arial" panose="020B0604020202020204" pitchFamily="34" charset="0"/>
                        </a:rPr>
                        <a:t>time</a:t>
                      </a:r>
                    </a:p>
                  </a:txBody>
                  <a:tcPr/>
                </a:tc>
                <a:extLst>
                  <a:ext uri="{0D108BD9-81ED-4DB2-BD59-A6C34878D82A}">
                    <a16:rowId xmlns:a16="http://schemas.microsoft.com/office/drawing/2014/main" val="2731485228"/>
                  </a:ext>
                </a:extLst>
              </a:tr>
              <a:tr h="370840">
                <a:tc>
                  <a:txBody>
                    <a:bodyPr/>
                    <a:lstStyle/>
                    <a:p>
                      <a:r>
                        <a:rPr lang="en-US" dirty="0">
                          <a:latin typeface="Arial" panose="020B0604020202020204" pitchFamily="34" charset="0"/>
                        </a:rPr>
                        <a:t>Nancy</a:t>
                      </a:r>
                    </a:p>
                  </a:txBody>
                  <a:tcPr/>
                </a:tc>
                <a:tc>
                  <a:txBody>
                    <a:bodyPr/>
                    <a:lstStyle/>
                    <a:p>
                      <a:r>
                        <a:rPr lang="en-US" dirty="0">
                          <a:latin typeface="Arial" panose="020B0604020202020204" pitchFamily="34" charset="0"/>
                        </a:rPr>
                        <a:t>8.069</a:t>
                      </a:r>
                    </a:p>
                  </a:txBody>
                  <a:tcPr/>
                </a:tc>
                <a:extLst>
                  <a:ext uri="{0D108BD9-81ED-4DB2-BD59-A6C34878D82A}">
                    <a16:rowId xmlns:a16="http://schemas.microsoft.com/office/drawing/2014/main" val="4164882591"/>
                  </a:ext>
                </a:extLst>
              </a:tr>
              <a:tr h="370840">
                <a:tc>
                  <a:txBody>
                    <a:bodyPr/>
                    <a:lstStyle/>
                    <a:p>
                      <a:r>
                        <a:rPr lang="en-US" dirty="0">
                          <a:latin typeface="Arial" panose="020B0604020202020204" pitchFamily="34" charset="0"/>
                        </a:rPr>
                        <a:t>Gayla</a:t>
                      </a:r>
                    </a:p>
                  </a:txBody>
                  <a:tcPr/>
                </a:tc>
                <a:tc>
                  <a:txBody>
                    <a:bodyPr/>
                    <a:lstStyle/>
                    <a:p>
                      <a:r>
                        <a:rPr lang="en-US" dirty="0">
                          <a:latin typeface="Arial" panose="020B0604020202020204" pitchFamily="34" charset="0"/>
                        </a:rPr>
                        <a:t>7.360</a:t>
                      </a:r>
                    </a:p>
                  </a:txBody>
                  <a:tcPr/>
                </a:tc>
                <a:extLst>
                  <a:ext uri="{0D108BD9-81ED-4DB2-BD59-A6C34878D82A}">
                    <a16:rowId xmlns:a16="http://schemas.microsoft.com/office/drawing/2014/main" val="1541803682"/>
                  </a:ext>
                </a:extLst>
              </a:tr>
              <a:tr h="370840">
                <a:tc>
                  <a:txBody>
                    <a:bodyPr/>
                    <a:lstStyle/>
                    <a:p>
                      <a:r>
                        <a:rPr lang="en-US" dirty="0">
                          <a:latin typeface="Arial" panose="020B0604020202020204" pitchFamily="34" charset="0"/>
                        </a:rPr>
                        <a:t>Kim</a:t>
                      </a:r>
                    </a:p>
                  </a:txBody>
                  <a:tcPr/>
                </a:tc>
                <a:tc>
                  <a:txBody>
                    <a:bodyPr/>
                    <a:lstStyle/>
                    <a:p>
                      <a:r>
                        <a:rPr lang="en-US" dirty="0">
                          <a:latin typeface="Arial" panose="020B0604020202020204" pitchFamily="34" charset="0"/>
                        </a:rPr>
                        <a:t>8.584</a:t>
                      </a:r>
                    </a:p>
                  </a:txBody>
                  <a:tcPr/>
                </a:tc>
                <a:extLst>
                  <a:ext uri="{0D108BD9-81ED-4DB2-BD59-A6C34878D82A}">
                    <a16:rowId xmlns:a16="http://schemas.microsoft.com/office/drawing/2014/main" val="2583864146"/>
                  </a:ext>
                </a:extLst>
              </a:tr>
              <a:tr h="370840">
                <a:tc>
                  <a:txBody>
                    <a:bodyPr/>
                    <a:lstStyle/>
                    <a:p>
                      <a:r>
                        <a:rPr lang="en-US" dirty="0">
                          <a:latin typeface="Arial" panose="020B0604020202020204" pitchFamily="34" charset="0"/>
                        </a:rPr>
                        <a:t>Jose</a:t>
                      </a:r>
                    </a:p>
                  </a:txBody>
                  <a:tcPr/>
                </a:tc>
                <a:tc>
                  <a:txBody>
                    <a:bodyPr/>
                    <a:lstStyle/>
                    <a:p>
                      <a:r>
                        <a:rPr lang="en-US" dirty="0">
                          <a:latin typeface="Arial" panose="020B0604020202020204" pitchFamily="34" charset="0"/>
                        </a:rPr>
                        <a:t>7.40</a:t>
                      </a:r>
                    </a:p>
                  </a:txBody>
                  <a:tcPr/>
                </a:tc>
                <a:extLst>
                  <a:ext uri="{0D108BD9-81ED-4DB2-BD59-A6C34878D82A}">
                    <a16:rowId xmlns:a16="http://schemas.microsoft.com/office/drawing/2014/main" val="3322969027"/>
                  </a:ext>
                </a:extLst>
              </a:tr>
              <a:tr h="370840">
                <a:tc>
                  <a:txBody>
                    <a:bodyPr/>
                    <a:lstStyle/>
                    <a:p>
                      <a:r>
                        <a:rPr lang="en-US" dirty="0">
                          <a:latin typeface="Arial" panose="020B0604020202020204" pitchFamily="34" charset="0"/>
                        </a:rPr>
                        <a:t>Ervin</a:t>
                      </a:r>
                    </a:p>
                  </a:txBody>
                  <a:tcPr/>
                </a:tc>
                <a:tc>
                  <a:txBody>
                    <a:bodyPr/>
                    <a:lstStyle/>
                    <a:p>
                      <a:r>
                        <a:rPr lang="en-US" dirty="0">
                          <a:latin typeface="Arial" panose="020B0604020202020204" pitchFamily="34" charset="0"/>
                        </a:rPr>
                        <a:t>8.096</a:t>
                      </a:r>
                    </a:p>
                  </a:txBody>
                  <a:tcPr/>
                </a:tc>
                <a:extLst>
                  <a:ext uri="{0D108BD9-81ED-4DB2-BD59-A6C34878D82A}">
                    <a16:rowId xmlns:a16="http://schemas.microsoft.com/office/drawing/2014/main" val="3199595979"/>
                  </a:ext>
                </a:extLst>
              </a:tr>
            </a:tbl>
          </a:graphicData>
        </a:graphic>
      </p:graphicFrame>
      <p:sp>
        <p:nvSpPr>
          <p:cNvPr id="8" name="TextBox 7">
            <a:extLst>
              <a:ext uri="{FF2B5EF4-FFF2-40B4-BE49-F238E27FC236}">
                <a16:creationId xmlns:a16="http://schemas.microsoft.com/office/drawing/2014/main" id="{EEDDB8BA-5C4A-4A3A-CC55-A569640681EF}"/>
              </a:ext>
            </a:extLst>
          </p:cNvPr>
          <p:cNvSpPr txBox="1"/>
          <p:nvPr/>
        </p:nvSpPr>
        <p:spPr>
          <a:xfrm>
            <a:off x="577819" y="1475405"/>
            <a:ext cx="5309567" cy="4761303"/>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sz="1700" dirty="0">
                <a:latin typeface="Verdana" panose="020B0604030504040204" pitchFamily="34" charset="0"/>
                <a:ea typeface="Verdana" panose="020B0604030504040204" pitchFamily="34" charset="0"/>
              </a:rPr>
              <a:t>The table shows the average inches of rainfall per year of four different cities.</a:t>
            </a:r>
          </a:p>
          <a:p>
            <a:pPr>
              <a:lnSpc>
                <a:spcPct val="120000"/>
              </a:lnSpc>
            </a:pPr>
            <a:endParaRPr lang="en-US" sz="1700" dirty="0">
              <a:latin typeface="Verdana" panose="020B0604030504040204" pitchFamily="34" charset="0"/>
              <a:ea typeface="Verdana" panose="020B0604030504040204" pitchFamily="34" charset="0"/>
            </a:endParaRPr>
          </a:p>
          <a:p>
            <a:pPr>
              <a:lnSpc>
                <a:spcPct val="120000"/>
              </a:lnSpc>
            </a:pPr>
            <a:endParaRPr lang="en-US" sz="1700" dirty="0">
              <a:latin typeface="Verdana" panose="020B0604030504040204" pitchFamily="34" charset="0"/>
              <a:ea typeface="Verdana" panose="020B0604030504040204" pitchFamily="34" charset="0"/>
            </a:endParaRPr>
          </a:p>
          <a:p>
            <a:pPr>
              <a:lnSpc>
                <a:spcPct val="120000"/>
              </a:lnSpc>
            </a:pPr>
            <a:endParaRPr lang="en-US" sz="1700" dirty="0">
              <a:latin typeface="Verdana" panose="020B0604030504040204" pitchFamily="34" charset="0"/>
              <a:ea typeface="Verdana" panose="020B0604030504040204" pitchFamily="34" charset="0"/>
            </a:endParaRPr>
          </a:p>
          <a:p>
            <a:pPr>
              <a:lnSpc>
                <a:spcPct val="120000"/>
              </a:lnSpc>
            </a:pPr>
            <a:r>
              <a:rPr lang="en-US" sz="1700" dirty="0">
                <a:latin typeface="Verdana" panose="020B0604030504040204" pitchFamily="34" charset="0"/>
                <a:ea typeface="Verdana" panose="020B0604030504040204" pitchFamily="34" charset="0"/>
              </a:rPr>
              <a:t> </a:t>
            </a:r>
          </a:p>
          <a:p>
            <a:pPr>
              <a:lnSpc>
                <a:spcPct val="120000"/>
              </a:lnSpc>
              <a:spcAft>
                <a:spcPts val="600"/>
              </a:spcAft>
            </a:pPr>
            <a:r>
              <a:rPr lang="en-US" sz="1700" dirty="0">
                <a:latin typeface="Verdana" panose="020B0604030504040204" pitchFamily="34" charset="0"/>
                <a:ea typeface="Verdana" panose="020B0604030504040204" pitchFamily="34" charset="0"/>
              </a:rPr>
              <a:t>A meteorologist listed the cities in order from the one that has the least amount of rainfall to the one that has the greatest amount of rainfall. Which city will the meteorologist list second?</a:t>
            </a:r>
          </a:p>
          <a:p>
            <a:pPr marL="457200" indent="-457200"/>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City A</a:t>
            </a:r>
          </a:p>
          <a:p>
            <a:pPr marL="457200" indent="-457200"/>
            <a:r>
              <a:rPr lang="en-US" sz="1700" b="1" dirty="0">
                <a:latin typeface="Verdana" panose="020B0604030504040204" pitchFamily="34" charset="0"/>
                <a:ea typeface="Verdana" panose="020B0604030504040204" pitchFamily="34" charset="0"/>
              </a:rPr>
              <a:t>B</a:t>
            </a:r>
            <a:r>
              <a:rPr lang="en-US" sz="1700" dirty="0">
                <a:latin typeface="Verdana" panose="020B0604030504040204" pitchFamily="34" charset="0"/>
                <a:ea typeface="Verdana" panose="020B0604030504040204" pitchFamily="34" charset="0"/>
              </a:rPr>
              <a:t>	City B</a:t>
            </a:r>
          </a:p>
          <a:p>
            <a:pPr marL="457200" indent="-457200"/>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City C</a:t>
            </a:r>
          </a:p>
          <a:p>
            <a:pPr marL="457200" indent="-457200"/>
            <a:r>
              <a:rPr lang="en-US" sz="1700" b="1" dirty="0">
                <a:latin typeface="Verdana" panose="020B0604030504040204" pitchFamily="34" charset="0"/>
                <a:ea typeface="Verdana" panose="020B0604030504040204" pitchFamily="34" charset="0"/>
              </a:rPr>
              <a:t>D</a:t>
            </a:r>
            <a:r>
              <a:rPr lang="en-US" sz="1700" dirty="0">
                <a:latin typeface="Verdana" panose="020B0604030504040204" pitchFamily="34" charset="0"/>
                <a:ea typeface="Verdana" panose="020B0604030504040204" pitchFamily="34" charset="0"/>
              </a:rPr>
              <a:t>	City D</a:t>
            </a:r>
          </a:p>
        </p:txBody>
      </p:sp>
      <p:graphicFrame>
        <p:nvGraphicFramePr>
          <p:cNvPr id="9" name="Table 8">
            <a:extLst>
              <a:ext uri="{FF2B5EF4-FFF2-40B4-BE49-F238E27FC236}">
                <a16:creationId xmlns:a16="http://schemas.microsoft.com/office/drawing/2014/main" id="{B19EF009-9F1D-876C-E8DE-FE367D838AC9}"/>
              </a:ext>
            </a:extLst>
          </p:cNvPr>
          <p:cNvGraphicFramePr>
            <a:graphicFrameLocks noGrp="1"/>
          </p:cNvGraphicFramePr>
          <p:nvPr>
            <p:extLst>
              <p:ext uri="{D42A27DB-BD31-4B8C-83A1-F6EECF244321}">
                <p14:modId xmlns:p14="http://schemas.microsoft.com/office/powerpoint/2010/main" val="3228310268"/>
              </p:ext>
            </p:extLst>
          </p:nvPr>
        </p:nvGraphicFramePr>
        <p:xfrm>
          <a:off x="802264" y="2223949"/>
          <a:ext cx="4846320" cy="1159543"/>
        </p:xfrm>
        <a:graphic>
          <a:graphicData uri="http://schemas.openxmlformats.org/drawingml/2006/table">
            <a:tbl>
              <a:tblPr firstRow="1" bandRow="1">
                <a:tableStyleId>{5C22544A-7EE6-4342-B048-85BDC9FD1C3A}</a:tableStyleId>
              </a:tblPr>
              <a:tblGrid>
                <a:gridCol w="1221762">
                  <a:extLst>
                    <a:ext uri="{9D8B030D-6E8A-4147-A177-3AD203B41FA5}">
                      <a16:colId xmlns:a16="http://schemas.microsoft.com/office/drawing/2014/main" val="2126177089"/>
                    </a:ext>
                  </a:extLst>
                </a:gridCol>
                <a:gridCol w="916321">
                  <a:extLst>
                    <a:ext uri="{9D8B030D-6E8A-4147-A177-3AD203B41FA5}">
                      <a16:colId xmlns:a16="http://schemas.microsoft.com/office/drawing/2014/main" val="3317011288"/>
                    </a:ext>
                  </a:extLst>
                </a:gridCol>
                <a:gridCol w="936685">
                  <a:extLst>
                    <a:ext uri="{9D8B030D-6E8A-4147-A177-3AD203B41FA5}">
                      <a16:colId xmlns:a16="http://schemas.microsoft.com/office/drawing/2014/main" val="2207124655"/>
                    </a:ext>
                  </a:extLst>
                </a:gridCol>
                <a:gridCol w="875594">
                  <a:extLst>
                    <a:ext uri="{9D8B030D-6E8A-4147-A177-3AD203B41FA5}">
                      <a16:colId xmlns:a16="http://schemas.microsoft.com/office/drawing/2014/main" val="3511595895"/>
                    </a:ext>
                  </a:extLst>
                </a:gridCol>
                <a:gridCol w="895958">
                  <a:extLst>
                    <a:ext uri="{9D8B030D-6E8A-4147-A177-3AD203B41FA5}">
                      <a16:colId xmlns:a16="http://schemas.microsoft.com/office/drawing/2014/main" val="3346126595"/>
                    </a:ext>
                  </a:extLst>
                </a:gridCol>
              </a:tblGrid>
              <a:tr h="394065">
                <a:tc>
                  <a:txBody>
                    <a:bodyPr/>
                    <a:lstStyle/>
                    <a:p>
                      <a:r>
                        <a:rPr lang="en-US" sz="1700" dirty="0">
                          <a:latin typeface="Verdana" panose="020B0604030504040204" pitchFamily="34" charset="0"/>
                          <a:ea typeface="Verdana" panose="020B0604030504040204" pitchFamily="34" charset="0"/>
                        </a:rPr>
                        <a:t>City</a:t>
                      </a:r>
                    </a:p>
                  </a:txBody>
                  <a:tcPr/>
                </a:tc>
                <a:tc>
                  <a:txBody>
                    <a:bodyPr/>
                    <a:lstStyle/>
                    <a:p>
                      <a:pPr algn="ctr"/>
                      <a:r>
                        <a:rPr lang="en-US" sz="1700" dirty="0">
                          <a:latin typeface="Verdana" panose="020B0604030504040204" pitchFamily="34" charset="0"/>
                          <a:ea typeface="Verdana" panose="020B0604030504040204" pitchFamily="34" charset="0"/>
                        </a:rPr>
                        <a:t>A</a:t>
                      </a:r>
                    </a:p>
                  </a:txBody>
                  <a:tcPr/>
                </a:tc>
                <a:tc>
                  <a:txBody>
                    <a:bodyPr/>
                    <a:lstStyle/>
                    <a:p>
                      <a:pPr algn="ctr"/>
                      <a:r>
                        <a:rPr lang="en-US" sz="1700" dirty="0">
                          <a:latin typeface="Verdana" panose="020B0604030504040204" pitchFamily="34" charset="0"/>
                          <a:ea typeface="Verdana" panose="020B0604030504040204" pitchFamily="34" charset="0"/>
                        </a:rPr>
                        <a:t>B</a:t>
                      </a:r>
                    </a:p>
                  </a:txBody>
                  <a:tcPr/>
                </a:tc>
                <a:tc>
                  <a:txBody>
                    <a:bodyPr/>
                    <a:lstStyle/>
                    <a:p>
                      <a:pPr algn="ctr"/>
                      <a:r>
                        <a:rPr lang="en-US" sz="1700" dirty="0">
                          <a:latin typeface="Verdana" panose="020B0604030504040204" pitchFamily="34" charset="0"/>
                          <a:ea typeface="Verdana" panose="020B0604030504040204" pitchFamily="34" charset="0"/>
                        </a:rPr>
                        <a:t>C</a:t>
                      </a:r>
                    </a:p>
                  </a:txBody>
                  <a:tcPr/>
                </a:tc>
                <a:tc>
                  <a:txBody>
                    <a:bodyPr/>
                    <a:lstStyle/>
                    <a:p>
                      <a:pPr algn="ctr"/>
                      <a:r>
                        <a:rPr lang="en-US" sz="1700" dirty="0">
                          <a:latin typeface="Verdana" panose="020B0604030504040204" pitchFamily="34" charset="0"/>
                          <a:ea typeface="Verdana" panose="020B0604030504040204" pitchFamily="34" charset="0"/>
                        </a:rPr>
                        <a:t>D</a:t>
                      </a:r>
                    </a:p>
                  </a:txBody>
                  <a:tcPr/>
                </a:tc>
                <a:extLst>
                  <a:ext uri="{0D108BD9-81ED-4DB2-BD59-A6C34878D82A}">
                    <a16:rowId xmlns:a16="http://schemas.microsoft.com/office/drawing/2014/main" val="4071215301"/>
                  </a:ext>
                </a:extLst>
              </a:tr>
              <a:tr h="765478">
                <a:tc>
                  <a:txBody>
                    <a:bodyPr/>
                    <a:lstStyle/>
                    <a:p>
                      <a:r>
                        <a:rPr lang="en-US" sz="1700" dirty="0">
                          <a:latin typeface="Verdana" panose="020B0604030504040204" pitchFamily="34" charset="0"/>
                          <a:ea typeface="Verdana" panose="020B0604030504040204" pitchFamily="34" charset="0"/>
                        </a:rPr>
                        <a:t>Rainfall (inches)</a:t>
                      </a:r>
                    </a:p>
                  </a:txBody>
                  <a:tcPr/>
                </a:tc>
                <a:tc>
                  <a:txBody>
                    <a:bodyPr/>
                    <a:lstStyle/>
                    <a:p>
                      <a:r>
                        <a:rPr lang="en-US" sz="1700" dirty="0">
                          <a:latin typeface="Verdana" panose="020B0604030504040204" pitchFamily="34" charset="0"/>
                          <a:ea typeface="Verdana" panose="020B0604030504040204" pitchFamily="34" charset="0"/>
                        </a:rPr>
                        <a:t>39.23</a:t>
                      </a:r>
                    </a:p>
                  </a:txBody>
                  <a:tcPr/>
                </a:tc>
                <a:tc>
                  <a:txBody>
                    <a:bodyPr/>
                    <a:lstStyle/>
                    <a:p>
                      <a:r>
                        <a:rPr lang="en-US" sz="1700" dirty="0">
                          <a:latin typeface="Verdana" panose="020B0604030504040204" pitchFamily="34" charset="0"/>
                          <a:ea typeface="Verdana" panose="020B0604030504040204" pitchFamily="34" charset="0"/>
                        </a:rPr>
                        <a:t>34.25</a:t>
                      </a:r>
                    </a:p>
                  </a:txBody>
                  <a:tcPr/>
                </a:tc>
                <a:tc>
                  <a:txBody>
                    <a:bodyPr/>
                    <a:lstStyle/>
                    <a:p>
                      <a:r>
                        <a:rPr lang="en-US" sz="1700" dirty="0">
                          <a:latin typeface="Verdana" panose="020B0604030504040204" pitchFamily="34" charset="0"/>
                          <a:ea typeface="Verdana" panose="020B0604030504040204" pitchFamily="34" charset="0"/>
                        </a:rPr>
                        <a:t>34.7</a:t>
                      </a:r>
                    </a:p>
                  </a:txBody>
                  <a:tcPr/>
                </a:tc>
                <a:tc>
                  <a:txBody>
                    <a:bodyPr/>
                    <a:lstStyle/>
                    <a:p>
                      <a:r>
                        <a:rPr lang="en-US" sz="1700" dirty="0">
                          <a:latin typeface="Verdana" panose="020B0604030504040204" pitchFamily="34" charset="0"/>
                          <a:ea typeface="Verdana" panose="020B0604030504040204" pitchFamily="34" charset="0"/>
                        </a:rPr>
                        <a:t>39.4</a:t>
                      </a:r>
                    </a:p>
                  </a:txBody>
                  <a:tcPr/>
                </a:tc>
                <a:extLst>
                  <a:ext uri="{0D108BD9-81ED-4DB2-BD59-A6C34878D82A}">
                    <a16:rowId xmlns:a16="http://schemas.microsoft.com/office/drawing/2014/main" val="3405823826"/>
                  </a:ext>
                </a:extLst>
              </a:tr>
            </a:tbl>
          </a:graphicData>
        </a:graphic>
      </p:graphicFrame>
    </p:spTree>
    <p:extLst>
      <p:ext uri="{BB962C8B-B14F-4D97-AF65-F5344CB8AC3E}">
        <p14:creationId xmlns:p14="http://schemas.microsoft.com/office/powerpoint/2010/main" val="347131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0D4114-8CCC-820D-33AC-272C5EEAF08C}"/>
              </a:ext>
            </a:extLst>
          </p:cNvPr>
          <p:cNvSpPr>
            <a:spLocks noGrp="1"/>
          </p:cNvSpPr>
          <p:nvPr>
            <p:ph type="subTitle" idx="1"/>
          </p:nvPr>
        </p:nvSpPr>
        <p:spPr/>
        <p:txBody>
          <a:bodyPr/>
          <a:lstStyle/>
          <a:p>
            <a:r>
              <a:rPr lang="en-US" dirty="0"/>
              <a:t>write about it</a:t>
            </a:r>
          </a:p>
        </p:txBody>
      </p:sp>
    </p:spTree>
    <p:extLst>
      <p:ext uri="{BB962C8B-B14F-4D97-AF65-F5344CB8AC3E}">
        <p14:creationId xmlns:p14="http://schemas.microsoft.com/office/powerpoint/2010/main" val="319018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0EF4-945F-246E-59C5-72A468DD05F4}"/>
            </a:ext>
          </a:extLst>
        </p:cNvPr>
        <p:cNvGrpSpPr/>
        <p:nvPr/>
      </p:nvGrpSpPr>
      <p:grpSpPr>
        <a:xfrm>
          <a:off x="0" y="0"/>
          <a:ext cx="0" cy="0"/>
          <a:chOff x="0" y="0"/>
          <a:chExt cx="0" cy="0"/>
        </a:xfrm>
      </p:grpSpPr>
      <p:sp>
        <p:nvSpPr>
          <p:cNvPr id="3" name="Rounded Rectangular Callout 3">
            <a:extLst>
              <a:ext uri="{FF2B5EF4-FFF2-40B4-BE49-F238E27FC236}">
                <a16:creationId xmlns:a16="http://schemas.microsoft.com/office/drawing/2014/main" id="{B6C2D999-4995-8556-5050-E584229293A2}"/>
              </a:ext>
            </a:extLst>
          </p:cNvPr>
          <p:cNvSpPr/>
          <p:nvPr/>
        </p:nvSpPr>
        <p:spPr>
          <a:xfrm>
            <a:off x="862913" y="1263880"/>
            <a:ext cx="2794685"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did you learn?</a:t>
            </a:r>
          </a:p>
        </p:txBody>
      </p:sp>
      <p:sp>
        <p:nvSpPr>
          <p:cNvPr id="2" name="Rounded Rectangular Callout 1">
            <a:extLst>
              <a:ext uri="{FF2B5EF4-FFF2-40B4-BE49-F238E27FC236}">
                <a16:creationId xmlns:a16="http://schemas.microsoft.com/office/drawing/2014/main" id="{5A9248D1-F337-0503-8E67-372386FA81E5}"/>
              </a:ext>
            </a:extLst>
          </p:cNvPr>
          <p:cNvSpPr/>
          <p:nvPr/>
        </p:nvSpPr>
        <p:spPr>
          <a:xfrm>
            <a:off x="909703" y="3835387"/>
            <a:ext cx="2788002" cy="1194614"/>
          </a:xfrm>
          <a:prstGeom prst="wedgeRoundRectCallout">
            <a:avLst>
              <a:gd name="adj1" fmla="val 41185"/>
              <a:gd name="adj2" fmla="val 67714"/>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evidence supports your thinking?</a:t>
            </a:r>
          </a:p>
        </p:txBody>
      </p:sp>
      <p:sp>
        <p:nvSpPr>
          <p:cNvPr id="6" name="Oval 5">
            <a:extLst>
              <a:ext uri="{FF2B5EF4-FFF2-40B4-BE49-F238E27FC236}">
                <a16:creationId xmlns:a16="http://schemas.microsoft.com/office/drawing/2014/main" id="{A120145A-649C-E9B1-92E2-2AD2EBF8C948}"/>
              </a:ext>
            </a:extLst>
          </p:cNvPr>
          <p:cNvSpPr/>
          <p:nvPr/>
        </p:nvSpPr>
        <p:spPr>
          <a:xfrm>
            <a:off x="5544569" y="5770268"/>
            <a:ext cx="365760" cy="3657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extBox 6">
            <a:extLst>
              <a:ext uri="{FF2B5EF4-FFF2-40B4-BE49-F238E27FC236}">
                <a16:creationId xmlns:a16="http://schemas.microsoft.com/office/drawing/2014/main" id="{D1F5614D-BE02-517F-C575-AA67C79DED92}"/>
              </a:ext>
            </a:extLst>
          </p:cNvPr>
          <p:cNvSpPr txBox="1"/>
          <p:nvPr/>
        </p:nvSpPr>
        <p:spPr>
          <a:xfrm>
            <a:off x="909703" y="5224730"/>
            <a:ext cx="2946159"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write about an important strategy to remember when ordering decimals</a:t>
            </a:r>
            <a:endParaRPr lang="en-US"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3A8BF26-995D-4494-BCB1-B54A0779AB15}"/>
              </a:ext>
            </a:extLst>
          </p:cNvPr>
          <p:cNvSpPr txBox="1"/>
          <p:nvPr/>
        </p:nvSpPr>
        <p:spPr>
          <a:xfrm>
            <a:off x="862914" y="2452185"/>
            <a:ext cx="2992948"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what content is important to remember?</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B43E4A3-A115-0CEC-8402-CEC18A352285}"/>
              </a:ext>
            </a:extLst>
          </p:cNvPr>
          <p:cNvSpPr txBox="1"/>
          <p:nvPr/>
        </p:nvSpPr>
        <p:spPr>
          <a:xfrm>
            <a:off x="5446573" y="1099806"/>
            <a:ext cx="5943325" cy="5114605"/>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The table shows the average inches of rainfall per year of four different cities.</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 </a:t>
            </a:r>
          </a:p>
          <a:p>
            <a:pPr>
              <a:lnSpc>
                <a:spcPct val="120000"/>
              </a:lnSpc>
            </a:pPr>
            <a:r>
              <a:rPr lang="en-US" dirty="0">
                <a:latin typeface="Verdana" panose="020B0604030504040204" pitchFamily="34" charset="0"/>
                <a:ea typeface="Verdana" panose="020B0604030504040204" pitchFamily="34" charset="0"/>
              </a:rPr>
              <a:t>A meteorologist listed the cities in order from the one that has the least amount of rainfall to the one that has the greatest amount of rainfall. Which city will the meteorologist list second?</a:t>
            </a: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City A</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City B</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City C</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City D</a:t>
            </a:r>
          </a:p>
        </p:txBody>
      </p:sp>
      <p:graphicFrame>
        <p:nvGraphicFramePr>
          <p:cNvPr id="10" name="Table 9">
            <a:extLst>
              <a:ext uri="{FF2B5EF4-FFF2-40B4-BE49-F238E27FC236}">
                <a16:creationId xmlns:a16="http://schemas.microsoft.com/office/drawing/2014/main" id="{ECB95377-DB7E-4A1D-EAB1-9BC3D11AC92E}"/>
              </a:ext>
            </a:extLst>
          </p:cNvPr>
          <p:cNvGraphicFramePr>
            <a:graphicFrameLocks noGrp="1"/>
          </p:cNvGraphicFramePr>
          <p:nvPr>
            <p:extLst>
              <p:ext uri="{D42A27DB-BD31-4B8C-83A1-F6EECF244321}">
                <p14:modId xmlns:p14="http://schemas.microsoft.com/office/powerpoint/2010/main" val="3730897167"/>
              </p:ext>
            </p:extLst>
          </p:nvPr>
        </p:nvGraphicFramePr>
        <p:xfrm>
          <a:off x="5827435" y="1908510"/>
          <a:ext cx="5181600" cy="1159543"/>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126177089"/>
                    </a:ext>
                  </a:extLst>
                </a:gridCol>
                <a:gridCol w="979714">
                  <a:extLst>
                    <a:ext uri="{9D8B030D-6E8A-4147-A177-3AD203B41FA5}">
                      <a16:colId xmlns:a16="http://schemas.microsoft.com/office/drawing/2014/main" val="3317011288"/>
                    </a:ext>
                  </a:extLst>
                </a:gridCol>
                <a:gridCol w="1001486">
                  <a:extLst>
                    <a:ext uri="{9D8B030D-6E8A-4147-A177-3AD203B41FA5}">
                      <a16:colId xmlns:a16="http://schemas.microsoft.com/office/drawing/2014/main" val="2207124655"/>
                    </a:ext>
                  </a:extLst>
                </a:gridCol>
                <a:gridCol w="936171">
                  <a:extLst>
                    <a:ext uri="{9D8B030D-6E8A-4147-A177-3AD203B41FA5}">
                      <a16:colId xmlns:a16="http://schemas.microsoft.com/office/drawing/2014/main" val="3511595895"/>
                    </a:ext>
                  </a:extLst>
                </a:gridCol>
                <a:gridCol w="957943">
                  <a:extLst>
                    <a:ext uri="{9D8B030D-6E8A-4147-A177-3AD203B41FA5}">
                      <a16:colId xmlns:a16="http://schemas.microsoft.com/office/drawing/2014/main" val="3346126595"/>
                    </a:ext>
                  </a:extLst>
                </a:gridCol>
              </a:tblGrid>
              <a:tr h="394065">
                <a:tc>
                  <a:txBody>
                    <a:bodyPr/>
                    <a:lstStyle/>
                    <a:p>
                      <a:r>
                        <a:rPr lang="en-US" sz="1800" dirty="0">
                          <a:latin typeface="Verdana" panose="020B0604030504040204" pitchFamily="34" charset="0"/>
                          <a:ea typeface="Verdana" panose="020B0604030504040204" pitchFamily="34" charset="0"/>
                        </a:rPr>
                        <a:t>City</a:t>
                      </a:r>
                    </a:p>
                  </a:txBody>
                  <a:tcPr/>
                </a:tc>
                <a:tc>
                  <a:txBody>
                    <a:bodyPr/>
                    <a:lstStyle/>
                    <a:p>
                      <a:pPr algn="ctr"/>
                      <a:r>
                        <a:rPr lang="en-US" sz="1800" dirty="0">
                          <a:latin typeface="Verdana" panose="020B0604030504040204" pitchFamily="34" charset="0"/>
                          <a:ea typeface="Verdana" panose="020B0604030504040204" pitchFamily="34" charset="0"/>
                        </a:rPr>
                        <a:t>A</a:t>
                      </a:r>
                    </a:p>
                  </a:txBody>
                  <a:tcPr/>
                </a:tc>
                <a:tc>
                  <a:txBody>
                    <a:bodyPr/>
                    <a:lstStyle/>
                    <a:p>
                      <a:pPr algn="ctr"/>
                      <a:r>
                        <a:rPr lang="en-US" sz="1800" dirty="0">
                          <a:latin typeface="Verdana" panose="020B0604030504040204" pitchFamily="34" charset="0"/>
                          <a:ea typeface="Verdana" panose="020B0604030504040204" pitchFamily="34" charset="0"/>
                        </a:rPr>
                        <a:t>B</a:t>
                      </a:r>
                    </a:p>
                  </a:txBody>
                  <a:tcPr/>
                </a:tc>
                <a:tc>
                  <a:txBody>
                    <a:bodyPr/>
                    <a:lstStyle/>
                    <a:p>
                      <a:pPr algn="ctr"/>
                      <a:r>
                        <a:rPr lang="en-US" sz="1800" dirty="0">
                          <a:latin typeface="Verdana" panose="020B0604030504040204" pitchFamily="34" charset="0"/>
                          <a:ea typeface="Verdana" panose="020B0604030504040204" pitchFamily="34" charset="0"/>
                        </a:rPr>
                        <a:t>C</a:t>
                      </a:r>
                    </a:p>
                  </a:txBody>
                  <a:tcPr/>
                </a:tc>
                <a:tc>
                  <a:txBody>
                    <a:bodyPr/>
                    <a:lstStyle/>
                    <a:p>
                      <a:pPr algn="ctr"/>
                      <a:r>
                        <a:rPr lang="en-US" sz="1800" dirty="0">
                          <a:latin typeface="Verdana" panose="020B0604030504040204" pitchFamily="34" charset="0"/>
                          <a:ea typeface="Verdana" panose="020B0604030504040204" pitchFamily="34" charset="0"/>
                        </a:rPr>
                        <a:t>D</a:t>
                      </a:r>
                    </a:p>
                  </a:txBody>
                  <a:tcPr/>
                </a:tc>
                <a:extLst>
                  <a:ext uri="{0D108BD9-81ED-4DB2-BD59-A6C34878D82A}">
                    <a16:rowId xmlns:a16="http://schemas.microsoft.com/office/drawing/2014/main" val="4071215301"/>
                  </a:ext>
                </a:extLst>
              </a:tr>
              <a:tr h="765478">
                <a:tc>
                  <a:txBody>
                    <a:bodyPr/>
                    <a:lstStyle/>
                    <a:p>
                      <a:r>
                        <a:rPr lang="en-US" sz="1800" dirty="0">
                          <a:latin typeface="Verdana" panose="020B0604030504040204" pitchFamily="34" charset="0"/>
                          <a:ea typeface="Verdana" panose="020B0604030504040204" pitchFamily="34" charset="0"/>
                        </a:rPr>
                        <a:t>Rainfall (inches)</a:t>
                      </a:r>
                    </a:p>
                  </a:txBody>
                  <a:tcPr/>
                </a:tc>
                <a:tc>
                  <a:txBody>
                    <a:bodyPr/>
                    <a:lstStyle/>
                    <a:p>
                      <a:r>
                        <a:rPr lang="en-US" sz="1800" dirty="0">
                          <a:latin typeface="Verdana" panose="020B0604030504040204" pitchFamily="34" charset="0"/>
                          <a:ea typeface="Verdana" panose="020B0604030504040204" pitchFamily="34" charset="0"/>
                        </a:rPr>
                        <a:t>39.23</a:t>
                      </a:r>
                    </a:p>
                  </a:txBody>
                  <a:tcPr/>
                </a:tc>
                <a:tc>
                  <a:txBody>
                    <a:bodyPr/>
                    <a:lstStyle/>
                    <a:p>
                      <a:r>
                        <a:rPr lang="en-US" sz="1800" dirty="0">
                          <a:latin typeface="Verdana" panose="020B0604030504040204" pitchFamily="34" charset="0"/>
                          <a:ea typeface="Verdana" panose="020B0604030504040204" pitchFamily="34" charset="0"/>
                        </a:rPr>
                        <a:t>34.25</a:t>
                      </a:r>
                    </a:p>
                  </a:txBody>
                  <a:tcPr/>
                </a:tc>
                <a:tc>
                  <a:txBody>
                    <a:bodyPr/>
                    <a:lstStyle/>
                    <a:p>
                      <a:r>
                        <a:rPr lang="en-US" sz="1800" dirty="0">
                          <a:latin typeface="Verdana" panose="020B0604030504040204" pitchFamily="34" charset="0"/>
                          <a:ea typeface="Verdana" panose="020B0604030504040204" pitchFamily="34" charset="0"/>
                        </a:rPr>
                        <a:t>34.7</a:t>
                      </a:r>
                    </a:p>
                  </a:txBody>
                  <a:tcPr/>
                </a:tc>
                <a:tc>
                  <a:txBody>
                    <a:bodyPr/>
                    <a:lstStyle/>
                    <a:p>
                      <a:r>
                        <a:rPr lang="en-US" sz="1800" dirty="0">
                          <a:latin typeface="Verdana" panose="020B0604030504040204" pitchFamily="34" charset="0"/>
                          <a:ea typeface="Verdana" panose="020B0604030504040204" pitchFamily="34" charset="0"/>
                        </a:rPr>
                        <a:t>39.4</a:t>
                      </a:r>
                    </a:p>
                  </a:txBody>
                  <a:tcPr/>
                </a:tc>
                <a:extLst>
                  <a:ext uri="{0D108BD9-81ED-4DB2-BD59-A6C34878D82A}">
                    <a16:rowId xmlns:a16="http://schemas.microsoft.com/office/drawing/2014/main" val="3405823826"/>
                  </a:ext>
                </a:extLst>
              </a:tr>
            </a:tbl>
          </a:graphicData>
        </a:graphic>
      </p:graphicFrame>
    </p:spTree>
    <p:extLst>
      <p:ext uri="{BB962C8B-B14F-4D97-AF65-F5344CB8AC3E}">
        <p14:creationId xmlns:p14="http://schemas.microsoft.com/office/powerpoint/2010/main" val="252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FB5AB6-056B-19A4-7829-DE3316DB68E7}"/>
              </a:ext>
            </a:extLst>
          </p:cNvPr>
          <p:cNvSpPr txBox="1">
            <a:spLocks/>
          </p:cNvSpPr>
          <p:nvPr/>
        </p:nvSpPr>
        <p:spPr>
          <a:xfrm>
            <a:off x="8278889" y="5956975"/>
            <a:ext cx="145666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stimulus</a:t>
            </a:r>
          </a:p>
        </p:txBody>
      </p:sp>
      <p:sp>
        <p:nvSpPr>
          <p:cNvPr id="3" name="Subtitle 2">
            <a:extLst>
              <a:ext uri="{FF2B5EF4-FFF2-40B4-BE49-F238E27FC236}">
                <a16:creationId xmlns:a16="http://schemas.microsoft.com/office/drawing/2014/main" id="{2FE8A83F-1796-E29F-539E-95C377E5AA8E}"/>
              </a:ext>
            </a:extLst>
          </p:cNvPr>
          <p:cNvSpPr txBox="1">
            <a:spLocks/>
          </p:cNvSpPr>
          <p:nvPr/>
        </p:nvSpPr>
        <p:spPr>
          <a:xfrm>
            <a:off x="1287342" y="4729754"/>
            <a:ext cx="346267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thinkalong routine</a:t>
            </a:r>
          </a:p>
        </p:txBody>
      </p:sp>
      <p:pic>
        <p:nvPicPr>
          <p:cNvPr id="6" name="Picture 5" descr="A screenshot of a computer screen&#10;&#10;AI-generated content may be incorrect.">
            <a:extLst>
              <a:ext uri="{FF2B5EF4-FFF2-40B4-BE49-F238E27FC236}">
                <a16:creationId xmlns:a16="http://schemas.microsoft.com/office/drawing/2014/main" id="{6B452C15-FA63-D048-2BA3-50DD5C39A824}"/>
              </a:ext>
            </a:extLst>
          </p:cNvPr>
          <p:cNvPicPr>
            <a:picLocks noChangeAspect="1"/>
          </p:cNvPicPr>
          <p:nvPr/>
        </p:nvPicPr>
        <p:blipFill>
          <a:blip r:embed="rId3">
            <a:extLst>
              <a:ext uri="{28A0092B-C50C-407E-A947-70E740481C1C}">
                <a14:useLocalDpi xmlns:a14="http://schemas.microsoft.com/office/drawing/2010/main" val="0"/>
              </a:ext>
            </a:extLst>
          </a:blip>
          <a:srcRect l="4553" t="15301" r="3759" b="50000"/>
          <a:stretch>
            <a:fillRect/>
          </a:stretch>
        </p:blipFill>
        <p:spPr>
          <a:xfrm>
            <a:off x="37893" y="1715980"/>
            <a:ext cx="5961568" cy="2919733"/>
          </a:xfrm>
          <a:prstGeom prst="rect">
            <a:avLst/>
          </a:prstGeom>
        </p:spPr>
      </p:pic>
      <p:sp>
        <p:nvSpPr>
          <p:cNvPr id="8" name="TextBox 7">
            <a:extLst>
              <a:ext uri="{FF2B5EF4-FFF2-40B4-BE49-F238E27FC236}">
                <a16:creationId xmlns:a16="http://schemas.microsoft.com/office/drawing/2014/main" id="{07BAC452-E864-A410-F40F-E5FA7917E3BD}"/>
              </a:ext>
            </a:extLst>
          </p:cNvPr>
          <p:cNvSpPr txBox="1"/>
          <p:nvPr/>
        </p:nvSpPr>
        <p:spPr>
          <a:xfrm>
            <a:off x="6035557" y="618543"/>
            <a:ext cx="5943325" cy="5114605"/>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The table shows the average inches of rainfall per year of four different cities.</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 </a:t>
            </a:r>
          </a:p>
          <a:p>
            <a:pPr>
              <a:lnSpc>
                <a:spcPct val="120000"/>
              </a:lnSpc>
            </a:pPr>
            <a:r>
              <a:rPr lang="en-US" dirty="0">
                <a:latin typeface="Verdana" panose="020B0604030504040204" pitchFamily="34" charset="0"/>
                <a:ea typeface="Verdana" panose="020B0604030504040204" pitchFamily="34" charset="0"/>
              </a:rPr>
              <a:t>A meteorologist listed the cities in order from the one that has the least amount of rainfall to the one that has the greatest amount of rainfall. Which city will the meteorologist list second?</a:t>
            </a: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City A</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City B</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City C</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City D</a:t>
            </a:r>
          </a:p>
        </p:txBody>
      </p:sp>
      <p:graphicFrame>
        <p:nvGraphicFramePr>
          <p:cNvPr id="10" name="Table 9">
            <a:extLst>
              <a:ext uri="{FF2B5EF4-FFF2-40B4-BE49-F238E27FC236}">
                <a16:creationId xmlns:a16="http://schemas.microsoft.com/office/drawing/2014/main" id="{CD3B78B2-0045-F822-D16A-6B16F53A3832}"/>
              </a:ext>
            </a:extLst>
          </p:cNvPr>
          <p:cNvGraphicFramePr>
            <a:graphicFrameLocks noGrp="1"/>
          </p:cNvGraphicFramePr>
          <p:nvPr>
            <p:extLst>
              <p:ext uri="{D42A27DB-BD31-4B8C-83A1-F6EECF244321}">
                <p14:modId xmlns:p14="http://schemas.microsoft.com/office/powerpoint/2010/main" val="1046458031"/>
              </p:ext>
            </p:extLst>
          </p:nvPr>
        </p:nvGraphicFramePr>
        <p:xfrm>
          <a:off x="6416419" y="1427247"/>
          <a:ext cx="5181600" cy="1159543"/>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126177089"/>
                    </a:ext>
                  </a:extLst>
                </a:gridCol>
                <a:gridCol w="979714">
                  <a:extLst>
                    <a:ext uri="{9D8B030D-6E8A-4147-A177-3AD203B41FA5}">
                      <a16:colId xmlns:a16="http://schemas.microsoft.com/office/drawing/2014/main" val="3317011288"/>
                    </a:ext>
                  </a:extLst>
                </a:gridCol>
                <a:gridCol w="1001486">
                  <a:extLst>
                    <a:ext uri="{9D8B030D-6E8A-4147-A177-3AD203B41FA5}">
                      <a16:colId xmlns:a16="http://schemas.microsoft.com/office/drawing/2014/main" val="2207124655"/>
                    </a:ext>
                  </a:extLst>
                </a:gridCol>
                <a:gridCol w="936171">
                  <a:extLst>
                    <a:ext uri="{9D8B030D-6E8A-4147-A177-3AD203B41FA5}">
                      <a16:colId xmlns:a16="http://schemas.microsoft.com/office/drawing/2014/main" val="3511595895"/>
                    </a:ext>
                  </a:extLst>
                </a:gridCol>
                <a:gridCol w="957943">
                  <a:extLst>
                    <a:ext uri="{9D8B030D-6E8A-4147-A177-3AD203B41FA5}">
                      <a16:colId xmlns:a16="http://schemas.microsoft.com/office/drawing/2014/main" val="3346126595"/>
                    </a:ext>
                  </a:extLst>
                </a:gridCol>
              </a:tblGrid>
              <a:tr h="394065">
                <a:tc>
                  <a:txBody>
                    <a:bodyPr/>
                    <a:lstStyle/>
                    <a:p>
                      <a:r>
                        <a:rPr lang="en-US" sz="1800" dirty="0">
                          <a:latin typeface="Verdana" panose="020B0604030504040204" pitchFamily="34" charset="0"/>
                          <a:ea typeface="Verdana" panose="020B0604030504040204" pitchFamily="34" charset="0"/>
                        </a:rPr>
                        <a:t>City</a:t>
                      </a:r>
                    </a:p>
                  </a:txBody>
                  <a:tcPr/>
                </a:tc>
                <a:tc>
                  <a:txBody>
                    <a:bodyPr/>
                    <a:lstStyle/>
                    <a:p>
                      <a:pPr algn="ctr"/>
                      <a:r>
                        <a:rPr lang="en-US" sz="1800" dirty="0">
                          <a:latin typeface="Verdana" panose="020B0604030504040204" pitchFamily="34" charset="0"/>
                          <a:ea typeface="Verdana" panose="020B0604030504040204" pitchFamily="34" charset="0"/>
                        </a:rPr>
                        <a:t>A</a:t>
                      </a:r>
                    </a:p>
                  </a:txBody>
                  <a:tcPr/>
                </a:tc>
                <a:tc>
                  <a:txBody>
                    <a:bodyPr/>
                    <a:lstStyle/>
                    <a:p>
                      <a:pPr algn="ctr"/>
                      <a:r>
                        <a:rPr lang="en-US" sz="1800" dirty="0">
                          <a:latin typeface="Verdana" panose="020B0604030504040204" pitchFamily="34" charset="0"/>
                          <a:ea typeface="Verdana" panose="020B0604030504040204" pitchFamily="34" charset="0"/>
                        </a:rPr>
                        <a:t>B</a:t>
                      </a:r>
                    </a:p>
                  </a:txBody>
                  <a:tcPr/>
                </a:tc>
                <a:tc>
                  <a:txBody>
                    <a:bodyPr/>
                    <a:lstStyle/>
                    <a:p>
                      <a:pPr algn="ctr"/>
                      <a:r>
                        <a:rPr lang="en-US" sz="1800" dirty="0">
                          <a:latin typeface="Verdana" panose="020B0604030504040204" pitchFamily="34" charset="0"/>
                          <a:ea typeface="Verdana" panose="020B0604030504040204" pitchFamily="34" charset="0"/>
                        </a:rPr>
                        <a:t>C</a:t>
                      </a:r>
                    </a:p>
                  </a:txBody>
                  <a:tcPr/>
                </a:tc>
                <a:tc>
                  <a:txBody>
                    <a:bodyPr/>
                    <a:lstStyle/>
                    <a:p>
                      <a:pPr algn="ctr"/>
                      <a:r>
                        <a:rPr lang="en-US" sz="1800" dirty="0">
                          <a:latin typeface="Verdana" panose="020B0604030504040204" pitchFamily="34" charset="0"/>
                          <a:ea typeface="Verdana" panose="020B0604030504040204" pitchFamily="34" charset="0"/>
                        </a:rPr>
                        <a:t>D</a:t>
                      </a:r>
                    </a:p>
                  </a:txBody>
                  <a:tcPr/>
                </a:tc>
                <a:extLst>
                  <a:ext uri="{0D108BD9-81ED-4DB2-BD59-A6C34878D82A}">
                    <a16:rowId xmlns:a16="http://schemas.microsoft.com/office/drawing/2014/main" val="4071215301"/>
                  </a:ext>
                </a:extLst>
              </a:tr>
              <a:tr h="765478">
                <a:tc>
                  <a:txBody>
                    <a:bodyPr/>
                    <a:lstStyle/>
                    <a:p>
                      <a:r>
                        <a:rPr lang="en-US" sz="1800" dirty="0">
                          <a:latin typeface="Verdana" panose="020B0604030504040204" pitchFamily="34" charset="0"/>
                          <a:ea typeface="Verdana" panose="020B0604030504040204" pitchFamily="34" charset="0"/>
                        </a:rPr>
                        <a:t>Rainfall (inches)</a:t>
                      </a:r>
                    </a:p>
                  </a:txBody>
                  <a:tcPr/>
                </a:tc>
                <a:tc>
                  <a:txBody>
                    <a:bodyPr/>
                    <a:lstStyle/>
                    <a:p>
                      <a:r>
                        <a:rPr lang="en-US" sz="1800" dirty="0">
                          <a:latin typeface="Verdana" panose="020B0604030504040204" pitchFamily="34" charset="0"/>
                          <a:ea typeface="Verdana" panose="020B0604030504040204" pitchFamily="34" charset="0"/>
                        </a:rPr>
                        <a:t>39.23</a:t>
                      </a:r>
                    </a:p>
                  </a:txBody>
                  <a:tcPr/>
                </a:tc>
                <a:tc>
                  <a:txBody>
                    <a:bodyPr/>
                    <a:lstStyle/>
                    <a:p>
                      <a:r>
                        <a:rPr lang="en-US" sz="1800" dirty="0">
                          <a:latin typeface="Verdana" panose="020B0604030504040204" pitchFamily="34" charset="0"/>
                          <a:ea typeface="Verdana" panose="020B0604030504040204" pitchFamily="34" charset="0"/>
                        </a:rPr>
                        <a:t>34.25</a:t>
                      </a:r>
                    </a:p>
                  </a:txBody>
                  <a:tcPr/>
                </a:tc>
                <a:tc>
                  <a:txBody>
                    <a:bodyPr/>
                    <a:lstStyle/>
                    <a:p>
                      <a:r>
                        <a:rPr lang="en-US" sz="1800" dirty="0">
                          <a:latin typeface="Verdana" panose="020B0604030504040204" pitchFamily="34" charset="0"/>
                          <a:ea typeface="Verdana" panose="020B0604030504040204" pitchFamily="34" charset="0"/>
                        </a:rPr>
                        <a:t>34.7</a:t>
                      </a:r>
                    </a:p>
                  </a:txBody>
                  <a:tcPr/>
                </a:tc>
                <a:tc>
                  <a:txBody>
                    <a:bodyPr/>
                    <a:lstStyle/>
                    <a:p>
                      <a:r>
                        <a:rPr lang="en-US" sz="1800" dirty="0">
                          <a:latin typeface="Verdana" panose="020B0604030504040204" pitchFamily="34" charset="0"/>
                          <a:ea typeface="Verdana" panose="020B0604030504040204" pitchFamily="34" charset="0"/>
                        </a:rPr>
                        <a:t>39.4</a:t>
                      </a:r>
                    </a:p>
                  </a:txBody>
                  <a:tcPr/>
                </a:tc>
                <a:extLst>
                  <a:ext uri="{0D108BD9-81ED-4DB2-BD59-A6C34878D82A}">
                    <a16:rowId xmlns:a16="http://schemas.microsoft.com/office/drawing/2014/main" val="3405823826"/>
                  </a:ext>
                </a:extLst>
              </a:tr>
            </a:tbl>
          </a:graphicData>
        </a:graphic>
      </p:graphicFrame>
    </p:spTree>
    <p:extLst>
      <p:ext uri="{BB962C8B-B14F-4D97-AF65-F5344CB8AC3E}">
        <p14:creationId xmlns:p14="http://schemas.microsoft.com/office/powerpoint/2010/main" val="1769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6AEFE8-C63F-8F0C-A4DC-C9946A0FCF97}"/>
              </a:ext>
            </a:extLst>
          </p:cNvPr>
          <p:cNvSpPr>
            <a:spLocks noGrp="1"/>
          </p:cNvSpPr>
          <p:nvPr>
            <p:ph type="subTitle" idx="1"/>
          </p:nvPr>
        </p:nvSpPr>
        <p:spPr/>
        <p:txBody>
          <a:bodyPr/>
          <a:lstStyle/>
          <a:p>
            <a:r>
              <a:rPr lang="en-US" dirty="0"/>
              <a:t>make a plan</a:t>
            </a:r>
          </a:p>
        </p:txBody>
      </p:sp>
    </p:spTree>
    <p:extLst>
      <p:ext uri="{BB962C8B-B14F-4D97-AF65-F5344CB8AC3E}">
        <p14:creationId xmlns:p14="http://schemas.microsoft.com/office/powerpoint/2010/main" val="1006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78DB-E496-D4E6-3FF8-5580FF22C182}"/>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E5F4723-F6C9-9EA6-9177-9777CE885264}"/>
              </a:ext>
            </a:extLst>
          </p:cNvPr>
          <p:cNvSpPr txBox="1">
            <a:spLocks/>
          </p:cNvSpPr>
          <p:nvPr/>
        </p:nvSpPr>
        <p:spPr>
          <a:xfrm>
            <a:off x="1077593" y="4260556"/>
            <a:ext cx="1794897"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C7BF952D-F38E-F7F5-F5C8-C8849847AFE0}"/>
              </a:ext>
            </a:extLst>
          </p:cNvPr>
          <p:cNvSpPr/>
          <p:nvPr/>
        </p:nvSpPr>
        <p:spPr>
          <a:xfrm>
            <a:off x="862914" y="3955704"/>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how would you start?</a:t>
            </a:r>
          </a:p>
        </p:txBody>
      </p:sp>
      <p:sp>
        <p:nvSpPr>
          <p:cNvPr id="4" name="Rounded Rectangular Callout 3">
            <a:extLst>
              <a:ext uri="{FF2B5EF4-FFF2-40B4-BE49-F238E27FC236}">
                <a16:creationId xmlns:a16="http://schemas.microsoft.com/office/drawing/2014/main" id="{2C1B7C60-BC00-9947-5F6A-E6F9A7F4AB2B}"/>
              </a:ext>
            </a:extLst>
          </p:cNvPr>
          <p:cNvSpPr/>
          <p:nvPr/>
        </p:nvSpPr>
        <p:spPr>
          <a:xfrm>
            <a:off x="862914" y="2005827"/>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what’s it about?</a:t>
            </a:r>
          </a:p>
        </p:txBody>
      </p:sp>
      <p:sp>
        <p:nvSpPr>
          <p:cNvPr id="3" name="TextBox 2">
            <a:extLst>
              <a:ext uri="{FF2B5EF4-FFF2-40B4-BE49-F238E27FC236}">
                <a16:creationId xmlns:a16="http://schemas.microsoft.com/office/drawing/2014/main" id="{984C7849-D2F1-73A8-A6C1-40C41874C0A5}"/>
              </a:ext>
            </a:extLst>
          </p:cNvPr>
          <p:cNvSpPr txBox="1"/>
          <p:nvPr/>
        </p:nvSpPr>
        <p:spPr>
          <a:xfrm>
            <a:off x="5065295" y="2131063"/>
            <a:ext cx="5630779" cy="2677656"/>
          </a:xfrm>
          <a:prstGeom prst="rect">
            <a:avLst/>
          </a:prstGeom>
          <a:noFill/>
          <a:ln w="28575">
            <a:solidFill>
              <a:schemeClr val="bg1">
                <a:lumMod val="75000"/>
              </a:schemeClr>
            </a:solidFill>
            <a:prstDash val="dash"/>
          </a:ln>
        </p:spPr>
        <p:txBody>
          <a:bodyPr wrap="square" tIns="91440" rIns="91440" bIns="91440" rtlCol="0">
            <a:spAutoFit/>
          </a:bodyPr>
          <a:lstStyle/>
          <a:p>
            <a:pPr algn="ctr"/>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average inches of rainfall per year</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 </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5" name="Table 4">
            <a:extLst>
              <a:ext uri="{FF2B5EF4-FFF2-40B4-BE49-F238E27FC236}">
                <a16:creationId xmlns:a16="http://schemas.microsoft.com/office/drawing/2014/main" id="{C3B10D2C-107C-72D7-C0D3-AF280EFCF9E5}"/>
              </a:ext>
            </a:extLst>
          </p:cNvPr>
          <p:cNvGraphicFramePr>
            <a:graphicFrameLocks noGrp="1"/>
          </p:cNvGraphicFramePr>
          <p:nvPr>
            <p:extLst>
              <p:ext uri="{D42A27DB-BD31-4B8C-83A1-F6EECF244321}">
                <p14:modId xmlns:p14="http://schemas.microsoft.com/office/powerpoint/2010/main" val="800727123"/>
              </p:ext>
            </p:extLst>
          </p:nvPr>
        </p:nvGraphicFramePr>
        <p:xfrm>
          <a:off x="5312229" y="2918579"/>
          <a:ext cx="5181600" cy="1436854"/>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126177089"/>
                    </a:ext>
                  </a:extLst>
                </a:gridCol>
                <a:gridCol w="979714">
                  <a:extLst>
                    <a:ext uri="{9D8B030D-6E8A-4147-A177-3AD203B41FA5}">
                      <a16:colId xmlns:a16="http://schemas.microsoft.com/office/drawing/2014/main" val="3317011288"/>
                    </a:ext>
                  </a:extLst>
                </a:gridCol>
                <a:gridCol w="1001486">
                  <a:extLst>
                    <a:ext uri="{9D8B030D-6E8A-4147-A177-3AD203B41FA5}">
                      <a16:colId xmlns:a16="http://schemas.microsoft.com/office/drawing/2014/main" val="2207124655"/>
                    </a:ext>
                  </a:extLst>
                </a:gridCol>
                <a:gridCol w="936171">
                  <a:extLst>
                    <a:ext uri="{9D8B030D-6E8A-4147-A177-3AD203B41FA5}">
                      <a16:colId xmlns:a16="http://schemas.microsoft.com/office/drawing/2014/main" val="3511595895"/>
                    </a:ext>
                  </a:extLst>
                </a:gridCol>
                <a:gridCol w="957943">
                  <a:extLst>
                    <a:ext uri="{9D8B030D-6E8A-4147-A177-3AD203B41FA5}">
                      <a16:colId xmlns:a16="http://schemas.microsoft.com/office/drawing/2014/main" val="3346126595"/>
                    </a:ext>
                  </a:extLst>
                </a:gridCol>
              </a:tblGrid>
              <a:tr h="526999">
                <a:tc>
                  <a:txBody>
                    <a:bodyPr/>
                    <a:lstStyle/>
                    <a:p>
                      <a:r>
                        <a:rPr lang="en-US" sz="1800" dirty="0">
                          <a:latin typeface="Verdana" panose="020B0604030504040204" pitchFamily="34" charset="0"/>
                          <a:ea typeface="Verdana" panose="020B0604030504040204" pitchFamily="34" charset="0"/>
                        </a:rPr>
                        <a:t>City</a:t>
                      </a:r>
                    </a:p>
                  </a:txBody>
                  <a:tcPr/>
                </a:tc>
                <a:tc>
                  <a:txBody>
                    <a:bodyPr/>
                    <a:lstStyle/>
                    <a:p>
                      <a:pPr algn="ctr"/>
                      <a:r>
                        <a:rPr lang="en-US" sz="1800" dirty="0">
                          <a:latin typeface="Verdana" panose="020B0604030504040204" pitchFamily="34" charset="0"/>
                          <a:ea typeface="Verdana" panose="020B0604030504040204" pitchFamily="34" charset="0"/>
                        </a:rPr>
                        <a:t>A</a:t>
                      </a:r>
                    </a:p>
                  </a:txBody>
                  <a:tcPr/>
                </a:tc>
                <a:tc>
                  <a:txBody>
                    <a:bodyPr/>
                    <a:lstStyle/>
                    <a:p>
                      <a:pPr algn="ctr"/>
                      <a:r>
                        <a:rPr lang="en-US" sz="1800" dirty="0">
                          <a:latin typeface="Verdana" panose="020B0604030504040204" pitchFamily="34" charset="0"/>
                          <a:ea typeface="Verdana" panose="020B0604030504040204" pitchFamily="34" charset="0"/>
                        </a:rPr>
                        <a:t>B</a:t>
                      </a:r>
                    </a:p>
                  </a:txBody>
                  <a:tcPr/>
                </a:tc>
                <a:tc>
                  <a:txBody>
                    <a:bodyPr/>
                    <a:lstStyle/>
                    <a:p>
                      <a:pPr algn="ctr"/>
                      <a:r>
                        <a:rPr lang="en-US" sz="1800" dirty="0">
                          <a:latin typeface="Verdana" panose="020B0604030504040204" pitchFamily="34" charset="0"/>
                          <a:ea typeface="Verdana" panose="020B0604030504040204" pitchFamily="34" charset="0"/>
                        </a:rPr>
                        <a:t>C</a:t>
                      </a:r>
                    </a:p>
                  </a:txBody>
                  <a:tcPr/>
                </a:tc>
                <a:tc>
                  <a:txBody>
                    <a:bodyPr/>
                    <a:lstStyle/>
                    <a:p>
                      <a:pPr algn="ctr"/>
                      <a:r>
                        <a:rPr lang="en-US" sz="1800" dirty="0">
                          <a:latin typeface="Verdana" panose="020B0604030504040204" pitchFamily="34" charset="0"/>
                          <a:ea typeface="Verdana" panose="020B0604030504040204" pitchFamily="34" charset="0"/>
                        </a:rPr>
                        <a:t>D</a:t>
                      </a:r>
                    </a:p>
                  </a:txBody>
                  <a:tcPr/>
                </a:tc>
                <a:extLst>
                  <a:ext uri="{0D108BD9-81ED-4DB2-BD59-A6C34878D82A}">
                    <a16:rowId xmlns:a16="http://schemas.microsoft.com/office/drawing/2014/main" val="4071215301"/>
                  </a:ext>
                </a:extLst>
              </a:tr>
              <a:tr h="909855">
                <a:tc>
                  <a:txBody>
                    <a:bodyPr/>
                    <a:lstStyle/>
                    <a:p>
                      <a:r>
                        <a:rPr lang="en-US" sz="1800" dirty="0">
                          <a:latin typeface="Verdana" panose="020B0604030504040204" pitchFamily="34" charset="0"/>
                          <a:ea typeface="Verdana" panose="020B0604030504040204" pitchFamily="34" charset="0"/>
                        </a:rPr>
                        <a:t>Rainfall (inches)</a:t>
                      </a:r>
                    </a:p>
                  </a:txBody>
                  <a:tcPr/>
                </a:tc>
                <a:tc>
                  <a:txBody>
                    <a:bodyPr/>
                    <a:lstStyle/>
                    <a:p>
                      <a:r>
                        <a:rPr lang="en-US" sz="1800" dirty="0">
                          <a:latin typeface="Verdana" panose="020B0604030504040204" pitchFamily="34" charset="0"/>
                          <a:ea typeface="Verdana" panose="020B0604030504040204" pitchFamily="34" charset="0"/>
                        </a:rPr>
                        <a:t>39.23</a:t>
                      </a:r>
                    </a:p>
                  </a:txBody>
                  <a:tcPr/>
                </a:tc>
                <a:tc>
                  <a:txBody>
                    <a:bodyPr/>
                    <a:lstStyle/>
                    <a:p>
                      <a:r>
                        <a:rPr lang="en-US" sz="1800" dirty="0">
                          <a:latin typeface="Verdana" panose="020B0604030504040204" pitchFamily="34" charset="0"/>
                          <a:ea typeface="Verdana" panose="020B0604030504040204" pitchFamily="34" charset="0"/>
                        </a:rPr>
                        <a:t>34.25</a:t>
                      </a:r>
                    </a:p>
                  </a:txBody>
                  <a:tcPr/>
                </a:tc>
                <a:tc>
                  <a:txBody>
                    <a:bodyPr/>
                    <a:lstStyle/>
                    <a:p>
                      <a:r>
                        <a:rPr lang="en-US" sz="1800" dirty="0">
                          <a:latin typeface="Verdana" panose="020B0604030504040204" pitchFamily="34" charset="0"/>
                          <a:ea typeface="Verdana" panose="020B0604030504040204" pitchFamily="34" charset="0"/>
                        </a:rPr>
                        <a:t>34.7</a:t>
                      </a:r>
                    </a:p>
                  </a:txBody>
                  <a:tcPr/>
                </a:tc>
                <a:tc>
                  <a:txBody>
                    <a:bodyPr/>
                    <a:lstStyle/>
                    <a:p>
                      <a:r>
                        <a:rPr lang="en-US" sz="1800" dirty="0">
                          <a:latin typeface="Verdana" panose="020B0604030504040204" pitchFamily="34" charset="0"/>
                          <a:ea typeface="Verdana" panose="020B0604030504040204" pitchFamily="34" charset="0"/>
                        </a:rPr>
                        <a:t>39.4</a:t>
                      </a:r>
                    </a:p>
                  </a:txBody>
                  <a:tcPr/>
                </a:tc>
                <a:extLst>
                  <a:ext uri="{0D108BD9-81ED-4DB2-BD59-A6C34878D82A}">
                    <a16:rowId xmlns:a16="http://schemas.microsoft.com/office/drawing/2014/main" val="3405823826"/>
                  </a:ext>
                </a:extLst>
              </a:tr>
            </a:tbl>
          </a:graphicData>
        </a:graphic>
      </p:graphicFrame>
    </p:spTree>
    <p:extLst>
      <p:ext uri="{BB962C8B-B14F-4D97-AF65-F5344CB8AC3E}">
        <p14:creationId xmlns:p14="http://schemas.microsoft.com/office/powerpoint/2010/main" val="11685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F63B2-1B6D-D36B-C1C2-66CDBCEEDB51}"/>
              </a:ext>
            </a:extLst>
          </p:cNvPr>
          <p:cNvSpPr>
            <a:spLocks noGrp="1"/>
          </p:cNvSpPr>
          <p:nvPr>
            <p:ph type="subTitle" idx="1"/>
          </p:nvPr>
        </p:nvSpPr>
        <p:spPr/>
        <p:txBody>
          <a:bodyPr/>
          <a:lstStyle/>
          <a:p>
            <a:r>
              <a:rPr lang="en-US" dirty="0"/>
              <a:t>show what you know</a:t>
            </a:r>
          </a:p>
        </p:txBody>
      </p:sp>
    </p:spTree>
    <p:extLst>
      <p:ext uri="{BB962C8B-B14F-4D97-AF65-F5344CB8AC3E}">
        <p14:creationId xmlns:p14="http://schemas.microsoft.com/office/powerpoint/2010/main" val="39908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F429-CAF8-14DF-7194-28B8BA76A92F}"/>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195F10D5-0016-6525-516D-E3A07A70C6C7}"/>
              </a:ext>
            </a:extLst>
          </p:cNvPr>
          <p:cNvSpPr txBox="1">
            <a:spLocks/>
          </p:cNvSpPr>
          <p:nvPr/>
        </p:nvSpPr>
        <p:spPr>
          <a:xfrm>
            <a:off x="862913" y="1728468"/>
            <a:ext cx="2224256" cy="411956"/>
          </a:xfrm>
        </p:spPr>
        <p:txBody>
          <a:bodyPr anchor="t"/>
          <a:lstStyle>
            <a:lvl1pPr marL="0" indent="0" algn="ctr" defTabSz="914400" rtl="0" eaLnBrk="1" latinLnBrk="0" hangingPunct="1">
              <a:lnSpc>
                <a:spcPct val="90000"/>
              </a:lnSpc>
              <a:spcBef>
                <a:spcPts val="0"/>
              </a:spcBef>
              <a:buFont typeface="Arial" panose="020B0604020202020204" pitchFamily="34" charset="0"/>
              <a:buNone/>
              <a:defRPr sz="24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6" name="Text Placeholder 2">
            <a:extLst>
              <a:ext uri="{FF2B5EF4-FFF2-40B4-BE49-F238E27FC236}">
                <a16:creationId xmlns:a16="http://schemas.microsoft.com/office/drawing/2014/main" id="{74A596EE-B42F-0F7B-227A-78C7F98C9E5B}"/>
              </a:ext>
            </a:extLst>
          </p:cNvPr>
          <p:cNvSpPr txBox="1">
            <a:spLocks/>
          </p:cNvSpPr>
          <p:nvPr/>
        </p:nvSpPr>
        <p:spPr>
          <a:xfrm>
            <a:off x="753135" y="4291918"/>
            <a:ext cx="2443812"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6D972703-D900-9FDF-6F12-34E3B4BB7C4D}"/>
              </a:ext>
            </a:extLst>
          </p:cNvPr>
          <p:cNvSpPr/>
          <p:nvPr/>
        </p:nvSpPr>
        <p:spPr>
          <a:xfrm>
            <a:off x="862914" y="4049661"/>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information is important?</a:t>
            </a:r>
          </a:p>
        </p:txBody>
      </p:sp>
      <p:sp>
        <p:nvSpPr>
          <p:cNvPr id="3" name="Rounded Rectangular Callout 2">
            <a:extLst>
              <a:ext uri="{FF2B5EF4-FFF2-40B4-BE49-F238E27FC236}">
                <a16:creationId xmlns:a16="http://schemas.microsoft.com/office/drawing/2014/main" id="{F8F87D30-2386-D7FA-9E35-272A414EECB7}"/>
              </a:ext>
            </a:extLst>
          </p:cNvPr>
          <p:cNvSpPr/>
          <p:nvPr/>
        </p:nvSpPr>
        <p:spPr>
          <a:xfrm>
            <a:off x="862914" y="2005827"/>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do you know about the content?</a:t>
            </a:r>
          </a:p>
        </p:txBody>
      </p:sp>
      <p:sp>
        <p:nvSpPr>
          <p:cNvPr id="8" name="TextBox 7">
            <a:extLst>
              <a:ext uri="{FF2B5EF4-FFF2-40B4-BE49-F238E27FC236}">
                <a16:creationId xmlns:a16="http://schemas.microsoft.com/office/drawing/2014/main" id="{51FAB3A8-464E-8FAF-7FC7-4535B1FF010D}"/>
              </a:ext>
            </a:extLst>
          </p:cNvPr>
          <p:cNvSpPr txBox="1"/>
          <p:nvPr/>
        </p:nvSpPr>
        <p:spPr>
          <a:xfrm>
            <a:off x="5065295" y="2131063"/>
            <a:ext cx="5630779" cy="2677656"/>
          </a:xfrm>
          <a:prstGeom prst="rect">
            <a:avLst/>
          </a:prstGeom>
          <a:noFill/>
          <a:ln w="28575">
            <a:solidFill>
              <a:schemeClr val="bg1">
                <a:lumMod val="75000"/>
              </a:schemeClr>
            </a:solidFill>
            <a:prstDash val="dash"/>
          </a:ln>
        </p:spPr>
        <p:txBody>
          <a:bodyPr wrap="square" tIns="91440" rIns="91440" bIns="91440" rtlCol="0">
            <a:spAutoFit/>
          </a:bodyPr>
          <a:lstStyle/>
          <a:p>
            <a:pPr algn="ctr"/>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average inches of rainfall per year</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 </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9" name="Table 8">
            <a:extLst>
              <a:ext uri="{FF2B5EF4-FFF2-40B4-BE49-F238E27FC236}">
                <a16:creationId xmlns:a16="http://schemas.microsoft.com/office/drawing/2014/main" id="{86850A68-D551-7B30-13AA-003E9082BD26}"/>
              </a:ext>
            </a:extLst>
          </p:cNvPr>
          <p:cNvGraphicFramePr>
            <a:graphicFrameLocks noGrp="1"/>
          </p:cNvGraphicFramePr>
          <p:nvPr>
            <p:extLst>
              <p:ext uri="{D42A27DB-BD31-4B8C-83A1-F6EECF244321}">
                <p14:modId xmlns:p14="http://schemas.microsoft.com/office/powerpoint/2010/main" val="4184224868"/>
              </p:ext>
            </p:extLst>
          </p:nvPr>
        </p:nvGraphicFramePr>
        <p:xfrm>
          <a:off x="5312229" y="2918579"/>
          <a:ext cx="5181600" cy="1436854"/>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126177089"/>
                    </a:ext>
                  </a:extLst>
                </a:gridCol>
                <a:gridCol w="979714">
                  <a:extLst>
                    <a:ext uri="{9D8B030D-6E8A-4147-A177-3AD203B41FA5}">
                      <a16:colId xmlns:a16="http://schemas.microsoft.com/office/drawing/2014/main" val="3317011288"/>
                    </a:ext>
                  </a:extLst>
                </a:gridCol>
                <a:gridCol w="1001486">
                  <a:extLst>
                    <a:ext uri="{9D8B030D-6E8A-4147-A177-3AD203B41FA5}">
                      <a16:colId xmlns:a16="http://schemas.microsoft.com/office/drawing/2014/main" val="2207124655"/>
                    </a:ext>
                  </a:extLst>
                </a:gridCol>
                <a:gridCol w="936171">
                  <a:extLst>
                    <a:ext uri="{9D8B030D-6E8A-4147-A177-3AD203B41FA5}">
                      <a16:colId xmlns:a16="http://schemas.microsoft.com/office/drawing/2014/main" val="3511595895"/>
                    </a:ext>
                  </a:extLst>
                </a:gridCol>
                <a:gridCol w="957943">
                  <a:extLst>
                    <a:ext uri="{9D8B030D-6E8A-4147-A177-3AD203B41FA5}">
                      <a16:colId xmlns:a16="http://schemas.microsoft.com/office/drawing/2014/main" val="3346126595"/>
                    </a:ext>
                  </a:extLst>
                </a:gridCol>
              </a:tblGrid>
              <a:tr h="526999">
                <a:tc>
                  <a:txBody>
                    <a:bodyPr/>
                    <a:lstStyle/>
                    <a:p>
                      <a:r>
                        <a:rPr lang="en-US" sz="1800" dirty="0">
                          <a:latin typeface="Verdana" panose="020B0604030504040204" pitchFamily="34" charset="0"/>
                          <a:ea typeface="Verdana" panose="020B0604030504040204" pitchFamily="34" charset="0"/>
                        </a:rPr>
                        <a:t>City</a:t>
                      </a:r>
                    </a:p>
                  </a:txBody>
                  <a:tcPr/>
                </a:tc>
                <a:tc>
                  <a:txBody>
                    <a:bodyPr/>
                    <a:lstStyle/>
                    <a:p>
                      <a:pPr algn="ctr"/>
                      <a:r>
                        <a:rPr lang="en-US" sz="1800" dirty="0">
                          <a:latin typeface="Verdana" panose="020B0604030504040204" pitchFamily="34" charset="0"/>
                          <a:ea typeface="Verdana" panose="020B0604030504040204" pitchFamily="34" charset="0"/>
                        </a:rPr>
                        <a:t>A</a:t>
                      </a:r>
                    </a:p>
                  </a:txBody>
                  <a:tcPr/>
                </a:tc>
                <a:tc>
                  <a:txBody>
                    <a:bodyPr/>
                    <a:lstStyle/>
                    <a:p>
                      <a:pPr algn="ctr"/>
                      <a:r>
                        <a:rPr lang="en-US" sz="1800" dirty="0">
                          <a:latin typeface="Verdana" panose="020B0604030504040204" pitchFamily="34" charset="0"/>
                          <a:ea typeface="Verdana" panose="020B0604030504040204" pitchFamily="34" charset="0"/>
                        </a:rPr>
                        <a:t>B</a:t>
                      </a:r>
                    </a:p>
                  </a:txBody>
                  <a:tcPr/>
                </a:tc>
                <a:tc>
                  <a:txBody>
                    <a:bodyPr/>
                    <a:lstStyle/>
                    <a:p>
                      <a:pPr algn="ctr"/>
                      <a:r>
                        <a:rPr lang="en-US" sz="1800" dirty="0">
                          <a:latin typeface="Verdana" panose="020B0604030504040204" pitchFamily="34" charset="0"/>
                          <a:ea typeface="Verdana" panose="020B0604030504040204" pitchFamily="34" charset="0"/>
                        </a:rPr>
                        <a:t>C</a:t>
                      </a:r>
                    </a:p>
                  </a:txBody>
                  <a:tcPr/>
                </a:tc>
                <a:tc>
                  <a:txBody>
                    <a:bodyPr/>
                    <a:lstStyle/>
                    <a:p>
                      <a:pPr algn="ctr"/>
                      <a:r>
                        <a:rPr lang="en-US" sz="1800" dirty="0">
                          <a:latin typeface="Verdana" panose="020B0604030504040204" pitchFamily="34" charset="0"/>
                          <a:ea typeface="Verdana" panose="020B0604030504040204" pitchFamily="34" charset="0"/>
                        </a:rPr>
                        <a:t>D</a:t>
                      </a:r>
                    </a:p>
                  </a:txBody>
                  <a:tcPr/>
                </a:tc>
                <a:extLst>
                  <a:ext uri="{0D108BD9-81ED-4DB2-BD59-A6C34878D82A}">
                    <a16:rowId xmlns:a16="http://schemas.microsoft.com/office/drawing/2014/main" val="4071215301"/>
                  </a:ext>
                </a:extLst>
              </a:tr>
              <a:tr h="909855">
                <a:tc>
                  <a:txBody>
                    <a:bodyPr/>
                    <a:lstStyle/>
                    <a:p>
                      <a:r>
                        <a:rPr lang="en-US" sz="1800" dirty="0">
                          <a:latin typeface="Verdana" panose="020B0604030504040204" pitchFamily="34" charset="0"/>
                          <a:ea typeface="Verdana" panose="020B0604030504040204" pitchFamily="34" charset="0"/>
                        </a:rPr>
                        <a:t>Rainfall (inches)</a:t>
                      </a:r>
                    </a:p>
                  </a:txBody>
                  <a:tcPr/>
                </a:tc>
                <a:tc>
                  <a:txBody>
                    <a:bodyPr/>
                    <a:lstStyle/>
                    <a:p>
                      <a:r>
                        <a:rPr lang="en-US" sz="1800" dirty="0">
                          <a:latin typeface="Verdana" panose="020B0604030504040204" pitchFamily="34" charset="0"/>
                          <a:ea typeface="Verdana" panose="020B0604030504040204" pitchFamily="34" charset="0"/>
                        </a:rPr>
                        <a:t>39.23</a:t>
                      </a:r>
                    </a:p>
                  </a:txBody>
                  <a:tcPr/>
                </a:tc>
                <a:tc>
                  <a:txBody>
                    <a:bodyPr/>
                    <a:lstStyle/>
                    <a:p>
                      <a:r>
                        <a:rPr lang="en-US" sz="1800" dirty="0">
                          <a:latin typeface="Verdana" panose="020B0604030504040204" pitchFamily="34" charset="0"/>
                          <a:ea typeface="Verdana" panose="020B0604030504040204" pitchFamily="34" charset="0"/>
                        </a:rPr>
                        <a:t>34.25</a:t>
                      </a:r>
                    </a:p>
                  </a:txBody>
                  <a:tcPr/>
                </a:tc>
                <a:tc>
                  <a:txBody>
                    <a:bodyPr/>
                    <a:lstStyle/>
                    <a:p>
                      <a:r>
                        <a:rPr lang="en-US" sz="1800" dirty="0">
                          <a:latin typeface="Verdana" panose="020B0604030504040204" pitchFamily="34" charset="0"/>
                          <a:ea typeface="Verdana" panose="020B0604030504040204" pitchFamily="34" charset="0"/>
                        </a:rPr>
                        <a:t>34.7</a:t>
                      </a:r>
                    </a:p>
                  </a:txBody>
                  <a:tcPr/>
                </a:tc>
                <a:tc>
                  <a:txBody>
                    <a:bodyPr/>
                    <a:lstStyle/>
                    <a:p>
                      <a:r>
                        <a:rPr lang="en-US" sz="1800" dirty="0">
                          <a:latin typeface="Verdana" panose="020B0604030504040204" pitchFamily="34" charset="0"/>
                          <a:ea typeface="Verdana" panose="020B0604030504040204" pitchFamily="34" charset="0"/>
                        </a:rPr>
                        <a:t>39.4</a:t>
                      </a:r>
                    </a:p>
                  </a:txBody>
                  <a:tcPr/>
                </a:tc>
                <a:extLst>
                  <a:ext uri="{0D108BD9-81ED-4DB2-BD59-A6C34878D82A}">
                    <a16:rowId xmlns:a16="http://schemas.microsoft.com/office/drawing/2014/main" val="3405823826"/>
                  </a:ext>
                </a:extLst>
              </a:tr>
            </a:tbl>
          </a:graphicData>
        </a:graphic>
      </p:graphicFrame>
    </p:spTree>
    <p:extLst>
      <p:ext uri="{BB962C8B-B14F-4D97-AF65-F5344CB8AC3E}">
        <p14:creationId xmlns:p14="http://schemas.microsoft.com/office/powerpoint/2010/main" val="38941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0E977F5-4AED-50E2-FBDD-DE67C0FB81F9}"/>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just the facts</a:t>
            </a:r>
          </a:p>
        </p:txBody>
      </p:sp>
      <p:pic>
        <p:nvPicPr>
          <p:cNvPr id="8" name="Picture 7">
            <a:extLst>
              <a:ext uri="{FF2B5EF4-FFF2-40B4-BE49-F238E27FC236}">
                <a16:creationId xmlns:a16="http://schemas.microsoft.com/office/drawing/2014/main" id="{2168A081-3D25-3FCB-10A2-FF80CCC7D8F7}"/>
              </a:ext>
            </a:extLst>
          </p:cNvPr>
          <p:cNvPicPr>
            <a:picLocks noChangeAspect="1"/>
          </p:cNvPicPr>
          <p:nvPr/>
        </p:nvPicPr>
        <p:blipFill>
          <a:blip r:embed="rId3"/>
          <a:stretch>
            <a:fillRect/>
          </a:stretch>
        </p:blipFill>
        <p:spPr>
          <a:xfrm>
            <a:off x="575104" y="974477"/>
            <a:ext cx="3871913" cy="1699368"/>
          </a:xfrm>
          <a:prstGeom prst="rect">
            <a:avLst/>
          </a:prstGeom>
        </p:spPr>
      </p:pic>
      <p:pic>
        <p:nvPicPr>
          <p:cNvPr id="9" name="Picture 8">
            <a:extLst>
              <a:ext uri="{FF2B5EF4-FFF2-40B4-BE49-F238E27FC236}">
                <a16:creationId xmlns:a16="http://schemas.microsoft.com/office/drawing/2014/main" id="{CF8E91F1-2029-DC4F-50A8-7C64697DCAC0}"/>
              </a:ext>
            </a:extLst>
          </p:cNvPr>
          <p:cNvPicPr>
            <a:picLocks noChangeAspect="1"/>
          </p:cNvPicPr>
          <p:nvPr/>
        </p:nvPicPr>
        <p:blipFill>
          <a:blip r:embed="rId4"/>
          <a:stretch>
            <a:fillRect/>
          </a:stretch>
        </p:blipFill>
        <p:spPr>
          <a:xfrm>
            <a:off x="575104" y="4646807"/>
            <a:ext cx="3871913" cy="1740216"/>
          </a:xfrm>
          <a:prstGeom prst="rect">
            <a:avLst/>
          </a:prstGeom>
        </p:spPr>
      </p:pic>
      <p:pic>
        <p:nvPicPr>
          <p:cNvPr id="10" name="Picture 9">
            <a:extLst>
              <a:ext uri="{FF2B5EF4-FFF2-40B4-BE49-F238E27FC236}">
                <a16:creationId xmlns:a16="http://schemas.microsoft.com/office/drawing/2014/main" id="{24F36B4B-CF49-6E71-38F6-7C0E084DDAFE}"/>
              </a:ext>
            </a:extLst>
          </p:cNvPr>
          <p:cNvPicPr>
            <a:picLocks noChangeAspect="1"/>
          </p:cNvPicPr>
          <p:nvPr/>
        </p:nvPicPr>
        <p:blipFill>
          <a:blip r:embed="rId5"/>
          <a:stretch>
            <a:fillRect/>
          </a:stretch>
        </p:blipFill>
        <p:spPr>
          <a:xfrm>
            <a:off x="575104" y="2733134"/>
            <a:ext cx="3895344" cy="1900706"/>
          </a:xfrm>
          <a:prstGeom prst="rect">
            <a:avLst/>
          </a:prstGeom>
        </p:spPr>
      </p:pic>
      <p:sp>
        <p:nvSpPr>
          <p:cNvPr id="4" name="TextBox 3">
            <a:extLst>
              <a:ext uri="{FF2B5EF4-FFF2-40B4-BE49-F238E27FC236}">
                <a16:creationId xmlns:a16="http://schemas.microsoft.com/office/drawing/2014/main" id="{9DAF37C6-6E47-0187-77E3-38569C3A5E8D}"/>
              </a:ext>
            </a:extLst>
          </p:cNvPr>
          <p:cNvSpPr txBox="1"/>
          <p:nvPr/>
        </p:nvSpPr>
        <p:spPr>
          <a:xfrm>
            <a:off x="5546558" y="2191221"/>
            <a:ext cx="5630779" cy="2677656"/>
          </a:xfrm>
          <a:prstGeom prst="rect">
            <a:avLst/>
          </a:prstGeom>
          <a:noFill/>
          <a:ln w="28575">
            <a:solidFill>
              <a:schemeClr val="bg1">
                <a:lumMod val="75000"/>
              </a:schemeClr>
            </a:solidFill>
            <a:prstDash val="dash"/>
          </a:ln>
        </p:spPr>
        <p:txBody>
          <a:bodyPr wrap="square" tIns="91440" rIns="91440" bIns="91440" rtlCol="0">
            <a:spAutoFit/>
          </a:bodyPr>
          <a:lstStyle/>
          <a:p>
            <a:pPr algn="ctr"/>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average inches of rainfall per year</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 </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6" name="Table 5">
            <a:extLst>
              <a:ext uri="{FF2B5EF4-FFF2-40B4-BE49-F238E27FC236}">
                <a16:creationId xmlns:a16="http://schemas.microsoft.com/office/drawing/2014/main" id="{8178DB71-EA31-2D16-60CE-F1D842EA8045}"/>
              </a:ext>
            </a:extLst>
          </p:cNvPr>
          <p:cNvGraphicFramePr>
            <a:graphicFrameLocks noGrp="1"/>
          </p:cNvGraphicFramePr>
          <p:nvPr>
            <p:extLst>
              <p:ext uri="{D42A27DB-BD31-4B8C-83A1-F6EECF244321}">
                <p14:modId xmlns:p14="http://schemas.microsoft.com/office/powerpoint/2010/main" val="4054544577"/>
              </p:ext>
            </p:extLst>
          </p:nvPr>
        </p:nvGraphicFramePr>
        <p:xfrm>
          <a:off x="5793492" y="2978737"/>
          <a:ext cx="5181600" cy="1436854"/>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126177089"/>
                    </a:ext>
                  </a:extLst>
                </a:gridCol>
                <a:gridCol w="979714">
                  <a:extLst>
                    <a:ext uri="{9D8B030D-6E8A-4147-A177-3AD203B41FA5}">
                      <a16:colId xmlns:a16="http://schemas.microsoft.com/office/drawing/2014/main" val="3317011288"/>
                    </a:ext>
                  </a:extLst>
                </a:gridCol>
                <a:gridCol w="1001486">
                  <a:extLst>
                    <a:ext uri="{9D8B030D-6E8A-4147-A177-3AD203B41FA5}">
                      <a16:colId xmlns:a16="http://schemas.microsoft.com/office/drawing/2014/main" val="2207124655"/>
                    </a:ext>
                  </a:extLst>
                </a:gridCol>
                <a:gridCol w="936171">
                  <a:extLst>
                    <a:ext uri="{9D8B030D-6E8A-4147-A177-3AD203B41FA5}">
                      <a16:colId xmlns:a16="http://schemas.microsoft.com/office/drawing/2014/main" val="3511595895"/>
                    </a:ext>
                  </a:extLst>
                </a:gridCol>
                <a:gridCol w="957943">
                  <a:extLst>
                    <a:ext uri="{9D8B030D-6E8A-4147-A177-3AD203B41FA5}">
                      <a16:colId xmlns:a16="http://schemas.microsoft.com/office/drawing/2014/main" val="3346126595"/>
                    </a:ext>
                  </a:extLst>
                </a:gridCol>
              </a:tblGrid>
              <a:tr h="526999">
                <a:tc>
                  <a:txBody>
                    <a:bodyPr/>
                    <a:lstStyle/>
                    <a:p>
                      <a:r>
                        <a:rPr lang="en-US" sz="1800" dirty="0">
                          <a:latin typeface="Verdana" panose="020B0604030504040204" pitchFamily="34" charset="0"/>
                          <a:ea typeface="Verdana" panose="020B0604030504040204" pitchFamily="34" charset="0"/>
                        </a:rPr>
                        <a:t>City</a:t>
                      </a:r>
                    </a:p>
                  </a:txBody>
                  <a:tcPr/>
                </a:tc>
                <a:tc>
                  <a:txBody>
                    <a:bodyPr/>
                    <a:lstStyle/>
                    <a:p>
                      <a:pPr algn="ctr"/>
                      <a:r>
                        <a:rPr lang="en-US" sz="1800" dirty="0">
                          <a:latin typeface="Verdana" panose="020B0604030504040204" pitchFamily="34" charset="0"/>
                          <a:ea typeface="Verdana" panose="020B0604030504040204" pitchFamily="34" charset="0"/>
                        </a:rPr>
                        <a:t>A</a:t>
                      </a:r>
                    </a:p>
                  </a:txBody>
                  <a:tcPr/>
                </a:tc>
                <a:tc>
                  <a:txBody>
                    <a:bodyPr/>
                    <a:lstStyle/>
                    <a:p>
                      <a:pPr algn="ctr"/>
                      <a:r>
                        <a:rPr lang="en-US" sz="1800" dirty="0">
                          <a:latin typeface="Verdana" panose="020B0604030504040204" pitchFamily="34" charset="0"/>
                          <a:ea typeface="Verdana" panose="020B0604030504040204" pitchFamily="34" charset="0"/>
                        </a:rPr>
                        <a:t>B</a:t>
                      </a:r>
                    </a:p>
                  </a:txBody>
                  <a:tcPr/>
                </a:tc>
                <a:tc>
                  <a:txBody>
                    <a:bodyPr/>
                    <a:lstStyle/>
                    <a:p>
                      <a:pPr algn="ctr"/>
                      <a:r>
                        <a:rPr lang="en-US" sz="1800" dirty="0">
                          <a:latin typeface="Verdana" panose="020B0604030504040204" pitchFamily="34" charset="0"/>
                          <a:ea typeface="Verdana" panose="020B0604030504040204" pitchFamily="34" charset="0"/>
                        </a:rPr>
                        <a:t>C</a:t>
                      </a:r>
                    </a:p>
                  </a:txBody>
                  <a:tcPr/>
                </a:tc>
                <a:tc>
                  <a:txBody>
                    <a:bodyPr/>
                    <a:lstStyle/>
                    <a:p>
                      <a:pPr algn="ctr"/>
                      <a:r>
                        <a:rPr lang="en-US" sz="1800" dirty="0">
                          <a:latin typeface="Verdana" panose="020B0604030504040204" pitchFamily="34" charset="0"/>
                          <a:ea typeface="Verdana" panose="020B0604030504040204" pitchFamily="34" charset="0"/>
                        </a:rPr>
                        <a:t>D</a:t>
                      </a:r>
                    </a:p>
                  </a:txBody>
                  <a:tcPr/>
                </a:tc>
                <a:extLst>
                  <a:ext uri="{0D108BD9-81ED-4DB2-BD59-A6C34878D82A}">
                    <a16:rowId xmlns:a16="http://schemas.microsoft.com/office/drawing/2014/main" val="4071215301"/>
                  </a:ext>
                </a:extLst>
              </a:tr>
              <a:tr h="909855">
                <a:tc>
                  <a:txBody>
                    <a:bodyPr/>
                    <a:lstStyle/>
                    <a:p>
                      <a:r>
                        <a:rPr lang="en-US" sz="1800" dirty="0">
                          <a:latin typeface="Verdana" panose="020B0604030504040204" pitchFamily="34" charset="0"/>
                          <a:ea typeface="Verdana" panose="020B0604030504040204" pitchFamily="34" charset="0"/>
                        </a:rPr>
                        <a:t>Rainfall (inches)</a:t>
                      </a:r>
                    </a:p>
                  </a:txBody>
                  <a:tcPr/>
                </a:tc>
                <a:tc>
                  <a:txBody>
                    <a:bodyPr/>
                    <a:lstStyle/>
                    <a:p>
                      <a:r>
                        <a:rPr lang="en-US" sz="1800" dirty="0">
                          <a:latin typeface="Verdana" panose="020B0604030504040204" pitchFamily="34" charset="0"/>
                          <a:ea typeface="Verdana" panose="020B0604030504040204" pitchFamily="34" charset="0"/>
                        </a:rPr>
                        <a:t>39.23</a:t>
                      </a:r>
                    </a:p>
                  </a:txBody>
                  <a:tcPr/>
                </a:tc>
                <a:tc>
                  <a:txBody>
                    <a:bodyPr/>
                    <a:lstStyle/>
                    <a:p>
                      <a:r>
                        <a:rPr lang="en-US" sz="1800" dirty="0">
                          <a:latin typeface="Verdana" panose="020B0604030504040204" pitchFamily="34" charset="0"/>
                          <a:ea typeface="Verdana" panose="020B0604030504040204" pitchFamily="34" charset="0"/>
                        </a:rPr>
                        <a:t>34.25</a:t>
                      </a:r>
                    </a:p>
                  </a:txBody>
                  <a:tcPr/>
                </a:tc>
                <a:tc>
                  <a:txBody>
                    <a:bodyPr/>
                    <a:lstStyle/>
                    <a:p>
                      <a:r>
                        <a:rPr lang="en-US" sz="1800" dirty="0">
                          <a:latin typeface="Verdana" panose="020B0604030504040204" pitchFamily="34" charset="0"/>
                          <a:ea typeface="Verdana" panose="020B0604030504040204" pitchFamily="34" charset="0"/>
                        </a:rPr>
                        <a:t>34.7</a:t>
                      </a:r>
                    </a:p>
                  </a:txBody>
                  <a:tcPr/>
                </a:tc>
                <a:tc>
                  <a:txBody>
                    <a:bodyPr/>
                    <a:lstStyle/>
                    <a:p>
                      <a:r>
                        <a:rPr lang="en-US" sz="1800" dirty="0">
                          <a:latin typeface="Verdana" panose="020B0604030504040204" pitchFamily="34" charset="0"/>
                          <a:ea typeface="Verdana" panose="020B0604030504040204" pitchFamily="34" charset="0"/>
                        </a:rPr>
                        <a:t>39.4</a:t>
                      </a:r>
                    </a:p>
                  </a:txBody>
                  <a:tcPr/>
                </a:tc>
                <a:extLst>
                  <a:ext uri="{0D108BD9-81ED-4DB2-BD59-A6C34878D82A}">
                    <a16:rowId xmlns:a16="http://schemas.microsoft.com/office/drawing/2014/main" val="3405823826"/>
                  </a:ext>
                </a:extLst>
              </a:tr>
            </a:tbl>
          </a:graphicData>
        </a:graphic>
      </p:graphicFrame>
    </p:spTree>
    <p:extLst>
      <p:ext uri="{BB962C8B-B14F-4D97-AF65-F5344CB8AC3E}">
        <p14:creationId xmlns:p14="http://schemas.microsoft.com/office/powerpoint/2010/main" val="663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F036-A1ED-F3C3-048D-9D3F0B622B45}"/>
              </a:ext>
            </a:extLst>
          </p:cNvPr>
          <p:cNvSpPr>
            <a:spLocks noGrp="1"/>
          </p:cNvSpPr>
          <p:nvPr>
            <p:ph type="subTitle" idx="1"/>
          </p:nvPr>
        </p:nvSpPr>
        <p:spPr/>
        <p:txBody>
          <a:bodyPr/>
          <a:lstStyle/>
          <a:p>
            <a:r>
              <a:rPr lang="en-US" dirty="0"/>
              <a:t>work it out</a:t>
            </a:r>
          </a:p>
        </p:txBody>
      </p:sp>
    </p:spTree>
    <p:extLst>
      <p:ext uri="{BB962C8B-B14F-4D97-AF65-F5344CB8AC3E}">
        <p14:creationId xmlns:p14="http://schemas.microsoft.com/office/powerpoint/2010/main" val="317096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9E6ED0F7-65CE-4823-94F3-80422DD90908}"/>
              </a:ext>
            </a:extLst>
          </p:cNvPr>
          <p:cNvSpPr/>
          <p:nvPr/>
        </p:nvSpPr>
        <p:spPr>
          <a:xfrm>
            <a:off x="862914" y="3955704"/>
            <a:ext cx="2910852"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mistakes do you need to avoid?</a:t>
            </a:r>
          </a:p>
        </p:txBody>
      </p:sp>
      <p:sp>
        <p:nvSpPr>
          <p:cNvPr id="3" name="Rounded Rectangular Callout 3">
            <a:extLst>
              <a:ext uri="{FF2B5EF4-FFF2-40B4-BE49-F238E27FC236}">
                <a16:creationId xmlns:a16="http://schemas.microsoft.com/office/drawing/2014/main" id="{3E38EF0F-57D4-62FF-F914-8AE96596E0B3}"/>
              </a:ext>
            </a:extLst>
          </p:cNvPr>
          <p:cNvSpPr/>
          <p:nvPr/>
        </p:nvSpPr>
        <p:spPr>
          <a:xfrm>
            <a:off x="862913" y="2005827"/>
            <a:ext cx="2910853"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explain your answer in more than one way</a:t>
            </a:r>
          </a:p>
        </p:txBody>
      </p:sp>
      <p:sp>
        <p:nvSpPr>
          <p:cNvPr id="6" name="TextBox 5">
            <a:extLst>
              <a:ext uri="{FF2B5EF4-FFF2-40B4-BE49-F238E27FC236}">
                <a16:creationId xmlns:a16="http://schemas.microsoft.com/office/drawing/2014/main" id="{7E2586D5-2F53-1634-446A-F84CBA5249B2}"/>
              </a:ext>
            </a:extLst>
          </p:cNvPr>
          <p:cNvSpPr txBox="1"/>
          <p:nvPr/>
        </p:nvSpPr>
        <p:spPr>
          <a:xfrm>
            <a:off x="5446573" y="1099806"/>
            <a:ext cx="5943325" cy="5114605"/>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The table shows the average inches of rainfall per year of four different cities.</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 </a:t>
            </a:r>
          </a:p>
          <a:p>
            <a:pPr>
              <a:lnSpc>
                <a:spcPct val="120000"/>
              </a:lnSpc>
            </a:pPr>
            <a:r>
              <a:rPr lang="en-US" dirty="0">
                <a:latin typeface="Verdana" panose="020B0604030504040204" pitchFamily="34" charset="0"/>
                <a:ea typeface="Verdana" panose="020B0604030504040204" pitchFamily="34" charset="0"/>
              </a:rPr>
              <a:t>A meteorologist listed the cities in order from the one that has the least amount of rainfall to the one that has the greatest amount of rainfall. Which city will the meteorologist list second?</a:t>
            </a: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City A</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City B</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City C</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City D</a:t>
            </a:r>
          </a:p>
        </p:txBody>
      </p:sp>
      <p:graphicFrame>
        <p:nvGraphicFramePr>
          <p:cNvPr id="7" name="Table 6">
            <a:extLst>
              <a:ext uri="{FF2B5EF4-FFF2-40B4-BE49-F238E27FC236}">
                <a16:creationId xmlns:a16="http://schemas.microsoft.com/office/drawing/2014/main" id="{ABDD495A-A673-2338-259C-4B392F03F7A4}"/>
              </a:ext>
            </a:extLst>
          </p:cNvPr>
          <p:cNvGraphicFramePr>
            <a:graphicFrameLocks noGrp="1"/>
          </p:cNvGraphicFramePr>
          <p:nvPr>
            <p:extLst>
              <p:ext uri="{D42A27DB-BD31-4B8C-83A1-F6EECF244321}">
                <p14:modId xmlns:p14="http://schemas.microsoft.com/office/powerpoint/2010/main" val="1652485228"/>
              </p:ext>
            </p:extLst>
          </p:nvPr>
        </p:nvGraphicFramePr>
        <p:xfrm>
          <a:off x="5827435" y="1908510"/>
          <a:ext cx="5181600" cy="1159543"/>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126177089"/>
                    </a:ext>
                  </a:extLst>
                </a:gridCol>
                <a:gridCol w="979714">
                  <a:extLst>
                    <a:ext uri="{9D8B030D-6E8A-4147-A177-3AD203B41FA5}">
                      <a16:colId xmlns:a16="http://schemas.microsoft.com/office/drawing/2014/main" val="3317011288"/>
                    </a:ext>
                  </a:extLst>
                </a:gridCol>
                <a:gridCol w="1001486">
                  <a:extLst>
                    <a:ext uri="{9D8B030D-6E8A-4147-A177-3AD203B41FA5}">
                      <a16:colId xmlns:a16="http://schemas.microsoft.com/office/drawing/2014/main" val="2207124655"/>
                    </a:ext>
                  </a:extLst>
                </a:gridCol>
                <a:gridCol w="936171">
                  <a:extLst>
                    <a:ext uri="{9D8B030D-6E8A-4147-A177-3AD203B41FA5}">
                      <a16:colId xmlns:a16="http://schemas.microsoft.com/office/drawing/2014/main" val="3511595895"/>
                    </a:ext>
                  </a:extLst>
                </a:gridCol>
                <a:gridCol w="957943">
                  <a:extLst>
                    <a:ext uri="{9D8B030D-6E8A-4147-A177-3AD203B41FA5}">
                      <a16:colId xmlns:a16="http://schemas.microsoft.com/office/drawing/2014/main" val="3346126595"/>
                    </a:ext>
                  </a:extLst>
                </a:gridCol>
              </a:tblGrid>
              <a:tr h="394065">
                <a:tc>
                  <a:txBody>
                    <a:bodyPr/>
                    <a:lstStyle/>
                    <a:p>
                      <a:r>
                        <a:rPr lang="en-US" sz="1800" dirty="0">
                          <a:latin typeface="Verdana" panose="020B0604030504040204" pitchFamily="34" charset="0"/>
                          <a:ea typeface="Verdana" panose="020B0604030504040204" pitchFamily="34" charset="0"/>
                        </a:rPr>
                        <a:t>City</a:t>
                      </a:r>
                    </a:p>
                  </a:txBody>
                  <a:tcPr/>
                </a:tc>
                <a:tc>
                  <a:txBody>
                    <a:bodyPr/>
                    <a:lstStyle/>
                    <a:p>
                      <a:pPr algn="ctr"/>
                      <a:r>
                        <a:rPr lang="en-US" sz="1800" dirty="0">
                          <a:latin typeface="Verdana" panose="020B0604030504040204" pitchFamily="34" charset="0"/>
                          <a:ea typeface="Verdana" panose="020B0604030504040204" pitchFamily="34" charset="0"/>
                        </a:rPr>
                        <a:t>A</a:t>
                      </a:r>
                    </a:p>
                  </a:txBody>
                  <a:tcPr/>
                </a:tc>
                <a:tc>
                  <a:txBody>
                    <a:bodyPr/>
                    <a:lstStyle/>
                    <a:p>
                      <a:pPr algn="ctr"/>
                      <a:r>
                        <a:rPr lang="en-US" sz="1800" dirty="0">
                          <a:latin typeface="Verdana" panose="020B0604030504040204" pitchFamily="34" charset="0"/>
                          <a:ea typeface="Verdana" panose="020B0604030504040204" pitchFamily="34" charset="0"/>
                        </a:rPr>
                        <a:t>B</a:t>
                      </a:r>
                    </a:p>
                  </a:txBody>
                  <a:tcPr/>
                </a:tc>
                <a:tc>
                  <a:txBody>
                    <a:bodyPr/>
                    <a:lstStyle/>
                    <a:p>
                      <a:pPr algn="ctr"/>
                      <a:r>
                        <a:rPr lang="en-US" sz="1800" dirty="0">
                          <a:latin typeface="Verdana" panose="020B0604030504040204" pitchFamily="34" charset="0"/>
                          <a:ea typeface="Verdana" panose="020B0604030504040204" pitchFamily="34" charset="0"/>
                        </a:rPr>
                        <a:t>C</a:t>
                      </a:r>
                    </a:p>
                  </a:txBody>
                  <a:tcPr/>
                </a:tc>
                <a:tc>
                  <a:txBody>
                    <a:bodyPr/>
                    <a:lstStyle/>
                    <a:p>
                      <a:pPr algn="ctr"/>
                      <a:r>
                        <a:rPr lang="en-US" sz="1800" dirty="0">
                          <a:latin typeface="Verdana" panose="020B0604030504040204" pitchFamily="34" charset="0"/>
                          <a:ea typeface="Verdana" panose="020B0604030504040204" pitchFamily="34" charset="0"/>
                        </a:rPr>
                        <a:t>D</a:t>
                      </a:r>
                    </a:p>
                  </a:txBody>
                  <a:tcPr/>
                </a:tc>
                <a:extLst>
                  <a:ext uri="{0D108BD9-81ED-4DB2-BD59-A6C34878D82A}">
                    <a16:rowId xmlns:a16="http://schemas.microsoft.com/office/drawing/2014/main" val="4071215301"/>
                  </a:ext>
                </a:extLst>
              </a:tr>
              <a:tr h="765478">
                <a:tc>
                  <a:txBody>
                    <a:bodyPr/>
                    <a:lstStyle/>
                    <a:p>
                      <a:r>
                        <a:rPr lang="en-US" sz="1800" dirty="0">
                          <a:latin typeface="Verdana" panose="020B0604030504040204" pitchFamily="34" charset="0"/>
                          <a:ea typeface="Verdana" panose="020B0604030504040204" pitchFamily="34" charset="0"/>
                        </a:rPr>
                        <a:t>Rainfall (inches)</a:t>
                      </a:r>
                    </a:p>
                  </a:txBody>
                  <a:tcPr/>
                </a:tc>
                <a:tc>
                  <a:txBody>
                    <a:bodyPr/>
                    <a:lstStyle/>
                    <a:p>
                      <a:r>
                        <a:rPr lang="en-US" sz="1800" dirty="0">
                          <a:latin typeface="Verdana" panose="020B0604030504040204" pitchFamily="34" charset="0"/>
                          <a:ea typeface="Verdana" panose="020B0604030504040204" pitchFamily="34" charset="0"/>
                        </a:rPr>
                        <a:t>39.23</a:t>
                      </a:r>
                    </a:p>
                  </a:txBody>
                  <a:tcPr/>
                </a:tc>
                <a:tc>
                  <a:txBody>
                    <a:bodyPr/>
                    <a:lstStyle/>
                    <a:p>
                      <a:r>
                        <a:rPr lang="en-US" sz="1800" dirty="0">
                          <a:latin typeface="Verdana" panose="020B0604030504040204" pitchFamily="34" charset="0"/>
                          <a:ea typeface="Verdana" panose="020B0604030504040204" pitchFamily="34" charset="0"/>
                        </a:rPr>
                        <a:t>34.25</a:t>
                      </a:r>
                    </a:p>
                  </a:txBody>
                  <a:tcPr/>
                </a:tc>
                <a:tc>
                  <a:txBody>
                    <a:bodyPr/>
                    <a:lstStyle/>
                    <a:p>
                      <a:r>
                        <a:rPr lang="en-US" sz="1800" dirty="0">
                          <a:latin typeface="Verdana" panose="020B0604030504040204" pitchFamily="34" charset="0"/>
                          <a:ea typeface="Verdana" panose="020B0604030504040204" pitchFamily="34" charset="0"/>
                        </a:rPr>
                        <a:t>34.7</a:t>
                      </a:r>
                    </a:p>
                  </a:txBody>
                  <a:tcPr/>
                </a:tc>
                <a:tc>
                  <a:txBody>
                    <a:bodyPr/>
                    <a:lstStyle/>
                    <a:p>
                      <a:r>
                        <a:rPr lang="en-US" sz="1800" dirty="0">
                          <a:latin typeface="Verdana" panose="020B0604030504040204" pitchFamily="34" charset="0"/>
                          <a:ea typeface="Verdana" panose="020B0604030504040204" pitchFamily="34" charset="0"/>
                        </a:rPr>
                        <a:t>39.4</a:t>
                      </a:r>
                    </a:p>
                  </a:txBody>
                  <a:tcPr/>
                </a:tc>
                <a:extLst>
                  <a:ext uri="{0D108BD9-81ED-4DB2-BD59-A6C34878D82A}">
                    <a16:rowId xmlns:a16="http://schemas.microsoft.com/office/drawing/2014/main" val="3405823826"/>
                  </a:ext>
                </a:extLst>
              </a:tr>
            </a:tbl>
          </a:graphicData>
        </a:graphic>
      </p:graphicFrame>
    </p:spTree>
    <p:extLst>
      <p:ext uri="{BB962C8B-B14F-4D97-AF65-F5344CB8AC3E}">
        <p14:creationId xmlns:p14="http://schemas.microsoft.com/office/powerpoint/2010/main" val="2172881330"/>
      </p:ext>
    </p:extLst>
  </p:cSld>
  <p:clrMapOvr>
    <a:masterClrMapping/>
  </p:clrMapOvr>
</p:sld>
</file>

<file path=ppt/theme/theme1.xml><?xml version="1.0" encoding="utf-8"?>
<a:theme xmlns:a="http://schemas.openxmlformats.org/drawingml/2006/main" name="blank optio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make a pl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 show what you know">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work it 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 think it u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 write about i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695</TotalTime>
  <Words>2140</Words>
  <Application>Microsoft Office PowerPoint</Application>
  <PresentationFormat>Widescreen</PresentationFormat>
  <Paragraphs>324</Paragraphs>
  <Slides>15</Slides>
  <Notes>15</Notes>
  <HiddenSlides>2</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15</vt:i4>
      </vt:variant>
    </vt:vector>
  </HeadingPairs>
  <TitlesOfParts>
    <vt:vector size="27" baseType="lpstr">
      <vt:lpstr>Arial</vt:lpstr>
      <vt:lpstr>Calibri</vt:lpstr>
      <vt:lpstr>Century Gothic</vt:lpstr>
      <vt:lpstr>Tahoma</vt:lpstr>
      <vt:lpstr>Verdana</vt:lpstr>
      <vt:lpstr>blank options</vt:lpstr>
      <vt:lpstr>1 make a plan</vt:lpstr>
      <vt:lpstr>2 show what you know</vt:lpstr>
      <vt:lpstr>3 work it out</vt:lpstr>
      <vt:lpstr>4 think it up</vt:lpstr>
      <vt:lpstr>5 write about it</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Lucero</dc:creator>
  <cp:lastModifiedBy>Sandy Lucero</cp:lastModifiedBy>
  <cp:revision>91</cp:revision>
  <dcterms:created xsi:type="dcterms:W3CDTF">2025-07-09T19:11:59Z</dcterms:created>
  <dcterms:modified xsi:type="dcterms:W3CDTF">2025-09-22T23:18:26Z</dcterms:modified>
</cp:coreProperties>
</file>