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74" r:id="rId3"/>
    <p:sldMasterId id="2147483676" r:id="rId4"/>
    <p:sldMasterId id="2147483678" r:id="rId5"/>
    <p:sldMasterId id="2147483680" r:id="rId6"/>
    <p:sldMasterId id="2147483648" r:id="rId7"/>
  </p:sldMasterIdLst>
  <p:notesMasterIdLst>
    <p:notesMasterId r:id="rId23"/>
  </p:notesMasterIdLst>
  <p:sldIdLst>
    <p:sldId id="256" r:id="rId8"/>
    <p:sldId id="265" r:id="rId9"/>
    <p:sldId id="258" r:id="rId10"/>
    <p:sldId id="279" r:id="rId11"/>
    <p:sldId id="259" r:id="rId12"/>
    <p:sldId id="280" r:id="rId13"/>
    <p:sldId id="281" r:id="rId14"/>
    <p:sldId id="260" r:id="rId15"/>
    <p:sldId id="267" r:id="rId16"/>
    <p:sldId id="282" r:id="rId17"/>
    <p:sldId id="261" r:id="rId18"/>
    <p:sldId id="268" r:id="rId19"/>
    <p:sldId id="283" r:id="rId20"/>
    <p:sldId id="262" r:id="rId21"/>
    <p:sldId id="2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FDFDB4-DC1F-007E-BD8F-ADA6C5304D83}" name="Sandy Lucero" initials="SL" userId="S::sandy@lead4ward.com::64dd3d7d-bc22-49e0-9b8a-4cec45fb4fae" providerId="AD"/>
  <p188:author id="{B0EBDACC-B921-258E-D6E5-885307BDEEAE}" name="Kimberly O'Neal" initials="KO" userId="C7XtvxS4g0cBb4xk4cfY09vszhBAkawk5/Khzw2ihEQ="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47AD2"/>
    <a:srgbClr val="089AF1"/>
    <a:srgbClr val="AEDEFC"/>
    <a:srgbClr val="86C440"/>
    <a:srgbClr val="E8F4DB"/>
    <a:srgbClr val="005EA0"/>
    <a:srgbClr val="035EA0"/>
    <a:srgbClr val="E1EDF6"/>
    <a:srgbClr val="820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83355-6EB3-4B9F-BB18-17F938F58575}" v="5" dt="2025-09-12T15:37:33.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415" autoAdjust="0"/>
    <p:restoredTop sz="63704" autoAdjust="0"/>
  </p:normalViewPr>
  <p:slideViewPr>
    <p:cSldViewPr snapToGrid="0">
      <p:cViewPr varScale="1">
        <p:scale>
          <a:sx n="67" d="100"/>
          <a:sy n="67" d="100"/>
        </p:scale>
        <p:origin x="13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O'Neal" userId="C7XtvxS4g0cBb4xk4cfY09vszhBAkawk5/Khzw2ihEQ=" providerId="None" clId="Web-{95F7EA41-61F7-4592-B65D-DDD5D635F656}"/>
    <pc:docChg chg="modSld">
      <pc:chgData name="Kimberly O'Neal" userId="C7XtvxS4g0cBb4xk4cfY09vszhBAkawk5/Khzw2ihEQ=" providerId="None" clId="Web-{95F7EA41-61F7-4592-B65D-DDD5D635F656}" dt="2025-08-26T18:12:39.707" v="620"/>
      <pc:docMkLst>
        <pc:docMk/>
      </pc:docMkLst>
      <pc:sldChg chg="modNotes">
        <pc:chgData name="Kimberly O'Neal" userId="C7XtvxS4g0cBb4xk4cfY09vszhBAkawk5/Khzw2ihEQ=" providerId="None" clId="Web-{95F7EA41-61F7-4592-B65D-DDD5D635F656}" dt="2025-08-26T18:11:21.722" v="562"/>
        <pc:sldMkLst>
          <pc:docMk/>
          <pc:sldMk cId="2172881330" sldId="267"/>
        </pc:sldMkLst>
      </pc:sldChg>
      <pc:sldChg chg="modSp modNotes">
        <pc:chgData name="Kimberly O'Neal" userId="C7XtvxS4g0cBb4xk4cfY09vszhBAkawk5/Khzw2ihEQ=" providerId="None" clId="Web-{95F7EA41-61F7-4592-B65D-DDD5D635F656}" dt="2025-08-26T18:12:39.707" v="620"/>
        <pc:sldMkLst>
          <pc:docMk/>
          <pc:sldMk cId="1873386740" sldId="268"/>
        </pc:sldMkLst>
        <pc:spChg chg="mod">
          <ac:chgData name="Kimberly O'Neal" userId="C7XtvxS4g0cBb4xk4cfY09vszhBAkawk5/Khzw2ihEQ=" providerId="None" clId="Web-{95F7EA41-61F7-4592-B65D-DDD5D635F656}" dt="2025-08-26T18:11:33.159" v="564" actId="20577"/>
          <ac:spMkLst>
            <pc:docMk/>
            <pc:sldMk cId="1873386740" sldId="268"/>
            <ac:spMk id="2" creationId="{50DE24A2-923E-C6A0-8E00-97623BDC1844}"/>
          </ac:spMkLst>
        </pc:spChg>
      </pc:sldChg>
      <pc:sldChg chg="modNotes">
        <pc:chgData name="Kimberly O'Neal" userId="C7XtvxS4g0cBb4xk4cfY09vszhBAkawk5/Khzw2ihEQ=" providerId="None" clId="Web-{95F7EA41-61F7-4592-B65D-DDD5D635F656}" dt="2025-08-26T18:06:28.767" v="135"/>
        <pc:sldMkLst>
          <pc:docMk/>
          <pc:sldMk cId="116853761" sldId="279"/>
        </pc:sldMkLst>
      </pc:sldChg>
      <pc:sldChg chg="modNotes">
        <pc:chgData name="Kimberly O'Neal" userId="C7XtvxS4g0cBb4xk4cfY09vszhBAkawk5/Khzw2ihEQ=" providerId="None" clId="Web-{95F7EA41-61F7-4592-B65D-DDD5D635F656}" dt="2025-08-26T18:08:36.986" v="290"/>
        <pc:sldMkLst>
          <pc:docMk/>
          <pc:sldMk cId="3894104992" sldId="280"/>
        </pc:sldMkLst>
      </pc:sldChg>
      <pc:sldChg chg="modNotes">
        <pc:chgData name="Kimberly O'Neal" userId="C7XtvxS4g0cBb4xk4cfY09vszhBAkawk5/Khzw2ihEQ=" providerId="None" clId="Web-{95F7EA41-61F7-4592-B65D-DDD5D635F656}" dt="2025-08-26T18:09:51.799" v="440"/>
        <pc:sldMkLst>
          <pc:docMk/>
          <pc:sldMk cId="663612293" sldId="281"/>
        </pc:sldMkLst>
      </pc:sldChg>
    </pc:docChg>
  </pc:docChgLst>
  <pc:docChgLst>
    <pc:chgData name="Kimberly O'Neal" userId="C7XtvxS4g0cBb4xk4cfY09vszhBAkawk5/Khzw2ihEQ=" providerId="None" clId="Web-{67663883-6D9A-491B-94E3-1CFFAF303B68}"/>
    <pc:docChg chg="modSld">
      <pc:chgData name="Kimberly O'Neal" userId="C7XtvxS4g0cBb4xk4cfY09vszhBAkawk5/Khzw2ihEQ=" providerId="None" clId="Web-{67663883-6D9A-491B-94E3-1CFFAF303B68}" dt="2025-09-03T01:29:25.770" v="15" actId="1076"/>
      <pc:docMkLst>
        <pc:docMk/>
      </pc:docMkLst>
      <pc:sldChg chg="addSp delSp modSp">
        <pc:chgData name="Kimberly O'Neal" userId="C7XtvxS4g0cBb4xk4cfY09vszhBAkawk5/Khzw2ihEQ=" providerId="None" clId="Web-{67663883-6D9A-491B-94E3-1CFFAF303B68}" dt="2025-09-03T01:29:25.770" v="15" actId="1076"/>
        <pc:sldMkLst>
          <pc:docMk/>
          <pc:sldMk cId="176977563" sldId="265"/>
        </pc:sldMkLst>
        <pc:spChg chg="mod">
          <ac:chgData name="Kimberly O'Neal" userId="C7XtvxS4g0cBb4xk4cfY09vszhBAkawk5/Khzw2ihEQ=" providerId="None" clId="Web-{67663883-6D9A-491B-94E3-1CFFAF303B68}" dt="2025-09-03T01:29:19.379" v="14" actId="1076"/>
          <ac:spMkLst>
            <pc:docMk/>
            <pc:sldMk cId="176977563" sldId="265"/>
            <ac:spMk id="2" creationId="{15FB5AB6-056B-19A4-7829-DE3316DB68E7}"/>
          </ac:spMkLst>
        </pc:spChg>
        <pc:spChg chg="mod">
          <ac:chgData name="Kimberly O'Neal" userId="C7XtvxS4g0cBb4xk4cfY09vszhBAkawk5/Khzw2ihEQ=" providerId="None" clId="Web-{67663883-6D9A-491B-94E3-1CFFAF303B68}" dt="2025-09-03T01:29:25.770" v="15" actId="1076"/>
          <ac:spMkLst>
            <pc:docMk/>
            <pc:sldMk cId="176977563" sldId="265"/>
            <ac:spMk id="3" creationId="{2FE8A83F-1796-E29F-539E-95C377E5AA8E}"/>
          </ac:spMkLst>
        </pc:spChg>
        <pc:spChg chg="mod">
          <ac:chgData name="Kimberly O'Neal" userId="C7XtvxS4g0cBb4xk4cfY09vszhBAkawk5/Khzw2ihEQ=" providerId="None" clId="Web-{67663883-6D9A-491B-94E3-1CFFAF303B68}" dt="2025-09-03T01:28:48.019" v="9" actId="1076"/>
          <ac:spMkLst>
            <pc:docMk/>
            <pc:sldMk cId="176977563" sldId="265"/>
            <ac:spMk id="4" creationId="{7BDE37CC-3EAA-6219-C8E8-8AB4FEA2674B}"/>
          </ac:spMkLst>
        </pc:spChg>
        <pc:spChg chg="add mod">
          <ac:chgData name="Kimberly O'Neal" userId="C7XtvxS4g0cBb4xk4cfY09vszhBAkawk5/Khzw2ihEQ=" providerId="None" clId="Web-{67663883-6D9A-491B-94E3-1CFFAF303B68}" dt="2025-09-03T01:29:10.707" v="13" actId="1076"/>
          <ac:spMkLst>
            <pc:docMk/>
            <pc:sldMk cId="176977563" sldId="265"/>
            <ac:spMk id="8" creationId="{7CF1C3B9-2656-3EDA-647B-5CD3C996BD25}"/>
          </ac:spMkLst>
        </pc:spChg>
      </pc:sldChg>
    </pc:docChg>
  </pc:docChgLst>
  <pc:docChgLst>
    <pc:chgData name="Kimberly O'Neal" userId="C7XtvxS4g0cBb4xk4cfY09vszhBAkawk5/Khzw2ihEQ=" providerId="None" clId="Web-{DB1D2FA1-8180-420D-92A9-94488B9AB5E7}"/>
    <pc:docChg chg="modSld">
      <pc:chgData name="Kimberly O'Neal" userId="C7XtvxS4g0cBb4xk4cfY09vszhBAkawk5/Khzw2ihEQ=" providerId="None" clId="Web-{DB1D2FA1-8180-420D-92A9-94488B9AB5E7}" dt="2025-09-04T22:02:36" v="10"/>
      <pc:docMkLst>
        <pc:docMk/>
      </pc:docMkLst>
      <pc:sldChg chg="delAnim">
        <pc:chgData name="Kimberly O'Neal" userId="C7XtvxS4g0cBb4xk4cfY09vszhBAkawk5/Khzw2ihEQ=" providerId="None" clId="Web-{DB1D2FA1-8180-420D-92A9-94488B9AB5E7}" dt="2025-09-04T22:02:04.734" v="5"/>
        <pc:sldMkLst>
          <pc:docMk/>
          <pc:sldMk cId="2172881330" sldId="267"/>
        </pc:sldMkLst>
      </pc:sldChg>
      <pc:sldChg chg="modSp delAnim">
        <pc:chgData name="Kimberly O'Neal" userId="C7XtvxS4g0cBb4xk4cfY09vszhBAkawk5/Khzw2ihEQ=" providerId="None" clId="Web-{DB1D2FA1-8180-420D-92A9-94488B9AB5E7}" dt="2025-09-04T22:02:27.234" v="8" actId="20577"/>
        <pc:sldMkLst>
          <pc:docMk/>
          <pc:sldMk cId="1873386740" sldId="268"/>
        </pc:sldMkLst>
        <pc:spChg chg="mod">
          <ac:chgData name="Kimberly O'Neal" userId="C7XtvxS4g0cBb4xk4cfY09vszhBAkawk5/Khzw2ihEQ=" providerId="None" clId="Web-{DB1D2FA1-8180-420D-92A9-94488B9AB5E7}" dt="2025-09-04T22:02:27.234" v="8" actId="20577"/>
          <ac:spMkLst>
            <pc:docMk/>
            <pc:sldMk cId="1873386740" sldId="268"/>
            <ac:spMk id="3" creationId="{0D0B2114-043D-2DEF-8B73-2F305D133F8D}"/>
          </ac:spMkLst>
        </pc:spChg>
      </pc:sldChg>
      <pc:sldChg chg="delAnim">
        <pc:chgData name="Kimberly O'Neal" userId="C7XtvxS4g0cBb4xk4cfY09vszhBAkawk5/Khzw2ihEQ=" providerId="None" clId="Web-{DB1D2FA1-8180-420D-92A9-94488B9AB5E7}" dt="2025-09-04T22:01:26.062" v="1"/>
        <pc:sldMkLst>
          <pc:docMk/>
          <pc:sldMk cId="116853761" sldId="279"/>
        </pc:sldMkLst>
      </pc:sldChg>
      <pc:sldChg chg="delAnim">
        <pc:chgData name="Kimberly O'Neal" userId="C7XtvxS4g0cBb4xk4cfY09vszhBAkawk5/Khzw2ihEQ=" providerId="None" clId="Web-{DB1D2FA1-8180-420D-92A9-94488B9AB5E7}" dt="2025-09-04T22:01:42.578" v="3"/>
        <pc:sldMkLst>
          <pc:docMk/>
          <pc:sldMk cId="3894104992" sldId="280"/>
        </pc:sldMkLst>
      </pc:sldChg>
      <pc:sldChg chg="delAnim">
        <pc:chgData name="Kimberly O'Neal" userId="C7XtvxS4g0cBb4xk4cfY09vszhBAkawk5/Khzw2ihEQ=" providerId="None" clId="Web-{DB1D2FA1-8180-420D-92A9-94488B9AB5E7}" dt="2025-09-04T22:02:36" v="10"/>
        <pc:sldMkLst>
          <pc:docMk/>
          <pc:sldMk cId="252226454" sldId="288"/>
        </pc:sldMkLst>
      </pc:sldChg>
    </pc:docChg>
  </pc:docChgLst>
  <pc:docChgLst>
    <pc:chgData name="Kimberly O'Neal" userId="C7XtvxS4g0cBb4xk4cfY09vszhBAkawk5/Khzw2ihEQ=" providerId="None" clId="Web-{69483355-6EB3-4B9F-BB18-17F938F58575}"/>
    <pc:docChg chg="mod modSld">
      <pc:chgData name="Kimberly O'Neal" userId="C7XtvxS4g0cBb4xk4cfY09vszhBAkawk5/Khzw2ihEQ=" providerId="None" clId="Web-{69483355-6EB3-4B9F-BB18-17F938F58575}" dt="2025-09-12T15:37:33.071" v="103"/>
      <pc:docMkLst>
        <pc:docMk/>
      </pc:docMkLst>
      <pc:sldChg chg="modNotes">
        <pc:chgData name="Kimberly O'Neal" userId="C7XtvxS4g0cBb4xk4cfY09vszhBAkawk5/Khzw2ihEQ=" providerId="None" clId="Web-{69483355-6EB3-4B9F-BB18-17F938F58575}" dt="2025-09-12T15:37:33.071" v="103"/>
        <pc:sldMkLst>
          <pc:docMk/>
          <pc:sldMk cId="2509180443" sldId="261"/>
        </pc:sldMkLst>
      </pc:sldChg>
      <pc:sldChg chg="modNotes">
        <pc:chgData name="Kimberly O'Neal" userId="C7XtvxS4g0cBb4xk4cfY09vszhBAkawk5/Khzw2ihEQ=" providerId="None" clId="Web-{69483355-6EB3-4B9F-BB18-17F938F58575}" dt="2025-09-12T15:37:15.227" v="90"/>
        <pc:sldMkLst>
          <pc:docMk/>
          <pc:sldMk cId="1873386740" sldId="268"/>
        </pc:sldMkLst>
      </pc:sldChg>
      <pc:sldChg chg="modNotes">
        <pc:chgData name="Kimberly O'Neal" userId="C7XtvxS4g0cBb4xk4cfY09vszhBAkawk5/Khzw2ihEQ=" providerId="None" clId="Web-{69483355-6EB3-4B9F-BB18-17F938F58575}" dt="2025-09-12T15:36:48.742" v="88"/>
        <pc:sldMkLst>
          <pc:docMk/>
          <pc:sldMk cId="116853761"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0F71367-10D3-4BF6-93A2-69F3847EC846}" type="datetimeFigureOut">
              <a:rPr lang="en-US" smtClean="0"/>
              <a:pPr/>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DA6298F2-3F1F-4041-A8E1-C335B761E25A}" type="slidenum">
              <a:rPr lang="en-US" smtClean="0"/>
              <a:pPr/>
              <a:t>‹#›</a:t>
            </a:fld>
            <a:endParaRPr lang="en-US" dirty="0"/>
          </a:p>
        </p:txBody>
      </p:sp>
    </p:spTree>
    <p:extLst>
      <p:ext uri="{BB962C8B-B14F-4D97-AF65-F5344CB8AC3E}">
        <p14:creationId xmlns:p14="http://schemas.microsoft.com/office/powerpoint/2010/main" val="408468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E0C63"/>
                </a:solidFill>
                <a:ea typeface="Tahoma" pitchFamily="34" charset="0"/>
                <a:cs typeface="Calibri" panose="020F0502020204030204" pitchFamily="34" charset="0"/>
              </a:rPr>
              <a:t>The </a:t>
            </a:r>
            <a:r>
              <a:rPr lang="en-US" sz="1200" b="1" kern="1200" dirty="0">
                <a:solidFill>
                  <a:schemeClr val="tx1"/>
                </a:solidFill>
                <a:effectLst/>
                <a:ea typeface="+mn-ea"/>
                <a:cs typeface="Calibri" panose="020F0502020204030204" pitchFamily="34" charset="0"/>
              </a:rPr>
              <a:t>thinkalong toolkit </a:t>
            </a:r>
            <a:r>
              <a:rPr lang="en-US" sz="1200" kern="1200" dirty="0">
                <a:solidFill>
                  <a:schemeClr val="tx1"/>
                </a:solidFill>
                <a:effectLst/>
                <a:ea typeface="+mn-ea"/>
                <a:cs typeface="Calibri" panose="020F0502020204030204" pitchFamily="34" charset="0"/>
              </a:rPr>
              <a:t>includes </a:t>
            </a:r>
            <a:r>
              <a:rPr lang="en-US" sz="1200" b="1" kern="1200" dirty="0">
                <a:solidFill>
                  <a:schemeClr val="tx1"/>
                </a:solidFill>
                <a:effectLst/>
                <a:ea typeface="+mn-ea"/>
                <a:cs typeface="Calibri" panose="020F0502020204030204" pitchFamily="34" charset="0"/>
              </a:rPr>
              <a:t>assessment-style items </a:t>
            </a:r>
            <a:r>
              <a:rPr lang="en-US" sz="1200" kern="1200" dirty="0">
                <a:solidFill>
                  <a:schemeClr val="tx1"/>
                </a:solidFill>
                <a:effectLst/>
                <a:ea typeface="+mn-ea"/>
                <a:cs typeface="Calibri" panose="020F0502020204030204" pitchFamily="34" charset="0"/>
              </a:rPr>
              <a:t>with </a:t>
            </a:r>
            <a:r>
              <a:rPr lang="en-US" sz="1200" b="1" kern="1200" dirty="0">
                <a:solidFill>
                  <a:schemeClr val="tx1"/>
                </a:solidFill>
                <a:effectLst/>
                <a:ea typeface="+mn-ea"/>
                <a:cs typeface="Calibri" panose="020F0502020204030204" pitchFamily="34" charset="0"/>
              </a:rPr>
              <a:t>answer keys</a:t>
            </a:r>
            <a:r>
              <a:rPr lang="en-US" sz="1200" kern="1200" dirty="0">
                <a:solidFill>
                  <a:schemeClr val="tx1"/>
                </a:solidFill>
                <a:effectLst/>
                <a:ea typeface="+mn-ea"/>
                <a:cs typeface="Calibri" panose="020F0502020204030204" pitchFamily="34" charset="0"/>
              </a:rPr>
              <a:t>. A</a:t>
            </a:r>
            <a:r>
              <a:rPr lang="en-US" sz="1200" dirty="0">
                <a:solidFill>
                  <a:srgbClr val="5E0C63"/>
                </a:solidFill>
                <a:ea typeface="Tahoma" pitchFamily="34" charset="0"/>
                <a:cs typeface="Calibri" panose="020F0502020204030204" pitchFamily="34" charset="0"/>
              </a:rPr>
              <a:t> digital version (poster) of the </a:t>
            </a:r>
            <a:r>
              <a:rPr lang="en-US" sz="1200" kern="1200" dirty="0">
                <a:solidFill>
                  <a:schemeClr val="tx1"/>
                </a:solidFill>
                <a:effectLst/>
                <a:ea typeface="+mn-ea"/>
                <a:cs typeface="Calibri" panose="020F0502020204030204" pitchFamily="34" charset="0"/>
              </a:rPr>
              <a:t>thinkalong routine and daily questions for teacher and students’ reference is also included.</a:t>
            </a:r>
            <a:endParaRPr lang="en-US" sz="12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a:t>
            </a:fld>
            <a:endParaRPr lang="en-US" dirty="0"/>
          </a:p>
        </p:txBody>
      </p:sp>
    </p:spTree>
    <p:extLst>
      <p:ext uri="{BB962C8B-B14F-4D97-AF65-F5344CB8AC3E}">
        <p14:creationId xmlns:p14="http://schemas.microsoft.com/office/powerpoint/2010/main" val="410235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2: make the case (learning from mistakes instructional strategy)</a:t>
            </a:r>
          </a:p>
          <a:p>
            <a:pPr algn="l"/>
            <a:r>
              <a:rPr lang="en-US" sz="1200" b="0" dirty="0">
                <a:solidFill>
                  <a:schemeClr val="tx1">
                    <a:lumMod val="85000"/>
                    <a:lumOff val="15000"/>
                  </a:schemeClr>
                </a:solidFill>
              </a:rPr>
              <a:t>free virtual dice available in the lead4ward app and at: www.lead4ward.com/dice</a:t>
            </a:r>
          </a:p>
          <a:p>
            <a:pPr algn="l"/>
            <a:endParaRPr lang="en-US" sz="1200" b="0" dirty="0">
              <a:solidFill>
                <a:schemeClr val="tx1">
                  <a:lumMod val="85000"/>
                  <a:lumOff val="15000"/>
                </a:schemeClr>
              </a:solidFill>
            </a:endParaRPr>
          </a:p>
          <a:p>
            <a:pPr algn="l"/>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Students </a:t>
            </a:r>
            <a:r>
              <a:rPr lang="en-US" dirty="0"/>
              <a:t>correct learning mistakes and clarify misconceptions by justifying/proving why their assigned response is right OR explain why their assigned response is an incorrect answer. </a:t>
            </a:r>
          </a:p>
          <a:p>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Organize students into groups (no larger than 4).</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Assign each team a potential answer (choice).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Groups huddle to determine if their answer choice is “correct/innocent” by explaining why and providing (at most) 2 pieces of evidence…or “incorrect/guilty” by explaining why and providing (at most) 2 pieces of evidence.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Students prosecute and defend arguments.</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thinking/responses and clarify/verify as appropriate.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lgn="l">
              <a:buFont typeface="Arial" panose="020B0604020202020204" pitchFamily="34" charset="0"/>
              <a:buChar char="•"/>
            </a:pPr>
            <a:r>
              <a:rPr lang="en-US" b="0" i="0" dirty="0">
                <a:solidFill>
                  <a:srgbClr val="1D1C1D"/>
                </a:solidFill>
                <a:effectLst/>
              </a:rPr>
              <a:t>Visuals or models students might use to prove their justification.</a:t>
            </a:r>
          </a:p>
          <a:p>
            <a:pPr marL="228600" indent="-228600" algn="l">
              <a:buFont typeface="Arial" panose="020B0604020202020204" pitchFamily="34" charset="0"/>
              <a:buChar char="•"/>
            </a:pPr>
            <a:r>
              <a:rPr lang="en-US" b="0" i="0" dirty="0">
                <a:solidFill>
                  <a:srgbClr val="1D1C1D"/>
                </a:solidFill>
                <a:effectLst/>
              </a:rPr>
              <a:t>Discourse around strategies, clues and/or vocabulary that support their justification.</a:t>
            </a:r>
          </a:p>
          <a:p>
            <a:pPr marL="228600" indent="-228600" algn="l">
              <a:buFont typeface="Arial" panose="020B0604020202020204" pitchFamily="34" charset="0"/>
              <a:buChar char="•"/>
            </a:pPr>
            <a:r>
              <a:rPr lang="en-US" b="0" i="0" dirty="0">
                <a:solidFill>
                  <a:srgbClr val="1D1C1D"/>
                </a:solidFill>
                <a:effectLst/>
              </a:rPr>
              <a:t>The chosen incorrect answer(s) suggests a common misconception, guessing pattern, clue picking, stopping too soon, and relying on tricks. </a:t>
            </a:r>
          </a:p>
          <a:p>
            <a:pPr marL="228600" indent="-228600" algn="l">
              <a:buFont typeface="Arial" panose="020B0604020202020204" pitchFamily="34" charset="0"/>
              <a:buChar char="•"/>
            </a:pPr>
            <a:r>
              <a:rPr lang="en-US" b="0" i="0" dirty="0">
                <a:solidFill>
                  <a:srgbClr val="1D1C1D"/>
                </a:solidFill>
                <a:effectLst/>
              </a:rPr>
              <a:t>Student-driven discourse.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ea typeface="+mn-ea"/>
              <a:cs typeface="+mn-cs"/>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10</a:t>
            </a:fld>
            <a:endParaRPr lang="en-US" dirty="0"/>
          </a:p>
        </p:txBody>
      </p:sp>
    </p:spTree>
    <p:extLst>
      <p:ext uri="{BB962C8B-B14F-4D97-AF65-F5344CB8AC3E}">
        <p14:creationId xmlns:p14="http://schemas.microsoft.com/office/powerpoint/2010/main" val="201638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think it up</a:t>
            </a:r>
          </a:p>
          <a:p>
            <a:pPr>
              <a:defRPr/>
            </a:pPr>
            <a:r>
              <a:rPr lang="en-US" dirty="0"/>
              <a:t>The goal of the fourth 10 minutes of the routine is to change things up so students can practice with novelty and transfer. </a:t>
            </a:r>
          </a:p>
        </p:txBody>
      </p:sp>
      <p:sp>
        <p:nvSpPr>
          <p:cNvPr id="4" name="Slide Number Placeholder 3"/>
          <p:cNvSpPr>
            <a:spLocks noGrp="1"/>
          </p:cNvSpPr>
          <p:nvPr>
            <p:ph type="sldNum" sz="quarter" idx="5"/>
          </p:nvPr>
        </p:nvSpPr>
        <p:spPr/>
        <p:txBody>
          <a:bodyPr/>
          <a:lstStyle/>
          <a:p>
            <a:fld id="{DA6298F2-3F1F-4041-A8E1-C335B761E25A}" type="slidenum">
              <a:rPr lang="en-US" smtClean="0"/>
              <a:t>11</a:t>
            </a:fld>
            <a:endParaRPr lang="en-US" dirty="0"/>
          </a:p>
        </p:txBody>
      </p:sp>
    </p:spTree>
    <p:extLst>
      <p:ext uri="{BB962C8B-B14F-4D97-AF65-F5344CB8AC3E}">
        <p14:creationId xmlns:p14="http://schemas.microsoft.com/office/powerpoint/2010/main" val="660200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think it up -</a:t>
            </a:r>
            <a:r>
              <a:rPr lang="en-US" sz="1200" b="0" i="0" dirty="0">
                <a:solidFill>
                  <a:srgbClr val="5E0C63"/>
                </a:solidFill>
                <a:effectLst/>
                <a:latin typeface="Arial" panose="020B0604020202020204" pitchFamily="34" charset="0"/>
                <a:ea typeface="Tahoma"/>
                <a:cs typeface="Arial" panose="020B0604020202020204" pitchFamily="34" charset="0"/>
              </a:rPr>
              <a:t> </a:t>
            </a:r>
            <a:r>
              <a:rPr lang="en-US" sz="1200" b="1" i="0" dirty="0">
                <a:solidFill>
                  <a:srgbClr val="5E0C63"/>
                </a:solidFill>
                <a:effectLst/>
                <a:latin typeface="Arial" panose="020B0604020202020204" pitchFamily="34" charset="0"/>
                <a:ea typeface="Tahoma"/>
                <a:cs typeface="Arial" panose="020B0604020202020204" pitchFamily="34" charset="0"/>
              </a:rPr>
              <a:t>o</a:t>
            </a:r>
            <a:r>
              <a:rPr lang="en-US" b="1" i="0" dirty="0">
                <a:solidFill>
                  <a:srgbClr val="1D1C1D"/>
                </a:solidFill>
                <a:effectLst/>
                <a:latin typeface="Arial" panose="020B0604020202020204" pitchFamily="34" charset="0"/>
                <a:cs typeface="Arial" panose="020B0604020202020204" pitchFamily="34" charset="0"/>
              </a:rPr>
              <a:t>ption 1: </a:t>
            </a:r>
            <a:r>
              <a:rPr lang="en-US" b="0" i="0" dirty="0">
                <a:solidFill>
                  <a:srgbClr val="1D1C1D"/>
                </a:solidFill>
                <a:effectLst/>
                <a:latin typeface="Arial" panose="020B0604020202020204" pitchFamily="34" charset="0"/>
                <a:cs typeface="Arial" panose="020B0604020202020204" pitchFamily="34" charset="0"/>
              </a:rPr>
              <a:t>Use the guiding questions on the routine to drive the thinking and discussion with students as they reflect </a:t>
            </a:r>
            <a:r>
              <a:rPr lang="en-US" dirty="0">
                <a:latin typeface="Arial" panose="020B0604020202020204" pitchFamily="34" charset="0"/>
                <a:cs typeface="Arial" panose="020B0604020202020204" pitchFamily="34" charset="0"/>
              </a:rPr>
              <a:t>on the work of the routine so far -- the thinking around the content and the problem, text or visual. Then, have students analyze how all of that can help them as they work on or think through other content or solving future problems.  </a:t>
            </a:r>
            <a:endParaRPr lang="en-US" dirty="0">
              <a:solidFill>
                <a:srgbClr val="5E0C63"/>
              </a:solidFill>
              <a:latin typeface="Arial" panose="020B0604020202020204" pitchFamily="34" charset="0"/>
              <a:ea typeface="Tahoma" pitchFamily="34" charset="0"/>
              <a:cs typeface="Arial" panose="020B0604020202020204" pitchFamily="34" charset="0"/>
            </a:endParaRPr>
          </a:p>
          <a:p>
            <a:pPr>
              <a:defRPr/>
            </a:pPr>
            <a:endParaRPr lang="en-US" dirty="0">
              <a:solidFill>
                <a:srgbClr val="000000"/>
              </a:solidFill>
              <a:latin typeface="Arial" panose="020B0604020202020204" pitchFamily="34" charset="0"/>
              <a:ea typeface="Tahoma" pitchFamily="34" charset="0"/>
              <a:cs typeface="Arial" panose="020B0604020202020204" pitchFamily="34" charset="0"/>
            </a:endParaRPr>
          </a:p>
          <a:p>
            <a:pPr>
              <a:defRPr/>
            </a:pPr>
            <a:r>
              <a:rPr lang="en-US" dirty="0">
                <a:solidFill>
                  <a:srgbClr val="000000"/>
                </a:solidFill>
                <a:latin typeface="Arial" panose="020B0604020202020204" pitchFamily="34" charset="0"/>
                <a:ea typeface="Tahoma"/>
                <a:cs typeface="Arial" panose="020B0604020202020204" pitchFamily="34" charset="0"/>
              </a:rPr>
              <a:t>If 19.034 was just 19, then students be looking for a number greater than 19.000 but less than 19.007 (19.001-19.006), making C the answer.</a:t>
            </a:r>
            <a:endParaRPr lang="en-US" dirty="0">
              <a:solidFill>
                <a:srgbClr val="000000"/>
              </a:solidFill>
              <a:latin typeface="Arial" panose="020B0604020202020204" pitchFamily="34" charset="0"/>
              <a:ea typeface="Tahoma"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12</a:t>
            </a:fld>
            <a:endParaRPr lang="en-US" dirty="0"/>
          </a:p>
        </p:txBody>
      </p:sp>
    </p:spTree>
    <p:extLst>
      <p:ext uri="{BB962C8B-B14F-4D97-AF65-F5344CB8AC3E}">
        <p14:creationId xmlns:p14="http://schemas.microsoft.com/office/powerpoint/2010/main" val="54224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BAE7-F82A-4B44-B796-8A4A337DA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9E8AD-6099-C32D-7312-B8CF6F2E1E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EBDACE-7D2E-9897-0450-E6E142A8F7A0}"/>
              </a:ext>
            </a:extLst>
          </p:cNvPr>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think it up</a:t>
            </a:r>
            <a:r>
              <a:rPr lang="en-US" sz="1200" b="0" i="0" dirty="0">
                <a:solidFill>
                  <a:srgbClr val="5E0C63"/>
                </a:solidFill>
                <a:effectLst/>
                <a:latin typeface="Arial" panose="020B0604020202020204" pitchFamily="34" charset="0"/>
                <a:ea typeface="Tahoma" pitchFamily="34" charset="0"/>
                <a:cs typeface="Arial" panose="020B0604020202020204" pitchFamily="34" charset="0"/>
              </a:rPr>
              <a:t> - </a:t>
            </a:r>
            <a:r>
              <a:rPr lang="en-US" sz="1200" b="1" i="0" dirty="0">
                <a:solidFill>
                  <a:srgbClr val="5E0C63"/>
                </a:solidFill>
                <a:effectLst/>
                <a:latin typeface="Arial" panose="020B0604020202020204" pitchFamily="34" charset="0"/>
                <a:ea typeface="Tahoma" pitchFamily="34" charset="0"/>
                <a:cs typeface="Arial" panose="020B0604020202020204" pitchFamily="34" charset="0"/>
              </a:rPr>
              <a:t>o</a:t>
            </a:r>
            <a:r>
              <a:rPr lang="en-US" b="1" i="0" dirty="0">
                <a:solidFill>
                  <a:srgbClr val="1D1C1D"/>
                </a:solidFill>
                <a:effectLst/>
                <a:latin typeface="Arial" panose="020B0604020202020204" pitchFamily="34" charset="0"/>
                <a:cs typeface="Arial" panose="020B0604020202020204" pitchFamily="34" charset="0"/>
              </a:rPr>
              <a:t>ption 2 compare/contrast model (extending thinking instructional strategy)</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b="1" i="0" dirty="0">
              <a:solidFill>
                <a:srgbClr val="1D1C1D"/>
              </a:solidFill>
              <a:effectLst/>
              <a:latin typeface="Arial" panose="020B0604020202020204" pitchFamily="34" charset="0"/>
              <a:cs typeface="Arial" panose="020B0604020202020204" pitchFamily="34" charset="0"/>
            </a:endParaRP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1" i="0" dirty="0">
                <a:solidFill>
                  <a:srgbClr val="1D1C1D"/>
                </a:solidFill>
                <a:effectLst/>
                <a:latin typeface="Arial" panose="020B0604020202020204" pitchFamily="34" charset="0"/>
                <a:cs typeface="Arial" panose="020B0604020202020204" pitchFamily="34" charset="0"/>
              </a:rPr>
              <a:t>purpose</a:t>
            </a:r>
          </a:p>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b="0" i="0" dirty="0">
                <a:solidFill>
                  <a:srgbClr val="1D1C1D"/>
                </a:solidFill>
                <a:effectLst/>
                <a:latin typeface="Arial" panose="020B0604020202020204" pitchFamily="34" charset="0"/>
                <a:cs typeface="Arial" panose="020B0604020202020204" pitchFamily="34" charset="0"/>
              </a:rPr>
              <a:t>This is an effective </a:t>
            </a:r>
            <a:r>
              <a:rPr lang="en-US" dirty="0">
                <a:latin typeface="Arial" panose="020B0604020202020204" pitchFamily="34" charset="0"/>
                <a:cs typeface="Arial" panose="020B0604020202020204" pitchFamily="34" charset="0"/>
              </a:rPr>
              <a:t>strategy to facilitate a structured, supported, and engaging way for kids to answer the “think it up” questions and analyze 2 similar yet different items or visuals aligned to the same standard. </a:t>
            </a:r>
          </a:p>
          <a:p>
            <a:pPr marL="0" marR="0" lvl="0" indent="0" algn="l" defTabSz="996094" rtl="0" eaLnBrk="1" fontAlgn="auto" latinLnBrk="0" hangingPunct="1">
              <a:lnSpc>
                <a:spcPct val="100000"/>
              </a:lnSpc>
              <a:spcBef>
                <a:spcPts val="0"/>
              </a:spcBef>
              <a:spcAft>
                <a:spcPts val="0"/>
              </a:spcAft>
              <a:buClrTx/>
              <a:buSzTx/>
              <a:buFont typeface="+mj-lt"/>
              <a:buNone/>
              <a:tabLst/>
              <a:defRPr/>
            </a:pPr>
            <a:endParaRPr lang="en-US" dirty="0">
              <a:latin typeface="Arial" panose="020B0604020202020204" pitchFamily="34" charset="0"/>
              <a:cs typeface="Arial" panose="020B0604020202020204" pitchFamily="34" charset="0"/>
            </a:endParaRPr>
          </a:p>
          <a:p>
            <a:pPr marL="0" indent="0" defTabSz="996094">
              <a:buFont typeface="+mj-lt"/>
              <a:buNone/>
              <a:defRPr/>
            </a:pPr>
            <a:r>
              <a:rPr lang="en-US" b="1" i="0" dirty="0">
                <a:solidFill>
                  <a:srgbClr val="1D1C1D"/>
                </a:solidFill>
                <a:effectLst/>
                <a:latin typeface="Arial" panose="020B0604020202020204" pitchFamily="34" charset="0"/>
                <a:cs typeface="Arial" panose="020B0604020202020204" pitchFamily="34" charset="0"/>
              </a:rPr>
              <a:t>instructions</a:t>
            </a:r>
            <a:endParaRPr lang="en-US" dirty="0">
              <a:solidFill>
                <a:prstClr val="black"/>
              </a:solidFill>
              <a:latin typeface="Arial" panose="020B0604020202020204" pitchFamily="34" charset="0"/>
              <a:cs typeface="Arial" panose="020B0604020202020204" pitchFamily="34" charset="0"/>
            </a:endParaRP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Divide students into groups of 3. </a:t>
            </a:r>
          </a:p>
          <a:p>
            <a:pPr marL="228600" marR="0" lvl="0" indent="-228600" algn="l" defTabSz="996094" rtl="0" eaLnBrk="1" fontAlgn="auto" latinLnBrk="0" hangingPunct="1">
              <a:lnSpc>
                <a:spcPct val="100000"/>
              </a:lnSpc>
              <a:spcBef>
                <a:spcPts val="0"/>
              </a:spcBef>
              <a:spcAft>
                <a:spcPts val="0"/>
              </a:spcAft>
              <a:buClrTx/>
              <a:buSzTx/>
              <a:buFont typeface="+mj-lt"/>
              <a:buAutoNum type="arabicPeriod"/>
              <a:tabLst/>
              <a:defRPr/>
            </a:pPr>
            <a:r>
              <a:rPr lang="en-US" dirty="0">
                <a:solidFill>
                  <a:prstClr val="black"/>
                </a:solidFill>
                <a:latin typeface="Arial" panose="020B0604020202020204" pitchFamily="34" charset="0"/>
                <a:cs typeface="Arial" panose="020B0604020202020204" pitchFamily="34" charset="0"/>
              </a:rPr>
              <a:t>In each group, students CONTRAST the items by discussing/writing 2-3 attributes of each item.</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In each group, students COMPARE the items by discussing/writing 2-3 attributes both items share.</a:t>
            </a:r>
          </a:p>
          <a:p>
            <a:pPr marL="228600" indent="-228600" defTabSz="996094">
              <a:buFont typeface="+mj-lt"/>
              <a:buAutoNum type="arabicPeriod"/>
              <a:defRPr/>
            </a:pPr>
            <a:r>
              <a:rPr lang="en-US" dirty="0">
                <a:solidFill>
                  <a:prstClr val="black"/>
                </a:solidFill>
                <a:latin typeface="Arial" panose="020B0604020202020204" pitchFamily="34" charset="0"/>
                <a:cs typeface="Arial" panose="020B0604020202020204" pitchFamily="34" charset="0"/>
              </a:rPr>
              <a:t>Groups share out 1 of their differences and 1 of their similarities. </a:t>
            </a:r>
          </a:p>
          <a:p>
            <a:pPr marL="228600" indent="-228600">
              <a:buFont typeface="+mj-lt"/>
              <a:buAutoNum type="arabicPeriod"/>
            </a:pPr>
            <a:r>
              <a:rPr lang="en-US" sz="1200" b="0" i="0" kern="1200" dirty="0">
                <a:solidFill>
                  <a:schemeClr val="tx1"/>
                </a:solidFill>
                <a:effectLst/>
                <a:latin typeface="Arial" panose="020B0604020202020204" pitchFamily="34" charset="0"/>
                <a:ea typeface="+mn-ea"/>
                <a:cs typeface="Arial" panose="020B0604020202020204" pitchFamily="34" charset="0"/>
              </a:rPr>
              <a:t>Observe and listen to students’ thinking and clarify/verify as appropriate.</a:t>
            </a:r>
          </a:p>
          <a:p>
            <a:pPr marL="0" indent="0" defTabSz="996094">
              <a:buFont typeface="+mj-lt"/>
              <a:buNone/>
              <a:defRP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246C2C8-F52A-00A2-C2B2-96DE99248DC0}"/>
              </a:ext>
            </a:extLst>
          </p:cNvPr>
          <p:cNvSpPr>
            <a:spLocks noGrp="1"/>
          </p:cNvSpPr>
          <p:nvPr>
            <p:ph type="sldNum" sz="quarter" idx="5"/>
          </p:nvPr>
        </p:nvSpPr>
        <p:spPr/>
        <p:txBody>
          <a:bodyPr/>
          <a:lstStyle/>
          <a:p>
            <a:fld id="{DA6298F2-3F1F-4041-A8E1-C335B761E25A}" type="slidenum">
              <a:rPr lang="en-US" smtClean="0"/>
              <a:t>13</a:t>
            </a:fld>
            <a:endParaRPr lang="en-US" dirty="0"/>
          </a:p>
        </p:txBody>
      </p:sp>
    </p:spTree>
    <p:extLst>
      <p:ext uri="{BB962C8B-B14F-4D97-AF65-F5344CB8AC3E}">
        <p14:creationId xmlns:p14="http://schemas.microsoft.com/office/powerpoint/2010/main" val="211727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last 10 minutes of the routine is for students to reflect on the routine and write about how it affected their understanding and confidence around the content and problem-solving process. </a:t>
            </a:r>
          </a:p>
        </p:txBody>
      </p:sp>
      <p:sp>
        <p:nvSpPr>
          <p:cNvPr id="4" name="Slide Number Placeholder 3"/>
          <p:cNvSpPr>
            <a:spLocks noGrp="1"/>
          </p:cNvSpPr>
          <p:nvPr>
            <p:ph type="sldNum" sz="quarter" idx="5"/>
          </p:nvPr>
        </p:nvSpPr>
        <p:spPr/>
        <p:txBody>
          <a:bodyPr/>
          <a:lstStyle/>
          <a:p>
            <a:fld id="{DA6298F2-3F1F-4041-A8E1-C335B761E25A}" type="slidenum">
              <a:rPr lang="en-US" smtClean="0"/>
              <a:t>14</a:t>
            </a:fld>
            <a:endParaRPr lang="en-US" dirty="0"/>
          </a:p>
        </p:txBody>
      </p:sp>
    </p:spTree>
    <p:extLst>
      <p:ext uri="{BB962C8B-B14F-4D97-AF65-F5344CB8AC3E}">
        <p14:creationId xmlns:p14="http://schemas.microsoft.com/office/powerpoint/2010/main" val="10181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9F3BA-9AAC-E1A8-187E-6BF335983E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37185-26C5-9A52-AC5C-A3D28200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E3D4A-71AD-F686-0EDF-CD92322EEF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write about it</a:t>
            </a:r>
            <a:r>
              <a:rPr lang="en-US" b="0" dirty="0"/>
              <a:t>: The goal of the last 10 minutes of the routine is to solidify learning and have students practice communicating what they know in </a:t>
            </a:r>
            <a:r>
              <a:rPr lang="en-US" b="1" dirty="0"/>
              <a:t>writing</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Ask students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think</a:t>
            </a:r>
            <a:r>
              <a:rPr lang="en-US" b="0" dirty="0"/>
              <a:t> about the activities, questions, discussions, and the selected problem, text or visual for this week’s thinkalong routine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talk</a:t>
            </a:r>
            <a:r>
              <a:rPr lang="en-US" b="0" dirty="0"/>
              <a:t> with a partner or in a small group about what they learned and the evidence that supports their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write</a:t>
            </a:r>
            <a:r>
              <a:rPr lang="en-US" b="0" dirty="0"/>
              <a:t> their answers on a piece of paper or in their notebooks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areas in which students may need more support.</a:t>
            </a:r>
            <a:endParaRPr lang="en-US" b="0" dirty="0"/>
          </a:p>
        </p:txBody>
      </p:sp>
      <p:sp>
        <p:nvSpPr>
          <p:cNvPr id="4" name="Slide Number Placeholder 3">
            <a:extLst>
              <a:ext uri="{FF2B5EF4-FFF2-40B4-BE49-F238E27FC236}">
                <a16:creationId xmlns:a16="http://schemas.microsoft.com/office/drawing/2014/main" id="{1277E5E3-D279-AD81-2114-2208EA228A67}"/>
              </a:ext>
            </a:extLst>
          </p:cNvPr>
          <p:cNvSpPr>
            <a:spLocks noGrp="1"/>
          </p:cNvSpPr>
          <p:nvPr>
            <p:ph type="sldNum" sz="quarter" idx="5"/>
          </p:nvPr>
        </p:nvSpPr>
        <p:spPr/>
        <p:txBody>
          <a:bodyPr/>
          <a:lstStyle/>
          <a:p>
            <a:fld id="{DA6298F2-3F1F-4041-A8E1-C335B761E25A}" type="slidenum">
              <a:rPr lang="en-US" smtClean="0"/>
              <a:t>15</a:t>
            </a:fld>
            <a:endParaRPr lang="en-US" dirty="0"/>
          </a:p>
        </p:txBody>
      </p:sp>
    </p:spTree>
    <p:extLst>
      <p:ext uri="{BB962C8B-B14F-4D97-AF65-F5344CB8AC3E}">
        <p14:creationId xmlns:p14="http://schemas.microsoft.com/office/powerpoint/2010/main" val="55011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week, use the guiding questions from the </a:t>
            </a:r>
            <a:r>
              <a:rPr lang="en-US" b="1" dirty="0"/>
              <a:t>thinkalong routine </a:t>
            </a:r>
            <a:r>
              <a:rPr lang="en-US" dirty="0"/>
              <a:t>to lead student thinking and discussion around the selected </a:t>
            </a:r>
            <a:r>
              <a:rPr lang="en-US" b="1" dirty="0"/>
              <a:t>stimulus</a:t>
            </a:r>
            <a:r>
              <a:rPr lang="en-US" b="0" dirty="0"/>
              <a:t> (</a:t>
            </a:r>
            <a:r>
              <a:rPr lang="en-US" dirty="0"/>
              <a:t>problem, text, or visual) aligned to a high-impact standard/concept.</a:t>
            </a:r>
          </a:p>
        </p:txBody>
      </p:sp>
      <p:sp>
        <p:nvSpPr>
          <p:cNvPr id="4" name="Slide Number Placeholder 3"/>
          <p:cNvSpPr>
            <a:spLocks noGrp="1"/>
          </p:cNvSpPr>
          <p:nvPr>
            <p:ph type="sldNum" sz="quarter" idx="5"/>
          </p:nvPr>
        </p:nvSpPr>
        <p:spPr/>
        <p:txBody>
          <a:bodyPr/>
          <a:lstStyle/>
          <a:p>
            <a:fld id="{DA6298F2-3F1F-4041-A8E1-C335B761E25A}" type="slidenum">
              <a:rPr lang="en-US" smtClean="0"/>
              <a:t>2</a:t>
            </a:fld>
            <a:endParaRPr lang="en-US" dirty="0"/>
          </a:p>
        </p:txBody>
      </p:sp>
    </p:spTree>
    <p:extLst>
      <p:ext uri="{BB962C8B-B14F-4D97-AF65-F5344CB8AC3E}">
        <p14:creationId xmlns:p14="http://schemas.microsoft.com/office/powerpoint/2010/main" val="253640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make a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goal of the first 5-10 minutes of the routine is just for students to </a:t>
            </a:r>
            <a:r>
              <a:rPr lang="en-US" b="1" dirty="0"/>
              <a:t>explore</a:t>
            </a:r>
            <a:r>
              <a:rPr lang="en-US" dirty="0"/>
              <a:t>. We are engaging the “tools to know” process standards and using the selected problem, text, or visual to activate memory around the designated content for the week.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you’re using a problem as the stimulus, students don’t solve the problem or even see the answer choices yet! In this part of the routine, students practice making a plan, getting started, and thinking about what they will need to answer the question based on the vocabulary and/or visuals included. </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3</a:t>
            </a:fld>
            <a:endParaRPr lang="en-US" dirty="0"/>
          </a:p>
        </p:txBody>
      </p:sp>
    </p:spTree>
    <p:extLst>
      <p:ext uri="{BB962C8B-B14F-4D97-AF65-F5344CB8AC3E}">
        <p14:creationId xmlns:p14="http://schemas.microsoft.com/office/powerpoint/2010/main" val="190127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02EA-07EA-A531-6593-7BE169339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1B776-9943-89A6-6764-7C04733DD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7A462-43BF-B55B-C9ED-9D0D51C1AF4F}"/>
              </a:ext>
            </a:extLst>
          </p:cNvPr>
          <p:cNvSpPr>
            <a:spLocks noGrp="1"/>
          </p:cNvSpPr>
          <p:nvPr>
            <p:ph type="body" idx="1"/>
          </p:nvPr>
        </p:nvSpPr>
        <p:spPr/>
        <p:txBody>
          <a:bodyPr/>
          <a:lstStyle/>
          <a:p>
            <a:pPr marL="0" indent="0" algn="l">
              <a:buFont typeface="+mj-lt"/>
              <a:buNone/>
            </a:pPr>
            <a:r>
              <a:rPr lang="en-US" b="1" i="0" dirty="0">
                <a:solidFill>
                  <a:srgbClr val="1D1C1D"/>
                </a:solidFill>
                <a:effectLst/>
              </a:rPr>
              <a:t>make a plan: </a:t>
            </a:r>
            <a:r>
              <a:rPr lang="en-US" b="0" i="0" dirty="0">
                <a:solidFill>
                  <a:srgbClr val="1D1C1D"/>
                </a:solidFill>
                <a:effectLst/>
              </a:rPr>
              <a:t>Use the guiding questions on the routine to drive the thinking and discussion with students as you explore the selected stimulus.</a:t>
            </a:r>
          </a:p>
          <a:p>
            <a:pPr marL="0" indent="0" algn="l">
              <a:buFont typeface="+mj-lt"/>
              <a:buNone/>
            </a:pPr>
            <a:endParaRPr lang="en-US" b="0" i="0" dirty="0">
              <a:solidFill>
                <a:srgbClr val="1D1C1D"/>
              </a:solidFill>
              <a:effectLst/>
            </a:endParaRPr>
          </a:p>
          <a:p>
            <a:r>
              <a:rPr lang="en-US" b="1" i="0" dirty="0">
                <a:solidFill>
                  <a:srgbClr val="1D1C1D"/>
                </a:solidFill>
                <a:effectLst/>
              </a:rPr>
              <a:t>This item was selected to address, loopback, or intervene on </a:t>
            </a:r>
            <a:r>
              <a:rPr lang="en-US" b="1" dirty="0">
                <a:solidFill>
                  <a:srgbClr val="1D1C1D"/>
                </a:solidFill>
              </a:rPr>
              <a:t>comparing</a:t>
            </a:r>
            <a:r>
              <a:rPr lang="en-US" b="1" i="0" dirty="0">
                <a:solidFill>
                  <a:srgbClr val="1D1C1D"/>
                </a:solidFill>
                <a:effectLst/>
              </a:rPr>
              <a:t> </a:t>
            </a:r>
            <a:r>
              <a:rPr lang="en-US" b="1">
                <a:solidFill>
                  <a:srgbClr val="1D1C1D"/>
                </a:solidFill>
              </a:rPr>
              <a:t>decimals </a:t>
            </a:r>
            <a:r>
              <a:rPr lang="en-US" b="1" i="0">
                <a:solidFill>
                  <a:srgbClr val="1D1C1D"/>
                </a:solidFill>
                <a:effectLst/>
              </a:rPr>
              <a:t>because </a:t>
            </a:r>
            <a:r>
              <a:rPr lang="en-US" b="0" i="0">
                <a:solidFill>
                  <a:srgbClr val="1D1C1D"/>
                </a:solidFill>
                <a:effectLst/>
              </a:rPr>
              <a:t>s</a:t>
            </a:r>
            <a:r>
              <a:rPr lang="en-US"/>
              <a:t>tudents can </a:t>
            </a:r>
            <a:r>
              <a:rPr lang="en-US" dirty="0"/>
              <a:t>often compare and/or </a:t>
            </a:r>
            <a:r>
              <a:rPr lang="en-US"/>
              <a:t>order numbers, </a:t>
            </a:r>
            <a:r>
              <a:rPr lang="en-US" dirty="0"/>
              <a:t>but this higher order thinking of generating a number that fits between two numbers requires students to have a grasp on linear thinking related to comparing</a:t>
            </a:r>
            <a:r>
              <a:rPr lang="en-US"/>
              <a:t>/ordering.</a:t>
            </a:r>
            <a:endParaRPr lang="en-US" dirty="0"/>
          </a:p>
        </p:txBody>
      </p:sp>
      <p:sp>
        <p:nvSpPr>
          <p:cNvPr id="4" name="Slide Number Placeholder 3">
            <a:extLst>
              <a:ext uri="{FF2B5EF4-FFF2-40B4-BE49-F238E27FC236}">
                <a16:creationId xmlns:a16="http://schemas.microsoft.com/office/drawing/2014/main" id="{4F8B941E-C4DC-C46B-4ADC-90630AC9FEB5}"/>
              </a:ext>
            </a:extLst>
          </p:cNvPr>
          <p:cNvSpPr>
            <a:spLocks noGrp="1"/>
          </p:cNvSpPr>
          <p:nvPr>
            <p:ph type="sldNum" sz="quarter" idx="5"/>
          </p:nvPr>
        </p:nvSpPr>
        <p:spPr/>
        <p:txBody>
          <a:bodyPr/>
          <a:lstStyle/>
          <a:p>
            <a:fld id="{DA6298F2-3F1F-4041-A8E1-C335B761E25A}" type="slidenum">
              <a:rPr lang="en-US" smtClean="0"/>
              <a:t>4</a:t>
            </a:fld>
            <a:endParaRPr lang="en-US" dirty="0"/>
          </a:p>
        </p:txBody>
      </p:sp>
    </p:spTree>
    <p:extLst>
      <p:ext uri="{BB962C8B-B14F-4D97-AF65-F5344CB8AC3E}">
        <p14:creationId xmlns:p14="http://schemas.microsoft.com/office/powerpoint/2010/main" val="315052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the second 10 minutes in the routine is for students to </a:t>
            </a:r>
            <a:r>
              <a:rPr lang="en-US" b="1" dirty="0"/>
              <a:t>talk</a:t>
            </a:r>
            <a:r>
              <a:rPr lang="en-US" dirty="0"/>
              <a:t> using the problem, text, or visual to show what they know about this concept! This part of the routine allows students and teacher to talk about, share, and clarify the content (vocabulary, visuals, activities, common mistakes, connections, key ideas, important info/details, etc.).</a:t>
            </a:r>
            <a:endParaRPr lang="en-US" sz="1200" dirty="0">
              <a:solidFill>
                <a:srgbClr val="5E0C63"/>
              </a:solidFill>
              <a:latin typeface="Century Gothic" panose="020B0502020202020204"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5</a:t>
            </a:fld>
            <a:endParaRPr lang="en-US" dirty="0"/>
          </a:p>
        </p:txBody>
      </p:sp>
    </p:spTree>
    <p:extLst>
      <p:ext uri="{BB962C8B-B14F-4D97-AF65-F5344CB8AC3E}">
        <p14:creationId xmlns:p14="http://schemas.microsoft.com/office/powerpoint/2010/main" val="245912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2F392-22A3-E3EB-F499-DCCB4D0EAA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8230C-8CB7-607D-1720-9C1348E50C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D6037-1694-F66F-E031-F474E9FF6D43}"/>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1: </a:t>
            </a:r>
            <a:r>
              <a:rPr lang="en-US" b="0" i="0" dirty="0">
                <a:solidFill>
                  <a:srgbClr val="1D1C1D"/>
                </a:solidFill>
                <a:effectLst/>
              </a:rPr>
              <a:t>Use</a:t>
            </a:r>
            <a:r>
              <a:rPr lang="en-US" dirty="0"/>
              <a:t> these questions from the routine, along with the selected stimulus, to activate memory, review content, correct learning mistakes, and clarify misconceptions. Be sure discussion includes important information related to the selected stimulus.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important information about this item:</a:t>
            </a:r>
          </a:p>
          <a:p>
            <a:pPr marL="228600" indent="-228600">
              <a:buFont typeface="+mj-lt"/>
              <a:buAutoNum type="arabicPeriod"/>
            </a:pPr>
            <a:r>
              <a:rPr lang="en-US" b="0" i="0" dirty="0">
                <a:solidFill>
                  <a:srgbClr val="1D1C1D"/>
                </a:solidFill>
                <a:effectLst/>
              </a:rPr>
              <a:t>Clues include and require an understanding of important academic vocabulary: b</a:t>
            </a:r>
            <a:r>
              <a:rPr lang="en-US" dirty="0">
                <a:solidFill>
                  <a:srgbClr val="1D1C1D"/>
                </a:solidFill>
              </a:rPr>
              <a:t>etween, greater, less, thousandths, hundredths.</a:t>
            </a:r>
            <a:endParaRPr lang="en-US" b="0" i="0" dirty="0">
              <a:solidFill>
                <a:srgbClr val="1D1C1D"/>
              </a:solidFill>
              <a:effectLst/>
            </a:endParaRPr>
          </a:p>
          <a:p>
            <a:pPr marL="228600" indent="-228600" algn="l">
              <a:buFont typeface="+mj-lt"/>
              <a:buAutoNum type="arabicPeriod"/>
            </a:pPr>
            <a:r>
              <a:rPr lang="en-US" b="0" i="0" dirty="0">
                <a:solidFill>
                  <a:srgbClr val="1D1C1D"/>
                </a:solidFill>
                <a:effectLst/>
              </a:rPr>
              <a:t>Students must read and clarify all of the clues:</a:t>
            </a:r>
          </a:p>
          <a:p>
            <a:pPr marL="685800" lvl="1" indent="-228600">
              <a:buFont typeface="Arial" panose="020B0604020202020204" pitchFamily="34" charset="0"/>
              <a:buChar char="•"/>
            </a:pPr>
            <a:r>
              <a:rPr lang="en-US" dirty="0">
                <a:solidFill>
                  <a:srgbClr val="1D1C1D"/>
                </a:solidFill>
              </a:rPr>
              <a:t>The number must be less than 19.034 but greater than 19.007</a:t>
            </a:r>
          </a:p>
          <a:p>
            <a:pPr marL="685800" lvl="1" indent="-228600">
              <a:buFont typeface="Arial" panose="020B0604020202020204" pitchFamily="34" charset="0"/>
              <a:buChar char="•"/>
            </a:pPr>
            <a:r>
              <a:rPr lang="en-US" dirty="0">
                <a:solidFill>
                  <a:srgbClr val="1D1C1D"/>
                </a:solidFill>
              </a:rPr>
              <a:t>19.034 is actually greater than 19.007 since 34 thousandths is greater than 7 thousandths</a:t>
            </a:r>
          </a:p>
          <a:p>
            <a:pPr marL="228600" indent="-228600" algn="l">
              <a:buFont typeface="+mj-lt"/>
              <a:buAutoNum type="arabicPeriod"/>
            </a:pPr>
            <a:r>
              <a:rPr lang="en-US" b="0" i="0" dirty="0">
                <a:solidFill>
                  <a:srgbClr val="1D1C1D"/>
                </a:solidFill>
                <a:effectLst/>
              </a:rPr>
              <a:t>Students would benefit from:</a:t>
            </a:r>
            <a:endParaRPr lang="en-US" b="0" i="0" dirty="0">
              <a:solidFill>
                <a:srgbClr val="000000"/>
              </a:solidFill>
              <a:effectLst/>
            </a:endParaRPr>
          </a:p>
          <a:p>
            <a:pPr marL="685800" lvl="1" indent="-228600">
              <a:buFont typeface="Arial" panose="020B0604020202020204" pitchFamily="34" charset="0"/>
              <a:buChar char="•"/>
            </a:pPr>
            <a:r>
              <a:rPr lang="en-US" dirty="0">
                <a:solidFill>
                  <a:srgbClr val="1D1C1D"/>
                </a:solidFill>
              </a:rPr>
              <a:t>Building a place value chart</a:t>
            </a:r>
          </a:p>
          <a:p>
            <a:pPr marL="685800" lvl="1" indent="-228600">
              <a:buFont typeface="Arial" panose="020B0604020202020204" pitchFamily="34" charset="0"/>
              <a:buChar char="•"/>
            </a:pPr>
            <a:r>
              <a:rPr lang="en-US" dirty="0">
                <a:solidFill>
                  <a:srgbClr val="1D1C1D"/>
                </a:solidFill>
              </a:rPr>
              <a:t>Discussing why 34 thousandths is greater than 7 thousandths and how they know</a:t>
            </a:r>
          </a:p>
          <a:p>
            <a:pPr marL="685800" lvl="1" indent="-228600">
              <a:buFont typeface="Arial" panose="020B0604020202020204" pitchFamily="34" charset="0"/>
              <a:buChar char="•"/>
            </a:pPr>
            <a:r>
              <a:rPr lang="en-US" dirty="0">
                <a:solidFill>
                  <a:srgbClr val="1D1C1D"/>
                </a:solidFill>
              </a:rPr>
              <a:t>Viewing the numbers on a number line</a:t>
            </a:r>
          </a:p>
        </p:txBody>
      </p:sp>
      <p:sp>
        <p:nvSpPr>
          <p:cNvPr id="4" name="Slide Number Placeholder 3">
            <a:extLst>
              <a:ext uri="{FF2B5EF4-FFF2-40B4-BE49-F238E27FC236}">
                <a16:creationId xmlns:a16="http://schemas.microsoft.com/office/drawing/2014/main" id="{1E831C49-DAE2-B842-2C5A-5FEF10A8C057}"/>
              </a:ext>
            </a:extLst>
          </p:cNvPr>
          <p:cNvSpPr>
            <a:spLocks noGrp="1"/>
          </p:cNvSpPr>
          <p:nvPr>
            <p:ph type="sldNum" sz="quarter" idx="5"/>
          </p:nvPr>
        </p:nvSpPr>
        <p:spPr/>
        <p:txBody>
          <a:bodyPr/>
          <a:lstStyle/>
          <a:p>
            <a:fld id="{DA6298F2-3F1F-4041-A8E1-C335B761E25A}" type="slidenum">
              <a:rPr lang="en-US" smtClean="0"/>
              <a:t>6</a:t>
            </a:fld>
            <a:endParaRPr lang="en-US" dirty="0"/>
          </a:p>
        </p:txBody>
      </p:sp>
    </p:spTree>
    <p:extLst>
      <p:ext uri="{BB962C8B-B14F-4D97-AF65-F5344CB8AC3E}">
        <p14:creationId xmlns:p14="http://schemas.microsoft.com/office/powerpoint/2010/main" val="194739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show what you know - option 2: just the facts (rehearsal and practice instructional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rPr>
              <a:t>The purpose is to help student identify the most important details from a problem or visual.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ea typeface="+mn-ea"/>
              <a:cs typeface="+mn-cs"/>
            </a:endParaRPr>
          </a:p>
          <a:p>
            <a:r>
              <a:rPr lang="en-US" sz="1200" b="1" i="0" kern="1200" dirty="0">
                <a:solidFill>
                  <a:schemeClr val="tx1"/>
                </a:solidFill>
                <a:effectLst/>
                <a:ea typeface="+mn-ea"/>
                <a:cs typeface="+mn-cs"/>
              </a:rPr>
              <a:t>instructions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ea typeface="+mn-ea"/>
                <a:cs typeface="+mn-cs"/>
              </a:rPr>
              <a:t>Students </a:t>
            </a:r>
            <a:r>
              <a:rPr lang="en-US" dirty="0"/>
              <a:t>read a text and observe an image.</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They determine 3 facts (interesting, useful, most important) from the stem.</a:t>
            </a:r>
          </a:p>
          <a:p>
            <a:pPr marL="685800" lvl="1" indent="-228600" defTabSz="457200">
              <a:buFont typeface="Arial" panose="020B0604020202020204" pitchFamily="34" charset="0"/>
              <a:buChar char="•"/>
              <a:defRPr/>
            </a:pPr>
            <a:r>
              <a:rPr lang="en-US" dirty="0">
                <a:solidFill>
                  <a:srgbClr val="1D1C1D"/>
                </a:solidFill>
              </a:rPr>
              <a:t>An </a:t>
            </a:r>
            <a:r>
              <a:rPr lang="en-US" b="1" dirty="0">
                <a:solidFill>
                  <a:srgbClr val="1D1C1D"/>
                </a:solidFill>
              </a:rPr>
              <a:t>interesting fact </a:t>
            </a:r>
            <a:r>
              <a:rPr lang="en-US" dirty="0">
                <a:solidFill>
                  <a:srgbClr val="1D1C1D"/>
                </a:solidFill>
              </a:rPr>
              <a:t>might be that 34 thousandths is first and 7 thousandths is last.</a:t>
            </a:r>
          </a:p>
          <a:p>
            <a:pPr marL="685800" lvl="1" indent="-228600" defTabSz="457200">
              <a:buFont typeface="Arial" panose="020B0604020202020204" pitchFamily="34" charset="0"/>
              <a:buChar char="•"/>
              <a:defRPr/>
            </a:pPr>
            <a:r>
              <a:rPr lang="en-US" dirty="0">
                <a:solidFill>
                  <a:srgbClr val="1D1C1D"/>
                </a:solidFill>
              </a:rPr>
              <a:t>A </a:t>
            </a:r>
            <a:r>
              <a:rPr lang="en-US" b="1" dirty="0">
                <a:solidFill>
                  <a:srgbClr val="1D1C1D"/>
                </a:solidFill>
              </a:rPr>
              <a:t>useful fact </a:t>
            </a:r>
            <a:r>
              <a:rPr lang="en-US" dirty="0">
                <a:solidFill>
                  <a:srgbClr val="1D1C1D"/>
                </a:solidFill>
              </a:rPr>
              <a:t>might be that both numbers have tenths, hundredths, and thousandths place.</a:t>
            </a:r>
          </a:p>
          <a:p>
            <a:pPr marL="685800" lvl="1" indent="-228600" defTabSz="457200">
              <a:buFont typeface="Arial" panose="020B0604020202020204" pitchFamily="34" charset="0"/>
              <a:buChar char="•"/>
              <a:defRPr/>
            </a:pPr>
            <a:r>
              <a:rPr lang="en-US" dirty="0">
                <a:solidFill>
                  <a:srgbClr val="1D1C1D"/>
                </a:solidFill>
              </a:rPr>
              <a:t>A </a:t>
            </a:r>
            <a:r>
              <a:rPr lang="en-US" b="1" dirty="0">
                <a:solidFill>
                  <a:srgbClr val="1D1C1D"/>
                </a:solidFill>
              </a:rPr>
              <a:t>most important fact </a:t>
            </a:r>
            <a:r>
              <a:rPr lang="en-US" dirty="0">
                <a:solidFill>
                  <a:srgbClr val="1D1C1D"/>
                </a:solidFill>
              </a:rPr>
              <a:t>might be that the numbers are side by side instead of vertical.</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0" i="0" dirty="0">
                <a:solidFill>
                  <a:srgbClr val="1D1C1D"/>
                </a:solidFill>
                <a:effectLst/>
              </a:rPr>
              <a:t>With a thinking partner, students justify why they chose a particular fact.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ea typeface="+mn-ea"/>
                <a:cs typeface="+mn-cs"/>
              </a:rPr>
              <a:t>Observe students’ thinking and clarify/verify as appropriate.</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7</a:t>
            </a:fld>
            <a:endParaRPr lang="en-US" dirty="0"/>
          </a:p>
        </p:txBody>
      </p:sp>
    </p:spTree>
    <p:extLst>
      <p:ext uri="{BB962C8B-B14F-4D97-AF65-F5344CB8AC3E}">
        <p14:creationId xmlns:p14="http://schemas.microsoft.com/office/powerpoint/2010/main" val="3157018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Arial" panose="020B0604020202020204" pitchFamily="34" charset="0"/>
                <a:cs typeface="Arial" panose="020B0604020202020204" pitchFamily="34" charset="0"/>
              </a:rPr>
              <a:t>work it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The goal of the third 10 minutes of the routine is for students to </a:t>
            </a:r>
            <a:r>
              <a:rPr lang="en-US" b="1" dirty="0">
                <a:latin typeface="Arial" panose="020B0604020202020204" pitchFamily="34" charset="0"/>
                <a:cs typeface="Arial" panose="020B0604020202020204" pitchFamily="34" charset="0"/>
              </a:rPr>
              <a:t>work out</a:t>
            </a:r>
            <a:r>
              <a:rPr lang="en-US" dirty="0">
                <a:latin typeface="Arial" panose="020B0604020202020204" pitchFamily="34" charset="0"/>
                <a:cs typeface="Arial" panose="020B0604020202020204" pitchFamily="34" charset="0"/>
              </a:rPr>
              <a:t> the problem and </a:t>
            </a:r>
            <a:r>
              <a:rPr lang="en-US" b="1" dirty="0">
                <a:latin typeface="Arial" panose="020B0604020202020204" pitchFamily="34" charset="0"/>
                <a:cs typeface="Arial" panose="020B0604020202020204" pitchFamily="34" charset="0"/>
              </a:rPr>
              <a:t>defend</a:t>
            </a:r>
            <a:r>
              <a:rPr lang="en-US" dirty="0">
                <a:latin typeface="Arial" panose="020B0604020202020204" pitchFamily="34" charset="0"/>
                <a:cs typeface="Arial" panose="020B0604020202020204" pitchFamily="34" charset="0"/>
              </a:rPr>
              <a:t> their answer. We want students to prove why their chosen response is </a:t>
            </a:r>
            <a:r>
              <a:rPr lang="en-US" b="1" dirty="0">
                <a:latin typeface="Arial" panose="020B0604020202020204" pitchFamily="34" charset="0"/>
                <a:cs typeface="Arial" panose="020B0604020202020204" pitchFamily="34" charset="0"/>
              </a:rPr>
              <a:t>right</a:t>
            </a:r>
            <a:r>
              <a:rPr lang="en-US" dirty="0">
                <a:latin typeface="Arial" panose="020B0604020202020204" pitchFamily="34" charset="0"/>
                <a:cs typeface="Arial" panose="020B0604020202020204" pitchFamily="34" charset="0"/>
              </a:rPr>
              <a:t> and explain why the incorrect answers are </a:t>
            </a:r>
            <a:r>
              <a:rPr lang="en-US" b="1" dirty="0">
                <a:latin typeface="Arial" panose="020B0604020202020204" pitchFamily="34" charset="0"/>
                <a:cs typeface="Arial" panose="020B0604020202020204" pitchFamily="34" charset="0"/>
              </a:rPr>
              <a:t>wrong</a:t>
            </a:r>
            <a:r>
              <a:rPr lang="en-US" dirty="0">
                <a:latin typeface="Arial" panose="020B0604020202020204" pitchFamily="34" charset="0"/>
                <a:cs typeface="Arial" panose="020B0604020202020204" pitchFamily="34" charset="0"/>
              </a:rPr>
              <a:t>. </a:t>
            </a:r>
            <a:endParaRPr lang="en-US" sz="1200" dirty="0">
              <a:solidFill>
                <a:srgbClr val="5E0C63"/>
              </a:solidFill>
              <a:latin typeface="Arial" panose="020B0604020202020204" pitchFamily="34" charset="0"/>
              <a:ea typeface="Tahoma"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A6298F2-3F1F-4041-A8E1-C335B761E25A}" type="slidenum">
              <a:rPr lang="en-US" smtClean="0"/>
              <a:t>8</a:t>
            </a:fld>
            <a:endParaRPr lang="en-US" dirty="0"/>
          </a:p>
        </p:txBody>
      </p:sp>
    </p:spTree>
    <p:extLst>
      <p:ext uri="{BB962C8B-B14F-4D97-AF65-F5344CB8AC3E}">
        <p14:creationId xmlns:p14="http://schemas.microsoft.com/office/powerpoint/2010/main" val="374209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rPr>
              <a:t>work it out - option 1: </a:t>
            </a:r>
            <a:r>
              <a:rPr lang="en-US" dirty="0"/>
              <a:t>Correct learning mistakes and clarify misconceptions by answering the question but be sure students not only solve but also prove why their chosen response is right and explain why the incorrect answers are wrong.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Be sure discussion includes:</a:t>
            </a:r>
          </a:p>
          <a:p>
            <a:pPr marL="228600" indent="-228600">
              <a:buFont typeface="+mj-lt"/>
              <a:buAutoNum type="arabicPeriod"/>
            </a:pPr>
            <a:r>
              <a:rPr lang="en-US" dirty="0"/>
              <a:t>The stimulus is greatest to least (left to right).</a:t>
            </a:r>
          </a:p>
          <a:p>
            <a:pPr marL="228600" indent="-228600">
              <a:buAutoNum type="arabicPeriod"/>
            </a:pPr>
            <a:r>
              <a:rPr lang="en-US" dirty="0"/>
              <a:t>We could add a thousandths place to answers A and B to line them up and determine if they are less than 19.034 but greater than 19.007.</a:t>
            </a:r>
          </a:p>
          <a:p>
            <a:pPr marL="228600" indent="-228600">
              <a:buAutoNum type="arabicPeriod"/>
            </a:pPr>
            <a:r>
              <a:rPr lang="en-US" dirty="0"/>
              <a:t>Identifying any numbers less than 19.007 or any numbers greater than 19.035 (i.e. C and D) that can be eliminated.</a:t>
            </a:r>
          </a:p>
          <a:p>
            <a:endParaRPr lang="en-US" dirty="0"/>
          </a:p>
        </p:txBody>
      </p:sp>
      <p:sp>
        <p:nvSpPr>
          <p:cNvPr id="4" name="Slide Number Placeholder 3"/>
          <p:cNvSpPr>
            <a:spLocks noGrp="1"/>
          </p:cNvSpPr>
          <p:nvPr>
            <p:ph type="sldNum" sz="quarter" idx="5"/>
          </p:nvPr>
        </p:nvSpPr>
        <p:spPr/>
        <p:txBody>
          <a:bodyPr/>
          <a:lstStyle/>
          <a:p>
            <a:fld id="{DA6298F2-3F1F-4041-A8E1-C335B761E25A}" type="slidenum">
              <a:rPr lang="en-US" smtClean="0"/>
              <a:t>9</a:t>
            </a:fld>
            <a:endParaRPr lang="en-US" dirty="0"/>
          </a:p>
        </p:txBody>
      </p:sp>
    </p:spTree>
    <p:extLst>
      <p:ext uri="{BB962C8B-B14F-4D97-AF65-F5344CB8AC3E}">
        <p14:creationId xmlns:p14="http://schemas.microsoft.com/office/powerpoint/2010/main" val="26404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960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37106D6A-9125-7A21-96A0-83FC4D3B834D}"/>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8B5240D5-9083-6D4D-45E1-E6778328D7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5006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write about it</a:t>
            </a:r>
          </a:p>
        </p:txBody>
      </p:sp>
    </p:spTree>
    <p:extLst>
      <p:ext uri="{BB962C8B-B14F-4D97-AF65-F5344CB8AC3E}">
        <p14:creationId xmlns:p14="http://schemas.microsoft.com/office/powerpoint/2010/main" val="95494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explanation">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C0999051-D08A-DC7F-A10F-8B3AF89A7854}"/>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4">
            <a:extLst>
              <a:ext uri="{FF2B5EF4-FFF2-40B4-BE49-F238E27FC236}">
                <a16:creationId xmlns:a16="http://schemas.microsoft.com/office/drawing/2014/main" id="{D0A4AC8E-18B0-FB50-9829-5F8FBE3EF2AB}"/>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2856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3573003"/>
            <a:ext cx="12192000" cy="1009184"/>
          </a:xfrm>
          <a:prstGeom prst="rect">
            <a:avLst/>
          </a:prstGeom>
        </p:spPr>
        <p:txBody>
          <a:bodyPr/>
          <a:lstStyle>
            <a:lvl1pPr marL="0" indent="0" algn="ctr">
              <a:lnSpc>
                <a:spcPct val="110000"/>
              </a:lnSpc>
              <a:spcBef>
                <a:spcPts val="0"/>
              </a:spcBef>
              <a:buNone/>
              <a:defRPr sz="14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change text)</a:t>
            </a:r>
          </a:p>
        </p:txBody>
      </p:sp>
    </p:spTree>
    <p:extLst>
      <p:ext uri="{BB962C8B-B14F-4D97-AF65-F5344CB8AC3E}">
        <p14:creationId xmlns:p14="http://schemas.microsoft.com/office/powerpoint/2010/main" val="124307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option on left or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793139-DE80-8E7D-1166-B2A4684701A7}"/>
              </a:ext>
            </a:extLst>
          </p:cNvPr>
          <p:cNvSpPr>
            <a:spLocks noGrp="1"/>
          </p:cNvSpPr>
          <p:nvPr>
            <p:ph sz="half" idx="1" hasCustomPrompt="1"/>
          </p:nvPr>
        </p:nvSpPr>
        <p:spPr>
          <a:xfrm>
            <a:off x="370368"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
        <p:nvSpPr>
          <p:cNvPr id="2" name="Content Placeholder 2">
            <a:extLst>
              <a:ext uri="{FF2B5EF4-FFF2-40B4-BE49-F238E27FC236}">
                <a16:creationId xmlns:a16="http://schemas.microsoft.com/office/drawing/2014/main" id="{11039524-D1CD-5C98-4FA4-EEA3AFA4D575}"/>
              </a:ext>
            </a:extLst>
          </p:cNvPr>
          <p:cNvSpPr>
            <a:spLocks noGrp="1"/>
          </p:cNvSpPr>
          <p:nvPr>
            <p:ph sz="half" idx="10" hasCustomPrompt="1"/>
          </p:nvPr>
        </p:nvSpPr>
        <p:spPr>
          <a:xfrm>
            <a:off x="6609554" y="326435"/>
            <a:ext cx="5212080" cy="4351338"/>
          </a:xfrm>
        </p:spPr>
        <p:txBody>
          <a:bodyPr/>
          <a:lstStyle>
            <a:lvl1pPr algn="ctr">
              <a:spcBef>
                <a:spcPts val="0"/>
              </a:spcBef>
              <a:defRPr/>
            </a:lvl1pPr>
          </a:lstStyle>
          <a:p>
            <a:pPr lvl="0"/>
            <a:r>
              <a:rPr lang="en-US"/>
              <a:t>click to edit</a:t>
            </a:r>
          </a:p>
          <a:p>
            <a:pPr lvl="0"/>
            <a:r>
              <a:rPr lang="en-US"/>
              <a:t>(delete the side you don’t need)</a:t>
            </a:r>
          </a:p>
        </p:txBody>
      </p:sp>
    </p:spTree>
    <p:extLst>
      <p:ext uri="{BB962C8B-B14F-4D97-AF65-F5344CB8AC3E}">
        <p14:creationId xmlns:p14="http://schemas.microsoft.com/office/powerpoint/2010/main" val="347140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make a plan</a:t>
            </a:r>
          </a:p>
        </p:txBody>
      </p:sp>
    </p:spTree>
    <p:extLst>
      <p:ext uri="{BB962C8B-B14F-4D97-AF65-F5344CB8AC3E}">
        <p14:creationId xmlns:p14="http://schemas.microsoft.com/office/powerpoint/2010/main" val="65372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xplanation">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C71B3A-4E88-ED66-DF69-C012184E1A9B}"/>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4">
            <a:extLst>
              <a:ext uri="{FF2B5EF4-FFF2-40B4-BE49-F238E27FC236}">
                <a16:creationId xmlns:a16="http://schemas.microsoft.com/office/drawing/2014/main" id="{E271782A-905B-830E-DD0A-3521E9E94FB4}"/>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5846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86C4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show what you know</a:t>
            </a:r>
          </a:p>
        </p:txBody>
      </p:sp>
    </p:spTree>
    <p:extLst>
      <p:ext uri="{BB962C8B-B14F-4D97-AF65-F5344CB8AC3E}">
        <p14:creationId xmlns:p14="http://schemas.microsoft.com/office/powerpoint/2010/main" val="2088649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68AF5916-56D5-2C2B-6A3E-947C28DBBCE6}"/>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3F66BD66-0FE7-2512-8C7D-865A1DBE3127}"/>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33588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work it out</a:t>
            </a:r>
          </a:p>
        </p:txBody>
      </p:sp>
    </p:spTree>
    <p:extLst>
      <p:ext uri="{BB962C8B-B14F-4D97-AF65-F5344CB8AC3E}">
        <p14:creationId xmlns:p14="http://schemas.microsoft.com/office/powerpoint/2010/main" val="388300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explanation">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D7D28E4-282E-DC24-26C0-FBC57797AC2A}"/>
              </a:ext>
            </a:extLst>
          </p:cNvPr>
          <p:cNvSpPr>
            <a:spLocks noGrp="1"/>
          </p:cNvSpPr>
          <p:nvPr>
            <p:ph type="body" sz="quarter" idx="3" hasCustomPrompt="1"/>
          </p:nvPr>
        </p:nvSpPr>
        <p:spPr>
          <a:xfrm>
            <a:off x="561472" y="1103647"/>
            <a:ext cx="11105389" cy="823912"/>
          </a:xfrm>
        </p:spPr>
        <p:txBody>
          <a:bodyPr anchor="t"/>
          <a:lstStyle>
            <a:lvl1pPr marL="0" indent="0" algn="l">
              <a:lnSpc>
                <a:spcPct val="110000"/>
              </a:lnSpc>
              <a:spcBef>
                <a:spcPts val="0"/>
              </a:spcBef>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4">
            <a:extLst>
              <a:ext uri="{FF2B5EF4-FFF2-40B4-BE49-F238E27FC236}">
                <a16:creationId xmlns:a16="http://schemas.microsoft.com/office/drawing/2014/main" id="{5B3817CE-36BE-9CDE-9472-3634103FC045}"/>
              </a:ext>
            </a:extLst>
          </p:cNvPr>
          <p:cNvSpPr>
            <a:spLocks noGrp="1"/>
          </p:cNvSpPr>
          <p:nvPr>
            <p:ph type="body" sz="quarter" idx="10" hasCustomPrompt="1"/>
          </p:nvPr>
        </p:nvSpPr>
        <p:spPr>
          <a:xfrm>
            <a:off x="561473" y="1927559"/>
            <a:ext cx="11105389" cy="823912"/>
          </a:xfrm>
        </p:spPr>
        <p:txBody>
          <a:bodyPr anchor="t"/>
          <a:lstStyle>
            <a:lvl1pPr marL="0" indent="0" algn="l">
              <a:lnSpc>
                <a:spcPct val="90000"/>
              </a:lnSpc>
              <a:spcBef>
                <a:spcPts val="0"/>
              </a:spcBef>
              <a:buNone/>
              <a:defRPr sz="2400" b="0">
                <a:solidFill>
                  <a:schemeClr val="tx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32416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70434-ABE5-650F-C7F0-F251319C2C9F}"/>
              </a:ext>
            </a:extLst>
          </p:cNvPr>
          <p:cNvSpPr>
            <a:spLocks noGrp="1"/>
          </p:cNvSpPr>
          <p:nvPr>
            <p:ph type="subTitle" idx="1" hasCustomPrompt="1"/>
          </p:nvPr>
        </p:nvSpPr>
        <p:spPr>
          <a:xfrm>
            <a:off x="0" y="2924408"/>
            <a:ext cx="12192000" cy="1009184"/>
          </a:xfrm>
          <a:prstGeom prst="rect">
            <a:avLst/>
          </a:prstGeom>
        </p:spPr>
        <p:txBody>
          <a:bodyPr/>
          <a:lstStyle>
            <a:lvl1pPr marL="0" indent="0" algn="ctr">
              <a:buNone/>
              <a:defRPr sz="5400" b="1">
                <a:solidFill>
                  <a:srgbClr val="035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think it up</a:t>
            </a:r>
          </a:p>
        </p:txBody>
      </p:sp>
    </p:spTree>
    <p:extLst>
      <p:ext uri="{BB962C8B-B14F-4D97-AF65-F5344CB8AC3E}">
        <p14:creationId xmlns:p14="http://schemas.microsoft.com/office/powerpoint/2010/main" val="1451042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CF5186-1D88-1B4E-83EF-2283B7FC7B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C0833-2820-73A8-E79D-509D86B6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529"/>
      </p:ext>
    </p:extLst>
  </p:cSld>
  <p:clrMap bg1="lt1" tx1="dk1" bg2="lt2" tx2="dk2" accent1="accent1" accent2="accent2" accent3="accent3" accent4="accent4" accent5="accent5" accent6="accent6" hlink="hlink" folHlink="folHlink"/>
  <p:sldLayoutIdLst>
    <p:sldLayoutId id="2147483691" r:id="rId1"/>
    <p:sldLayoutId id="2147483688" r:id="rId2"/>
  </p:sldLayoutIdLst>
  <p:txStyles>
    <p:titleStyle>
      <a:lvl1pPr algn="l" defTabSz="914400" rtl="0" eaLnBrk="1" latinLnBrk="0" hangingPunct="1">
        <a:lnSpc>
          <a:spcPct val="11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044728"/>
      </p:ext>
    </p:extLst>
  </p:cSld>
  <p:clrMap bg1="lt1" tx1="dk1" bg2="lt2" tx2="dk2" accent1="accent1" accent2="accent2" accent3="accent3" accent4="accent4" accent5="accent5" accent6="accent6" hlink="hlink" folHlink="folHlink"/>
  <p:sldLayoutIdLst>
    <p:sldLayoutId id="2147483673" r:id="rId1"/>
    <p:sldLayoutId id="2147483683"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0741394"/>
      </p:ext>
    </p:extLst>
  </p:cSld>
  <p:clrMap bg1="lt1" tx1="dk1" bg2="lt2" tx2="dk2" accent1="accent1" accent2="accent2" accent3="accent3" accent4="accent4" accent5="accent5" accent6="accent6" hlink="hlink" folHlink="folHlink"/>
  <p:sldLayoutIdLst>
    <p:sldLayoutId id="2147483675"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862619"/>
      </p:ext>
    </p:extLst>
  </p:cSld>
  <p:clrMap bg1="lt1" tx1="dk1" bg2="lt2" tx2="dk2" accent1="accent1" accent2="accent2" accent3="accent3" accent4="accent4" accent5="accent5" accent6="accent6" hlink="hlink" folHlink="folHlink"/>
  <p:sldLayoutIdLst>
    <p:sldLayoutId id="2147483677"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914669"/>
      </p:ext>
    </p:extLst>
  </p:cSld>
  <p:clrMap bg1="lt1" tx1="dk1" bg2="lt2" tx2="dk2" accent1="accent1" accent2="accent2" accent3="accent3" accent4="accent4" accent5="accent5" accent6="accent6" hlink="hlink" folHlink="folHlink"/>
  <p:sldLayoutIdLst>
    <p:sldLayoutId id="2147483679" r:id="rId1"/>
    <p:sldLayoutId id="2147483696"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097025"/>
      </p:ext>
    </p:extLst>
  </p:cSld>
  <p:clrMap bg1="lt1" tx1="dk1" bg2="lt2" tx2="dk2" accent1="accent1" accent2="accent2" accent3="accent3" accent4="accent4" accent5="accent5" accent6="accent6" hlink="hlink" folHlink="folHlink"/>
  <p:sldLayoutIdLst>
    <p:sldLayoutId id="2147483681"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55045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slide" Target="slide8.xml"/><Relationship Id="rId5" Type="http://schemas.openxmlformats.org/officeDocument/2006/relationships/slide" Target="slide11.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664A7-52CC-5ED5-DB42-749E646AAEEB}"/>
              </a:ext>
            </a:extLst>
          </p:cNvPr>
          <p:cNvSpPr>
            <a:spLocks noGrp="1"/>
          </p:cNvSpPr>
          <p:nvPr>
            <p:ph type="subTitle" idx="1"/>
          </p:nvPr>
        </p:nvSpPr>
        <p:spPr>
          <a:xfrm>
            <a:off x="0" y="3592366"/>
            <a:ext cx="12192000" cy="1009184"/>
          </a:xfrm>
        </p:spPr>
        <p:txBody>
          <a:bodyPr/>
          <a:lstStyle/>
          <a:p>
            <a:r>
              <a:rPr lang="en-US" dirty="0"/>
              <a:t>(click on a button to go directly to that step)</a:t>
            </a:r>
          </a:p>
        </p:txBody>
      </p:sp>
      <p:pic>
        <p:nvPicPr>
          <p:cNvPr id="5" name="Picture 4" descr="A close-up of a blue and white screen&#10;&#10;AI-generated content may be incorrect.">
            <a:hlinkClick r:id="rId3" action="ppaction://hlinksldjump"/>
            <a:extLst>
              <a:ext uri="{FF2B5EF4-FFF2-40B4-BE49-F238E27FC236}">
                <a16:creationId xmlns:a16="http://schemas.microsoft.com/office/drawing/2014/main" id="{D4234A10-B5DB-A9D6-8185-822A8976952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601712" y="2807103"/>
            <a:ext cx="2103120" cy="459624"/>
          </a:xfrm>
          <a:prstGeom prst="rect">
            <a:avLst/>
          </a:prstGeom>
          <a:effectLst>
            <a:outerShdw blurRad="50800" dist="50800" dir="2700000" algn="tl" rotWithShape="0">
              <a:prstClr val="black">
                <a:alpha val="30000"/>
              </a:prstClr>
            </a:outerShdw>
          </a:effectLst>
        </p:spPr>
      </p:pic>
      <p:pic>
        <p:nvPicPr>
          <p:cNvPr id="7" name="Picture 6" descr="A close-up of a computer screen&#10;&#10;AI-generated content may be incorrect.">
            <a:hlinkClick r:id="rId5" action="ppaction://hlinksldjump"/>
            <a:extLst>
              <a:ext uri="{FF2B5EF4-FFF2-40B4-BE49-F238E27FC236}">
                <a16:creationId xmlns:a16="http://schemas.microsoft.com/office/drawing/2014/main" id="{8D1CDA98-D3E1-1C65-2F5C-A99DC850D43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7298231" y="2807103"/>
            <a:ext cx="2103120" cy="459624"/>
          </a:xfrm>
          <a:prstGeom prst="rect">
            <a:avLst/>
          </a:prstGeom>
          <a:effectLst>
            <a:outerShdw blurRad="50800" dist="50800" dir="2700000" algn="tl" rotWithShape="0">
              <a:prstClr val="black">
                <a:alpha val="30000"/>
              </a:prstClr>
            </a:outerShdw>
          </a:effectLst>
        </p:spPr>
      </p:pic>
      <p:pic>
        <p:nvPicPr>
          <p:cNvPr id="9" name="Picture 8" descr="A green and white rectangular sign with black text&#10;&#10;AI-generated content may be incorrect.">
            <a:hlinkClick r:id="rId7" action="ppaction://hlinksldjump"/>
            <a:extLst>
              <a:ext uri="{FF2B5EF4-FFF2-40B4-BE49-F238E27FC236}">
                <a16:creationId xmlns:a16="http://schemas.microsoft.com/office/drawing/2014/main" id="{28A65E3D-B421-E885-CC21-825EC0B08B54}"/>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2833885" y="2807103"/>
            <a:ext cx="2103120" cy="459624"/>
          </a:xfrm>
          <a:prstGeom prst="rect">
            <a:avLst/>
          </a:prstGeom>
          <a:effectLst>
            <a:outerShdw blurRad="50800" dist="50800" dir="2700000" algn="tl" rotWithShape="0">
              <a:prstClr val="black">
                <a:alpha val="30000"/>
              </a:prstClr>
            </a:outerShdw>
          </a:effectLst>
        </p:spPr>
      </p:pic>
      <p:pic>
        <p:nvPicPr>
          <p:cNvPr id="11" name="Picture 10" descr="A blue and white screen with black letters&#10;&#10;AI-generated content may be incorrect.">
            <a:hlinkClick r:id="rId9" action="ppaction://hlinksldjump"/>
            <a:extLst>
              <a:ext uri="{FF2B5EF4-FFF2-40B4-BE49-F238E27FC236}">
                <a16:creationId xmlns:a16="http://schemas.microsoft.com/office/drawing/2014/main" id="{F08968E3-87C0-92B8-6C64-DF0E6F8AECB0}"/>
              </a:ext>
            </a:extLst>
          </p:cNvPr>
          <p:cNvPicPr>
            <a:picLocks noGrp="1" noRot="1" noChangeAspect="1" noMove="1" noResize="1" noEditPoints="1" noAdjustHandles="1" noChangeArrowheads="1" noChangeShapeType="1" noCrop="1"/>
          </p:cNvPicPr>
          <p:nvPr/>
        </p:nvPicPr>
        <p:blipFill>
          <a:blip r:embed="rId10">
            <a:extLst>
              <a:ext uri="{28A0092B-C50C-407E-A947-70E740481C1C}">
                <a14:useLocalDpi xmlns:a14="http://schemas.microsoft.com/office/drawing/2010/main" val="0"/>
              </a:ext>
            </a:extLst>
          </a:blip>
          <a:stretch>
            <a:fillRect/>
          </a:stretch>
        </p:blipFill>
        <p:spPr>
          <a:xfrm>
            <a:off x="9530404" y="2807103"/>
            <a:ext cx="2103120" cy="459624"/>
          </a:xfrm>
          <a:prstGeom prst="rect">
            <a:avLst/>
          </a:prstGeom>
          <a:effectLst>
            <a:outerShdw blurRad="50800" dist="50800" dir="2700000" algn="tl" rotWithShape="0">
              <a:prstClr val="black">
                <a:alpha val="30000"/>
              </a:prstClr>
            </a:outerShdw>
          </a:effectLst>
        </p:spPr>
      </p:pic>
      <p:pic>
        <p:nvPicPr>
          <p:cNvPr id="13" name="Picture 12" descr="A close-up of a sign&#10;&#10;AI-generated content may be incorrect.">
            <a:hlinkClick r:id="rId11" action="ppaction://hlinksldjump"/>
            <a:extLst>
              <a:ext uri="{FF2B5EF4-FFF2-40B4-BE49-F238E27FC236}">
                <a16:creationId xmlns:a16="http://schemas.microsoft.com/office/drawing/2014/main" id="{E433410D-C33E-8150-2CAA-3A9550115897}"/>
              </a:ext>
            </a:extLst>
          </p:cNvPr>
          <p:cNvPicPr>
            <a:picLocks noGrp="1" noRot="1" noChangeAspect="1" noMove="1" noResize="1" noEditPoints="1" noAdjustHandles="1" noChangeArrowheads="1" noChangeShapeType="1" noCrop="1"/>
          </p:cNvPicPr>
          <p:nvPr/>
        </p:nvPicPr>
        <p:blipFill>
          <a:blip r:embed="rId12">
            <a:extLst>
              <a:ext uri="{28A0092B-C50C-407E-A947-70E740481C1C}">
                <a14:useLocalDpi xmlns:a14="http://schemas.microsoft.com/office/drawing/2010/main" val="0"/>
              </a:ext>
            </a:extLst>
          </a:blip>
          <a:stretch>
            <a:fillRect/>
          </a:stretch>
        </p:blipFill>
        <p:spPr>
          <a:xfrm>
            <a:off x="5066058" y="2807103"/>
            <a:ext cx="2103120" cy="459624"/>
          </a:xfrm>
          <a:prstGeom prst="rect">
            <a:avLst/>
          </a:prstGeom>
          <a:effectLst>
            <a:outerShdw blurRad="50800" dist="50800" dir="2700000" algn="tl" rotWithShape="0">
              <a:prstClr val="black">
                <a:alpha val="30000"/>
              </a:prstClr>
            </a:outerShdw>
          </a:effectLst>
        </p:spPr>
      </p:pic>
    </p:spTree>
    <p:extLst>
      <p:ext uri="{BB962C8B-B14F-4D97-AF65-F5344CB8AC3E}">
        <p14:creationId xmlns:p14="http://schemas.microsoft.com/office/powerpoint/2010/main" val="194779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320F3-2B35-33BC-F490-FFA584A7CBE2}"/>
              </a:ext>
            </a:extLst>
          </p:cNvPr>
          <p:cNvSpPr>
            <a:spLocks noGrp="1"/>
          </p:cNvSpPr>
          <p:nvPr>
            <p:ph sz="half" idx="10"/>
          </p:nvPr>
        </p:nvSpPr>
        <p:spPr>
          <a:xfrm>
            <a:off x="7703772" y="1669655"/>
            <a:ext cx="3457123" cy="4351338"/>
          </a:xfrm>
        </p:spPr>
        <p:txBody>
          <a:bodyPr/>
          <a:lstStyle/>
          <a:p>
            <a:pPr marL="342900" indent="-342900" algn="l">
              <a:buFont typeface="Arial" panose="020B0604020202020204" pitchFamily="34" charset="0"/>
              <a:buChar char="•"/>
            </a:pPr>
            <a:r>
              <a:rPr lang="en-US" dirty="0"/>
              <a:t>defend </a:t>
            </a:r>
            <a:r>
              <a:rPr lang="en-US" b="1" dirty="0"/>
              <a:t>why</a:t>
            </a:r>
            <a:r>
              <a:rPr lang="en-US" dirty="0"/>
              <a:t> your answer might be correct/incorrect</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what 1-2 pieces of evidence do you have?</a:t>
            </a:r>
          </a:p>
        </p:txBody>
      </p:sp>
      <p:sp>
        <p:nvSpPr>
          <p:cNvPr id="5" name="Subtitle 2">
            <a:extLst>
              <a:ext uri="{FF2B5EF4-FFF2-40B4-BE49-F238E27FC236}">
                <a16:creationId xmlns:a16="http://schemas.microsoft.com/office/drawing/2014/main" id="{13125398-2B49-22CA-50A3-5014FC77AD36}"/>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make the case</a:t>
            </a:r>
          </a:p>
        </p:txBody>
      </p:sp>
      <p:sp>
        <p:nvSpPr>
          <p:cNvPr id="6" name="Rectangle 5">
            <a:extLst>
              <a:ext uri="{FF2B5EF4-FFF2-40B4-BE49-F238E27FC236}">
                <a16:creationId xmlns:a16="http://schemas.microsoft.com/office/drawing/2014/main" id="{515F79D9-4BA1-8B6A-B1A3-EBB42A43518F}"/>
              </a:ext>
            </a:extLst>
          </p:cNvPr>
          <p:cNvSpPr/>
          <p:nvPr/>
        </p:nvSpPr>
        <p:spPr>
          <a:xfrm>
            <a:off x="717376" y="4194176"/>
            <a:ext cx="1737360" cy="347472"/>
          </a:xfrm>
          <a:prstGeom prst="rect">
            <a:avLst/>
          </a:prstGeom>
          <a:solidFill>
            <a:srgbClr val="FFFF00">
              <a:alpha val="4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ectangle 6">
            <a:extLst>
              <a:ext uri="{FF2B5EF4-FFF2-40B4-BE49-F238E27FC236}">
                <a16:creationId xmlns:a16="http://schemas.microsoft.com/office/drawing/2014/main" id="{9606DAFB-437B-C81B-A5A4-309AAB9701DD}"/>
              </a:ext>
            </a:extLst>
          </p:cNvPr>
          <p:cNvSpPr/>
          <p:nvPr/>
        </p:nvSpPr>
        <p:spPr>
          <a:xfrm>
            <a:off x="717376" y="4626423"/>
            <a:ext cx="1737360" cy="347472"/>
          </a:xfrm>
          <a:prstGeom prst="rect">
            <a:avLst/>
          </a:prstGeom>
          <a:solidFill>
            <a:srgbClr val="92D050">
              <a:alpha val="4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77148F7F-3973-DDA0-8FF5-BA2B4872FC0D}"/>
              </a:ext>
            </a:extLst>
          </p:cNvPr>
          <p:cNvSpPr/>
          <p:nvPr/>
        </p:nvSpPr>
        <p:spPr>
          <a:xfrm>
            <a:off x="717376" y="5044381"/>
            <a:ext cx="1737360" cy="347472"/>
          </a:xfrm>
          <a:prstGeom prst="rect">
            <a:avLst/>
          </a:prstGeom>
          <a:solidFill>
            <a:schemeClr val="accent1">
              <a:lumMod val="40000"/>
              <a:lumOff val="60000"/>
              <a:alpha val="4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Rectangle 8">
            <a:extLst>
              <a:ext uri="{FF2B5EF4-FFF2-40B4-BE49-F238E27FC236}">
                <a16:creationId xmlns:a16="http://schemas.microsoft.com/office/drawing/2014/main" id="{D4915B58-1E50-3892-6920-09BD00475EF9}"/>
              </a:ext>
            </a:extLst>
          </p:cNvPr>
          <p:cNvSpPr/>
          <p:nvPr/>
        </p:nvSpPr>
        <p:spPr>
          <a:xfrm>
            <a:off x="717376" y="5445395"/>
            <a:ext cx="1737360" cy="347472"/>
          </a:xfrm>
          <a:prstGeom prst="rect">
            <a:avLst/>
          </a:prstGeom>
          <a:solidFill>
            <a:schemeClr val="accent5">
              <a:lumMod val="60000"/>
              <a:lumOff val="40000"/>
              <a:alpha val="4784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Rectangle 9">
            <a:extLst>
              <a:ext uri="{FF2B5EF4-FFF2-40B4-BE49-F238E27FC236}">
                <a16:creationId xmlns:a16="http://schemas.microsoft.com/office/drawing/2014/main" id="{3587B055-82FF-72C2-7363-9D30D1943A21}"/>
              </a:ext>
            </a:extLst>
          </p:cNvPr>
          <p:cNvSpPr/>
          <p:nvPr/>
        </p:nvSpPr>
        <p:spPr>
          <a:xfrm>
            <a:off x="2416768" y="2098890"/>
            <a:ext cx="1554480" cy="45720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TextBox 10">
            <a:extLst>
              <a:ext uri="{FF2B5EF4-FFF2-40B4-BE49-F238E27FC236}">
                <a16:creationId xmlns:a16="http://schemas.microsoft.com/office/drawing/2014/main" id="{199059CD-5F6A-67A6-E83E-669B07F9BB3A}"/>
              </a:ext>
            </a:extLst>
          </p:cNvPr>
          <p:cNvSpPr txBox="1"/>
          <p:nvPr/>
        </p:nvSpPr>
        <p:spPr>
          <a:xfrm>
            <a:off x="631648" y="1107805"/>
            <a:ext cx="4980580" cy="4782207"/>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Two numbers are shown. A number in between is missing.</a:t>
            </a:r>
          </a:p>
          <a:p>
            <a:pPr>
              <a:lnSpc>
                <a:spcPct val="120000"/>
              </a:lnSpc>
            </a:pPr>
            <a:endParaRPr lang="en-US" dirty="0">
              <a:latin typeface="Verdana" panose="020B0604030504040204" pitchFamily="34" charset="0"/>
              <a:ea typeface="Verdana" panose="020B0604030504040204" pitchFamily="34" charset="0"/>
            </a:endParaRPr>
          </a:p>
          <a:p>
            <a:pPr algn="ctr">
              <a:lnSpc>
                <a:spcPct val="120000"/>
              </a:lnSpc>
            </a:pPr>
            <a:r>
              <a:rPr lang="en-US" dirty="0">
                <a:latin typeface="Verdana" panose="020B0604030504040204" pitchFamily="34" charset="0"/>
                <a:ea typeface="Verdana" panose="020B0604030504040204" pitchFamily="34" charset="0"/>
              </a:rPr>
              <a:t>19.034                       19.007</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Which number can be placed in the box to show the numbers in order from greatest to least?</a:t>
            </a:r>
          </a:p>
          <a:p>
            <a:pPr>
              <a:lnSpc>
                <a:spcPct val="120000"/>
              </a:lnSpc>
            </a:pPr>
            <a:endParaRPr lang="en-US" dirty="0">
              <a:latin typeface="Verdana" panose="020B0604030504040204" pitchFamily="34" charset="0"/>
              <a:ea typeface="Verdana" panose="020B0604030504040204" pitchFamily="34" charset="0"/>
            </a:endParaRP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19.32</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19.03</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19.004</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19.035</a:t>
            </a:r>
          </a:p>
        </p:txBody>
      </p:sp>
    </p:spTree>
    <p:extLst>
      <p:ext uri="{BB962C8B-B14F-4D97-AF65-F5344CB8AC3E}">
        <p14:creationId xmlns:p14="http://schemas.microsoft.com/office/powerpoint/2010/main" val="87493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DA20E2-F6BE-D3E5-D4A5-19394B43ABB0}"/>
              </a:ext>
            </a:extLst>
          </p:cNvPr>
          <p:cNvSpPr>
            <a:spLocks noGrp="1"/>
          </p:cNvSpPr>
          <p:nvPr>
            <p:ph type="subTitle" idx="1"/>
          </p:nvPr>
        </p:nvSpPr>
        <p:spPr/>
        <p:txBody>
          <a:bodyPr/>
          <a:lstStyle/>
          <a:p>
            <a:r>
              <a:rPr lang="en-US" dirty="0"/>
              <a:t>think it up</a:t>
            </a:r>
          </a:p>
        </p:txBody>
      </p:sp>
    </p:spTree>
    <p:extLst>
      <p:ext uri="{BB962C8B-B14F-4D97-AF65-F5344CB8AC3E}">
        <p14:creationId xmlns:p14="http://schemas.microsoft.com/office/powerpoint/2010/main" val="2509180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50DE24A2-923E-C6A0-8E00-97623BDC1844}"/>
              </a:ext>
            </a:extLst>
          </p:cNvPr>
          <p:cNvSpPr/>
          <p:nvPr/>
        </p:nvSpPr>
        <p:spPr>
          <a:xfrm>
            <a:off x="623073" y="3955703"/>
            <a:ext cx="2989559" cy="134201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if the </a:t>
            </a:r>
            <a:r>
              <a:rPr lang="en-US" b="1" dirty="0">
                <a:solidFill>
                  <a:schemeClr val="tx1"/>
                </a:solidFill>
                <a:latin typeface="Century Gothic"/>
              </a:rPr>
              <a:t>first number was a whole number ONLY</a:t>
            </a:r>
            <a:r>
              <a:rPr lang="en-US" dirty="0">
                <a:solidFill>
                  <a:schemeClr val="tx1"/>
                </a:solidFill>
                <a:latin typeface="Century Gothic"/>
              </a:rPr>
              <a:t>, how would that change the answer?</a:t>
            </a:r>
          </a:p>
        </p:txBody>
      </p:sp>
      <p:sp>
        <p:nvSpPr>
          <p:cNvPr id="3" name="Rounded Rectangular Callout 3">
            <a:extLst>
              <a:ext uri="{FF2B5EF4-FFF2-40B4-BE49-F238E27FC236}">
                <a16:creationId xmlns:a16="http://schemas.microsoft.com/office/drawing/2014/main" id="{0D0B2114-043D-2DEF-8B73-2F305D133F8D}"/>
              </a:ext>
            </a:extLst>
          </p:cNvPr>
          <p:cNvSpPr/>
          <p:nvPr/>
        </p:nvSpPr>
        <p:spPr>
          <a:xfrm>
            <a:off x="623074" y="2005826"/>
            <a:ext cx="2989558" cy="991051"/>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latin typeface="Century Gothic"/>
              </a:rPr>
              <a:t>how will this help connect with </a:t>
            </a:r>
            <a:r>
              <a:rPr lang="en-US" b="1" dirty="0">
                <a:solidFill>
                  <a:schemeClr val="tx1"/>
                </a:solidFill>
                <a:latin typeface="Century Gothic"/>
              </a:rPr>
              <a:t>number lines</a:t>
            </a:r>
            <a:r>
              <a:rPr lang="en-US" dirty="0">
                <a:solidFill>
                  <a:schemeClr val="tx1"/>
                </a:solidFill>
                <a:latin typeface="Century Gothic"/>
              </a:rPr>
              <a:t>?</a:t>
            </a:r>
          </a:p>
        </p:txBody>
      </p:sp>
      <p:sp>
        <p:nvSpPr>
          <p:cNvPr id="6" name="Rectangle 5">
            <a:extLst>
              <a:ext uri="{FF2B5EF4-FFF2-40B4-BE49-F238E27FC236}">
                <a16:creationId xmlns:a16="http://schemas.microsoft.com/office/drawing/2014/main" id="{78A8FDC3-9FE1-F168-AF5B-0206492BEC34}"/>
              </a:ext>
            </a:extLst>
          </p:cNvPr>
          <p:cNvSpPr/>
          <p:nvPr/>
        </p:nvSpPr>
        <p:spPr>
          <a:xfrm>
            <a:off x="7591605" y="2236329"/>
            <a:ext cx="1554480" cy="45720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extBox 6">
            <a:extLst>
              <a:ext uri="{FF2B5EF4-FFF2-40B4-BE49-F238E27FC236}">
                <a16:creationId xmlns:a16="http://schemas.microsoft.com/office/drawing/2014/main" id="{D33C7C2C-328C-6E2D-7C46-6DDB42D65B66}"/>
              </a:ext>
            </a:extLst>
          </p:cNvPr>
          <p:cNvSpPr txBox="1"/>
          <p:nvPr/>
        </p:nvSpPr>
        <p:spPr>
          <a:xfrm>
            <a:off x="5806485" y="1245244"/>
            <a:ext cx="4980580" cy="4782207"/>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Two numbers are shown. A number in between is missing.</a:t>
            </a:r>
          </a:p>
          <a:p>
            <a:pPr>
              <a:lnSpc>
                <a:spcPct val="120000"/>
              </a:lnSpc>
            </a:pPr>
            <a:endParaRPr lang="en-US" dirty="0">
              <a:latin typeface="Verdana" panose="020B0604030504040204" pitchFamily="34" charset="0"/>
              <a:ea typeface="Verdana" panose="020B0604030504040204" pitchFamily="34" charset="0"/>
            </a:endParaRPr>
          </a:p>
          <a:p>
            <a:pPr algn="ctr">
              <a:lnSpc>
                <a:spcPct val="120000"/>
              </a:lnSpc>
            </a:pPr>
            <a:r>
              <a:rPr lang="en-US" dirty="0">
                <a:latin typeface="Verdana" panose="020B0604030504040204" pitchFamily="34" charset="0"/>
                <a:ea typeface="Verdana" panose="020B0604030504040204" pitchFamily="34" charset="0"/>
              </a:rPr>
              <a:t>19.034                       19.007</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Which number can be placed in the box to show the numbers in order from greatest to least?</a:t>
            </a:r>
          </a:p>
          <a:p>
            <a:pPr>
              <a:lnSpc>
                <a:spcPct val="120000"/>
              </a:lnSpc>
            </a:pPr>
            <a:endParaRPr lang="en-US" dirty="0">
              <a:latin typeface="Verdana" panose="020B0604030504040204" pitchFamily="34" charset="0"/>
              <a:ea typeface="Verdana" panose="020B0604030504040204" pitchFamily="34" charset="0"/>
            </a:endParaRP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19.32</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19.03</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19.004</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19.035</a:t>
            </a:r>
          </a:p>
        </p:txBody>
      </p:sp>
    </p:spTree>
    <p:extLst>
      <p:ext uri="{BB962C8B-B14F-4D97-AF65-F5344CB8AC3E}">
        <p14:creationId xmlns:p14="http://schemas.microsoft.com/office/powerpoint/2010/main" val="1873386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EBC3B-0EBC-2593-CC1F-8B8DCA1B764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FC6D3E00-5635-3CFC-96A8-FD4814D3F181}"/>
              </a:ext>
            </a:extLst>
          </p:cNvPr>
          <p:cNvSpPr txBox="1">
            <a:spLocks/>
          </p:cNvSpPr>
          <p:nvPr/>
        </p:nvSpPr>
        <p:spPr>
          <a:xfrm>
            <a:off x="230330" y="166436"/>
            <a:ext cx="5007343"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compare/contrast model</a:t>
            </a:r>
          </a:p>
        </p:txBody>
      </p:sp>
      <p:sp>
        <p:nvSpPr>
          <p:cNvPr id="6" name="Oval 5">
            <a:extLst>
              <a:ext uri="{FF2B5EF4-FFF2-40B4-BE49-F238E27FC236}">
                <a16:creationId xmlns:a16="http://schemas.microsoft.com/office/drawing/2014/main" id="{617BAB02-5405-8136-BA3D-9073B3767D08}"/>
              </a:ext>
            </a:extLst>
          </p:cNvPr>
          <p:cNvSpPr/>
          <p:nvPr/>
        </p:nvSpPr>
        <p:spPr>
          <a:xfrm>
            <a:off x="557222" y="1130051"/>
            <a:ext cx="6046859" cy="5105760"/>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Oval 6">
            <a:extLst>
              <a:ext uri="{FF2B5EF4-FFF2-40B4-BE49-F238E27FC236}">
                <a16:creationId xmlns:a16="http://schemas.microsoft.com/office/drawing/2014/main" id="{8275DCB4-44AC-7FE0-3726-3F8548B91ECF}"/>
              </a:ext>
            </a:extLst>
          </p:cNvPr>
          <p:cNvSpPr/>
          <p:nvPr/>
        </p:nvSpPr>
        <p:spPr>
          <a:xfrm>
            <a:off x="5787811" y="1102042"/>
            <a:ext cx="5846967" cy="5105760"/>
          </a:xfrm>
          <a:prstGeom prst="ellipse">
            <a:avLst/>
          </a:prstGeom>
          <a:noFill/>
          <a:ln w="57150">
            <a:solidFill>
              <a:srgbClr val="3071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aphicFrame>
        <p:nvGraphicFramePr>
          <p:cNvPr id="4" name="Table 3">
            <a:extLst>
              <a:ext uri="{FF2B5EF4-FFF2-40B4-BE49-F238E27FC236}">
                <a16:creationId xmlns:a16="http://schemas.microsoft.com/office/drawing/2014/main" id="{CEF5B328-DBFF-CFB7-4E81-6644243692C9}"/>
              </a:ext>
            </a:extLst>
          </p:cNvPr>
          <p:cNvGraphicFramePr>
            <a:graphicFrameLocks noGrp="1"/>
          </p:cNvGraphicFramePr>
          <p:nvPr>
            <p:extLst>
              <p:ext uri="{D42A27DB-BD31-4B8C-83A1-F6EECF244321}">
                <p14:modId xmlns:p14="http://schemas.microsoft.com/office/powerpoint/2010/main" val="513341507"/>
              </p:ext>
            </p:extLst>
          </p:nvPr>
        </p:nvGraphicFramePr>
        <p:xfrm>
          <a:off x="6674253" y="2599794"/>
          <a:ext cx="4174835" cy="1280160"/>
        </p:xfrm>
        <a:graphic>
          <a:graphicData uri="http://schemas.openxmlformats.org/drawingml/2006/table">
            <a:tbl>
              <a:tblPr firstRow="1" bandRow="1">
                <a:tableStyleId>{5C22544A-7EE6-4342-B048-85BDC9FD1C3A}</a:tableStyleId>
              </a:tblPr>
              <a:tblGrid>
                <a:gridCol w="802810">
                  <a:extLst>
                    <a:ext uri="{9D8B030D-6E8A-4147-A177-3AD203B41FA5}">
                      <a16:colId xmlns:a16="http://schemas.microsoft.com/office/drawing/2014/main" val="1329216470"/>
                    </a:ext>
                  </a:extLst>
                </a:gridCol>
                <a:gridCol w="914400">
                  <a:extLst>
                    <a:ext uri="{9D8B030D-6E8A-4147-A177-3AD203B41FA5}">
                      <a16:colId xmlns:a16="http://schemas.microsoft.com/office/drawing/2014/main" val="3561475422"/>
                    </a:ext>
                  </a:extLst>
                </a:gridCol>
                <a:gridCol w="746449">
                  <a:extLst>
                    <a:ext uri="{9D8B030D-6E8A-4147-A177-3AD203B41FA5}">
                      <a16:colId xmlns:a16="http://schemas.microsoft.com/office/drawing/2014/main" val="2865995301"/>
                    </a:ext>
                  </a:extLst>
                </a:gridCol>
                <a:gridCol w="923731">
                  <a:extLst>
                    <a:ext uri="{9D8B030D-6E8A-4147-A177-3AD203B41FA5}">
                      <a16:colId xmlns:a16="http://schemas.microsoft.com/office/drawing/2014/main" val="3451328696"/>
                    </a:ext>
                  </a:extLst>
                </a:gridCol>
                <a:gridCol w="787445">
                  <a:extLst>
                    <a:ext uri="{9D8B030D-6E8A-4147-A177-3AD203B41FA5}">
                      <a16:colId xmlns:a16="http://schemas.microsoft.com/office/drawing/2014/main" val="1777544960"/>
                    </a:ext>
                  </a:extLst>
                </a:gridCol>
              </a:tblGrid>
              <a:tr h="357718">
                <a:tc>
                  <a:txBody>
                    <a:bodyPr/>
                    <a:lstStyle/>
                    <a:p>
                      <a:r>
                        <a:rPr lang="en-US" dirty="0">
                          <a:latin typeface="Arial" panose="020B0604020202020204" pitchFamily="34" charset="0"/>
                        </a:rPr>
                        <a:t>friend</a:t>
                      </a:r>
                    </a:p>
                  </a:txBody>
                  <a:tcPr/>
                </a:tc>
                <a:tc>
                  <a:txBody>
                    <a:bodyPr/>
                    <a:lstStyle/>
                    <a:p>
                      <a:r>
                        <a:rPr lang="en-US" dirty="0">
                          <a:latin typeface="Arial" panose="020B0604020202020204" pitchFamily="34" charset="0"/>
                        </a:rPr>
                        <a:t>Brett</a:t>
                      </a:r>
                    </a:p>
                  </a:txBody>
                  <a:tcPr/>
                </a:tc>
                <a:tc>
                  <a:txBody>
                    <a:bodyPr/>
                    <a:lstStyle/>
                    <a:p>
                      <a:r>
                        <a:rPr lang="en-US" dirty="0">
                          <a:latin typeface="Arial" panose="020B0604020202020204" pitchFamily="34" charset="0"/>
                        </a:rPr>
                        <a:t>Tiana</a:t>
                      </a:r>
                    </a:p>
                  </a:txBody>
                  <a:tcPr/>
                </a:tc>
                <a:tc>
                  <a:txBody>
                    <a:bodyPr/>
                    <a:lstStyle/>
                    <a:p>
                      <a:r>
                        <a:rPr lang="en-US" dirty="0">
                          <a:latin typeface="Arial" panose="020B0604020202020204" pitchFamily="34" charset="0"/>
                        </a:rPr>
                        <a:t>Miguel</a:t>
                      </a:r>
                    </a:p>
                  </a:txBody>
                  <a:tcPr/>
                </a:tc>
                <a:tc>
                  <a:txBody>
                    <a:bodyPr/>
                    <a:lstStyle/>
                    <a:p>
                      <a:r>
                        <a:rPr lang="en-US" dirty="0">
                          <a:latin typeface="Arial" panose="020B0604020202020204" pitchFamily="34" charset="0"/>
                        </a:rPr>
                        <a:t>Olivia</a:t>
                      </a:r>
                    </a:p>
                  </a:txBody>
                  <a:tcPr/>
                </a:tc>
                <a:extLst>
                  <a:ext uri="{0D108BD9-81ED-4DB2-BD59-A6C34878D82A}">
                    <a16:rowId xmlns:a16="http://schemas.microsoft.com/office/drawing/2014/main" val="2237583427"/>
                  </a:ext>
                </a:extLst>
              </a:tr>
              <a:tr h="608374">
                <a:tc>
                  <a:txBody>
                    <a:bodyPr/>
                    <a:lstStyle/>
                    <a:p>
                      <a:r>
                        <a:rPr lang="en-US" dirty="0">
                          <a:latin typeface="Arial" panose="020B0604020202020204" pitchFamily="34" charset="0"/>
                        </a:rPr>
                        <a:t>oz of water</a:t>
                      </a:r>
                    </a:p>
                  </a:txBody>
                  <a:tcPr/>
                </a:tc>
                <a:tc>
                  <a:txBody>
                    <a:bodyPr/>
                    <a:lstStyle/>
                    <a:p>
                      <a:r>
                        <a:rPr lang="en-US" dirty="0">
                          <a:latin typeface="Arial" panose="020B0604020202020204" pitchFamily="34" charset="0"/>
                        </a:rPr>
                        <a:t>41.504</a:t>
                      </a:r>
                    </a:p>
                  </a:txBody>
                  <a:tcPr/>
                </a:tc>
                <a:tc>
                  <a:txBody>
                    <a:bodyPr/>
                    <a:lstStyle/>
                    <a:p>
                      <a:r>
                        <a:rPr lang="en-US" dirty="0">
                          <a:latin typeface="Arial" panose="020B0604020202020204" pitchFamily="34" charset="0"/>
                        </a:rPr>
                        <a:t>44.7</a:t>
                      </a:r>
                    </a:p>
                  </a:txBody>
                  <a:tcPr/>
                </a:tc>
                <a:tc>
                  <a:txBody>
                    <a:bodyPr/>
                    <a:lstStyle/>
                    <a:p>
                      <a:endParaRPr lang="en-US" dirty="0">
                        <a:latin typeface="Arial" panose="020B0604020202020204" pitchFamily="34" charset="0"/>
                      </a:endParaRPr>
                    </a:p>
                  </a:txBody>
                  <a:tcPr/>
                </a:tc>
                <a:tc>
                  <a:txBody>
                    <a:bodyPr/>
                    <a:lstStyle/>
                    <a:p>
                      <a:r>
                        <a:rPr lang="en-US" dirty="0">
                          <a:latin typeface="Arial" panose="020B0604020202020204" pitchFamily="34" charset="0"/>
                        </a:rPr>
                        <a:t>44.86</a:t>
                      </a:r>
                    </a:p>
                  </a:txBody>
                  <a:tcPr/>
                </a:tc>
                <a:extLst>
                  <a:ext uri="{0D108BD9-81ED-4DB2-BD59-A6C34878D82A}">
                    <a16:rowId xmlns:a16="http://schemas.microsoft.com/office/drawing/2014/main" val="1189290627"/>
                  </a:ext>
                </a:extLst>
              </a:tr>
            </a:tbl>
          </a:graphicData>
        </a:graphic>
      </p:graphicFrame>
      <p:sp>
        <p:nvSpPr>
          <p:cNvPr id="8" name="Rectangle 7">
            <a:extLst>
              <a:ext uri="{FF2B5EF4-FFF2-40B4-BE49-F238E27FC236}">
                <a16:creationId xmlns:a16="http://schemas.microsoft.com/office/drawing/2014/main" id="{A1585FF9-2AA3-F28B-79D0-539A8EE0CD26}"/>
              </a:ext>
            </a:extLst>
          </p:cNvPr>
          <p:cNvSpPr/>
          <p:nvPr/>
        </p:nvSpPr>
        <p:spPr>
          <a:xfrm>
            <a:off x="2770970" y="2628370"/>
            <a:ext cx="1554480" cy="45720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TextBox 9">
            <a:extLst>
              <a:ext uri="{FF2B5EF4-FFF2-40B4-BE49-F238E27FC236}">
                <a16:creationId xmlns:a16="http://schemas.microsoft.com/office/drawing/2014/main" id="{3C1077D0-E7C2-B528-3082-67F6D40CEA68}"/>
              </a:ext>
            </a:extLst>
          </p:cNvPr>
          <p:cNvSpPr txBox="1"/>
          <p:nvPr/>
        </p:nvSpPr>
        <p:spPr>
          <a:xfrm>
            <a:off x="985850" y="1951616"/>
            <a:ext cx="4980580" cy="3416320"/>
          </a:xfrm>
          <a:prstGeom prst="rect">
            <a:avLst/>
          </a:prstGeom>
          <a:noFill/>
          <a:ln w="28575">
            <a:solidFill>
              <a:schemeClr val="bg1">
                <a:lumMod val="75000"/>
              </a:schemeClr>
            </a:solidFill>
            <a:prstDash val="dash"/>
          </a:ln>
        </p:spPr>
        <p:txBody>
          <a:bodyPr wrap="square" lIns="182880" tIns="91440" bIns="91440" rtlCol="0">
            <a:spAutoFit/>
          </a:bodyPr>
          <a:lstStyle/>
          <a:p>
            <a:pPr>
              <a:spcAft>
                <a:spcPts val="1200"/>
              </a:spcAft>
            </a:pPr>
            <a:r>
              <a:rPr lang="en-US" sz="1700" dirty="0">
                <a:latin typeface="Verdana" panose="020B0604030504040204" pitchFamily="34" charset="0"/>
                <a:ea typeface="Verdana" panose="020B0604030504040204" pitchFamily="34" charset="0"/>
              </a:rPr>
              <a:t>Two numbers are shown. A number in between is missing.</a:t>
            </a:r>
          </a:p>
          <a:p>
            <a:pPr algn="ctr">
              <a:spcAft>
                <a:spcPts val="1200"/>
              </a:spcAft>
            </a:pPr>
            <a:r>
              <a:rPr lang="en-US" sz="1700" dirty="0">
                <a:latin typeface="Verdana" panose="020B0604030504040204" pitchFamily="34" charset="0"/>
                <a:ea typeface="Verdana" panose="020B0604030504040204" pitchFamily="34" charset="0"/>
              </a:rPr>
              <a:t>19.034                       19.007</a:t>
            </a:r>
          </a:p>
          <a:p>
            <a:pPr>
              <a:spcAft>
                <a:spcPts val="600"/>
              </a:spcAft>
            </a:pPr>
            <a:r>
              <a:rPr lang="en-US" sz="1700" dirty="0">
                <a:latin typeface="Verdana" panose="020B0604030504040204" pitchFamily="34" charset="0"/>
                <a:ea typeface="Verdana" panose="020B0604030504040204" pitchFamily="34" charset="0"/>
              </a:rPr>
              <a:t>Which number can be placed in the box to show the numbers in order from greatest to least?</a:t>
            </a:r>
          </a:p>
          <a:p>
            <a:pPr marL="457200" indent="-457200">
              <a:spcAft>
                <a:spcPts val="600"/>
              </a:spcAft>
            </a:pPr>
            <a:r>
              <a:rPr lang="en-US" sz="1700" b="1" dirty="0">
                <a:latin typeface="Verdana" panose="020B0604030504040204" pitchFamily="34" charset="0"/>
                <a:ea typeface="Verdana" panose="020B0604030504040204" pitchFamily="34" charset="0"/>
              </a:rPr>
              <a:t>A</a:t>
            </a:r>
            <a:r>
              <a:rPr lang="en-US" sz="1700" dirty="0">
                <a:latin typeface="Verdana" panose="020B0604030504040204" pitchFamily="34" charset="0"/>
                <a:ea typeface="Verdana" panose="020B0604030504040204" pitchFamily="34" charset="0"/>
              </a:rPr>
              <a:t>	19.32</a:t>
            </a:r>
          </a:p>
          <a:p>
            <a:pPr marL="457200" indent="-457200">
              <a:spcAft>
                <a:spcPts val="600"/>
              </a:spcAft>
            </a:pPr>
            <a:r>
              <a:rPr lang="en-US" sz="1700" b="1" dirty="0">
                <a:latin typeface="Verdana" panose="020B0604030504040204" pitchFamily="34" charset="0"/>
                <a:ea typeface="Verdana" panose="020B0604030504040204" pitchFamily="34" charset="0"/>
              </a:rPr>
              <a:t>B</a:t>
            </a:r>
            <a:r>
              <a:rPr lang="en-US" sz="1700" dirty="0">
                <a:latin typeface="Verdana" panose="020B0604030504040204" pitchFamily="34" charset="0"/>
                <a:ea typeface="Verdana" panose="020B0604030504040204" pitchFamily="34" charset="0"/>
              </a:rPr>
              <a:t>	19.03</a:t>
            </a:r>
          </a:p>
          <a:p>
            <a:pPr marL="457200" indent="-457200">
              <a:spcAft>
                <a:spcPts val="600"/>
              </a:spcAft>
            </a:pPr>
            <a:r>
              <a:rPr lang="en-US" sz="1700" b="1" dirty="0">
                <a:latin typeface="Verdana" panose="020B0604030504040204" pitchFamily="34" charset="0"/>
                <a:ea typeface="Verdana" panose="020B0604030504040204" pitchFamily="34" charset="0"/>
              </a:rPr>
              <a:t>C</a:t>
            </a:r>
            <a:r>
              <a:rPr lang="en-US" sz="1700" dirty="0">
                <a:latin typeface="Verdana" panose="020B0604030504040204" pitchFamily="34" charset="0"/>
                <a:ea typeface="Verdana" panose="020B0604030504040204" pitchFamily="34" charset="0"/>
              </a:rPr>
              <a:t>	19.004</a:t>
            </a:r>
          </a:p>
          <a:p>
            <a:pPr marL="457200" indent="-457200">
              <a:spcAft>
                <a:spcPts val="600"/>
              </a:spcAft>
            </a:pPr>
            <a:r>
              <a:rPr lang="en-US" sz="1700" b="1" dirty="0">
                <a:latin typeface="Verdana" panose="020B0604030504040204" pitchFamily="34" charset="0"/>
                <a:ea typeface="Verdana" panose="020B0604030504040204" pitchFamily="34" charset="0"/>
              </a:rPr>
              <a:t>D</a:t>
            </a:r>
            <a:r>
              <a:rPr lang="en-US" sz="1700" dirty="0">
                <a:latin typeface="Verdana" panose="020B0604030504040204" pitchFamily="34" charset="0"/>
                <a:ea typeface="Verdana" panose="020B0604030504040204" pitchFamily="34" charset="0"/>
              </a:rPr>
              <a:t>	19.035</a:t>
            </a:r>
          </a:p>
        </p:txBody>
      </p:sp>
      <p:sp>
        <p:nvSpPr>
          <p:cNvPr id="9" name="TextBox 8">
            <a:extLst>
              <a:ext uri="{FF2B5EF4-FFF2-40B4-BE49-F238E27FC236}">
                <a16:creationId xmlns:a16="http://schemas.microsoft.com/office/drawing/2014/main" id="{EC662DA8-A0C6-2121-FF07-61794C2B1FF7}"/>
              </a:ext>
            </a:extLst>
          </p:cNvPr>
          <p:cNvSpPr txBox="1"/>
          <p:nvPr/>
        </p:nvSpPr>
        <p:spPr>
          <a:xfrm>
            <a:off x="6193942" y="1721675"/>
            <a:ext cx="5078891" cy="3954929"/>
          </a:xfrm>
          <a:prstGeom prst="rect">
            <a:avLst/>
          </a:prstGeom>
          <a:noFill/>
          <a:ln w="28575">
            <a:solidFill>
              <a:schemeClr val="bg1">
                <a:lumMod val="75000"/>
              </a:schemeClr>
            </a:solidFill>
            <a:prstDash val="dash"/>
          </a:ln>
        </p:spPr>
        <p:txBody>
          <a:bodyPr wrap="square" lIns="91440" tIns="91440" bIns="91440" rtlCol="0">
            <a:spAutoFit/>
          </a:bodyPr>
          <a:lstStyle/>
          <a:p>
            <a:r>
              <a:rPr lang="en-US" sz="1600" dirty="0">
                <a:latin typeface="Verdana" panose="020B0604030504040204" pitchFamily="34" charset="0"/>
                <a:ea typeface="Verdana" panose="020B0604030504040204" pitchFamily="34" charset="0"/>
              </a:rPr>
              <a:t>Four friends are keeping track of how much water they drink each day. The table shows the amount of water each friend drinks in a day.</a:t>
            </a: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pPr>
              <a:spcAft>
                <a:spcPts val="600"/>
              </a:spcAft>
            </a:pPr>
            <a:r>
              <a:rPr lang="en-US" sz="1600" dirty="0">
                <a:latin typeface="Verdana" panose="020B0604030504040204" pitchFamily="34" charset="0"/>
                <a:ea typeface="Verdana" panose="020B0604030504040204" pitchFamily="34" charset="0"/>
              </a:rPr>
              <a:t>Miguel drank less than Olivia but more than Tiana. Which number could be the amount of water Miguel drank?</a:t>
            </a:r>
          </a:p>
          <a:p>
            <a:pPr marL="457200" indent="-457200"/>
            <a:r>
              <a:rPr lang="en-US" sz="1600" b="1" dirty="0">
                <a:latin typeface="Verdana" panose="020B0604030504040204" pitchFamily="34" charset="0"/>
                <a:ea typeface="Verdana" panose="020B0604030504040204" pitchFamily="34" charset="0"/>
              </a:rPr>
              <a:t>A</a:t>
            </a:r>
            <a:r>
              <a:rPr lang="en-US" sz="1600" dirty="0">
                <a:latin typeface="Verdana" panose="020B0604030504040204" pitchFamily="34" charset="0"/>
                <a:ea typeface="Verdana" panose="020B0604030504040204" pitchFamily="34" charset="0"/>
              </a:rPr>
              <a:t>	44.08</a:t>
            </a:r>
          </a:p>
          <a:p>
            <a:pPr marL="457200" indent="-457200"/>
            <a:r>
              <a:rPr lang="en-US" sz="1600" b="1" dirty="0">
                <a:latin typeface="Verdana" panose="020B0604030504040204" pitchFamily="34" charset="0"/>
                <a:ea typeface="Verdana" panose="020B0604030504040204" pitchFamily="34" charset="0"/>
              </a:rPr>
              <a:t>B</a:t>
            </a:r>
            <a:r>
              <a:rPr lang="en-US" sz="1600" dirty="0">
                <a:latin typeface="Verdana" panose="020B0604030504040204" pitchFamily="34" charset="0"/>
                <a:ea typeface="Verdana" panose="020B0604030504040204" pitchFamily="34" charset="0"/>
              </a:rPr>
              <a:t>	41.79</a:t>
            </a:r>
          </a:p>
          <a:p>
            <a:pPr marL="457200" indent="-457200"/>
            <a:r>
              <a:rPr lang="en-US" sz="1600" b="1" dirty="0">
                <a:latin typeface="Verdana" panose="020B0604030504040204" pitchFamily="34" charset="0"/>
                <a:ea typeface="Verdana" panose="020B0604030504040204" pitchFamily="34" charset="0"/>
              </a:rPr>
              <a:t>C</a:t>
            </a:r>
            <a:r>
              <a:rPr lang="en-US" sz="1600" dirty="0">
                <a:latin typeface="Verdana" panose="020B0604030504040204" pitchFamily="34" charset="0"/>
                <a:ea typeface="Verdana" panose="020B0604030504040204" pitchFamily="34" charset="0"/>
              </a:rPr>
              <a:t>	44.81</a:t>
            </a:r>
          </a:p>
          <a:p>
            <a:pPr marL="457200" indent="-457200"/>
            <a:r>
              <a:rPr lang="en-US" sz="1600" b="1" dirty="0">
                <a:latin typeface="Verdana" panose="020B0604030504040204" pitchFamily="34" charset="0"/>
                <a:ea typeface="Verdana" panose="020B0604030504040204" pitchFamily="34" charset="0"/>
              </a:rPr>
              <a:t>D</a:t>
            </a:r>
            <a:r>
              <a:rPr lang="en-US" sz="1600" dirty="0">
                <a:latin typeface="Verdana" panose="020B0604030504040204" pitchFamily="34" charset="0"/>
                <a:ea typeface="Verdana" panose="020B0604030504040204" pitchFamily="34" charset="0"/>
              </a:rPr>
              <a:t>	44.699</a:t>
            </a:r>
          </a:p>
        </p:txBody>
      </p:sp>
    </p:spTree>
    <p:extLst>
      <p:ext uri="{BB962C8B-B14F-4D97-AF65-F5344CB8AC3E}">
        <p14:creationId xmlns:p14="http://schemas.microsoft.com/office/powerpoint/2010/main" val="3471312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0D4114-8CCC-820D-33AC-272C5EEAF08C}"/>
              </a:ext>
            </a:extLst>
          </p:cNvPr>
          <p:cNvSpPr>
            <a:spLocks noGrp="1"/>
          </p:cNvSpPr>
          <p:nvPr>
            <p:ph type="subTitle" idx="1"/>
          </p:nvPr>
        </p:nvSpPr>
        <p:spPr/>
        <p:txBody>
          <a:bodyPr/>
          <a:lstStyle/>
          <a:p>
            <a:r>
              <a:rPr lang="en-US" dirty="0"/>
              <a:t>write about it</a:t>
            </a:r>
          </a:p>
        </p:txBody>
      </p:sp>
    </p:spTree>
    <p:extLst>
      <p:ext uri="{BB962C8B-B14F-4D97-AF65-F5344CB8AC3E}">
        <p14:creationId xmlns:p14="http://schemas.microsoft.com/office/powerpoint/2010/main" val="319018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0EF4-945F-246E-59C5-72A468DD05F4}"/>
            </a:ext>
          </a:extLst>
        </p:cNvPr>
        <p:cNvGrpSpPr/>
        <p:nvPr/>
      </p:nvGrpSpPr>
      <p:grpSpPr>
        <a:xfrm>
          <a:off x="0" y="0"/>
          <a:ext cx="0" cy="0"/>
          <a:chOff x="0" y="0"/>
          <a:chExt cx="0" cy="0"/>
        </a:xfrm>
      </p:grpSpPr>
      <p:sp>
        <p:nvSpPr>
          <p:cNvPr id="3" name="Rounded Rectangular Callout 3">
            <a:extLst>
              <a:ext uri="{FF2B5EF4-FFF2-40B4-BE49-F238E27FC236}">
                <a16:creationId xmlns:a16="http://schemas.microsoft.com/office/drawing/2014/main" id="{B6C2D999-4995-8556-5050-E584229293A2}"/>
              </a:ext>
            </a:extLst>
          </p:cNvPr>
          <p:cNvSpPr/>
          <p:nvPr/>
        </p:nvSpPr>
        <p:spPr>
          <a:xfrm>
            <a:off x="862913" y="2005827"/>
            <a:ext cx="2794685"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did you learn?</a:t>
            </a:r>
          </a:p>
        </p:txBody>
      </p:sp>
      <p:sp>
        <p:nvSpPr>
          <p:cNvPr id="2" name="Rounded Rectangular Callout 1">
            <a:extLst>
              <a:ext uri="{FF2B5EF4-FFF2-40B4-BE49-F238E27FC236}">
                <a16:creationId xmlns:a16="http://schemas.microsoft.com/office/drawing/2014/main" id="{5A9248D1-F337-0503-8E67-372386FA81E5}"/>
              </a:ext>
            </a:extLst>
          </p:cNvPr>
          <p:cNvSpPr/>
          <p:nvPr/>
        </p:nvSpPr>
        <p:spPr>
          <a:xfrm>
            <a:off x="862914" y="3955704"/>
            <a:ext cx="2794686"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evidence supports your thinking?</a:t>
            </a:r>
          </a:p>
        </p:txBody>
      </p:sp>
      <p:sp>
        <p:nvSpPr>
          <p:cNvPr id="6" name="Oval 5">
            <a:extLst>
              <a:ext uri="{FF2B5EF4-FFF2-40B4-BE49-F238E27FC236}">
                <a16:creationId xmlns:a16="http://schemas.microsoft.com/office/drawing/2014/main" id="{3B521031-E726-FCBA-613D-1AA3B5D3C17A}"/>
              </a:ext>
            </a:extLst>
          </p:cNvPr>
          <p:cNvSpPr/>
          <p:nvPr/>
        </p:nvSpPr>
        <p:spPr>
          <a:xfrm>
            <a:off x="5895976" y="4760870"/>
            <a:ext cx="365760" cy="365760"/>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ectangle 6">
            <a:extLst>
              <a:ext uri="{FF2B5EF4-FFF2-40B4-BE49-F238E27FC236}">
                <a16:creationId xmlns:a16="http://schemas.microsoft.com/office/drawing/2014/main" id="{3EF14692-23EB-F7FD-69C3-365F1CD9A142}"/>
              </a:ext>
            </a:extLst>
          </p:cNvPr>
          <p:cNvSpPr/>
          <p:nvPr/>
        </p:nvSpPr>
        <p:spPr>
          <a:xfrm>
            <a:off x="7591605" y="2236329"/>
            <a:ext cx="1554480" cy="45720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99E7FC08-C48C-DD4F-3785-D301C8C18B41}"/>
              </a:ext>
            </a:extLst>
          </p:cNvPr>
          <p:cNvSpPr txBox="1"/>
          <p:nvPr/>
        </p:nvSpPr>
        <p:spPr>
          <a:xfrm>
            <a:off x="5806485" y="1245244"/>
            <a:ext cx="4980580" cy="4782207"/>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Two numbers are shown. A number in between is missing.</a:t>
            </a:r>
          </a:p>
          <a:p>
            <a:pPr>
              <a:lnSpc>
                <a:spcPct val="120000"/>
              </a:lnSpc>
            </a:pPr>
            <a:endParaRPr lang="en-US" dirty="0">
              <a:latin typeface="Verdana" panose="020B0604030504040204" pitchFamily="34" charset="0"/>
              <a:ea typeface="Verdana" panose="020B0604030504040204" pitchFamily="34" charset="0"/>
            </a:endParaRPr>
          </a:p>
          <a:p>
            <a:pPr algn="ctr">
              <a:lnSpc>
                <a:spcPct val="120000"/>
              </a:lnSpc>
            </a:pPr>
            <a:r>
              <a:rPr lang="en-US" dirty="0">
                <a:latin typeface="Verdana" panose="020B0604030504040204" pitchFamily="34" charset="0"/>
                <a:ea typeface="Verdana" panose="020B0604030504040204" pitchFamily="34" charset="0"/>
              </a:rPr>
              <a:t>19.034                       19.007</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Which number can be placed in the box to show the numbers in order from greatest to least?</a:t>
            </a:r>
          </a:p>
          <a:p>
            <a:pPr>
              <a:lnSpc>
                <a:spcPct val="120000"/>
              </a:lnSpc>
            </a:pPr>
            <a:endParaRPr lang="en-US" dirty="0">
              <a:latin typeface="Verdana" panose="020B0604030504040204" pitchFamily="34" charset="0"/>
              <a:ea typeface="Verdana" panose="020B0604030504040204" pitchFamily="34" charset="0"/>
            </a:endParaRP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19.32</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19.03</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19.004</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19.035</a:t>
            </a:r>
          </a:p>
        </p:txBody>
      </p:sp>
    </p:spTree>
    <p:extLst>
      <p:ext uri="{BB962C8B-B14F-4D97-AF65-F5344CB8AC3E}">
        <p14:creationId xmlns:p14="http://schemas.microsoft.com/office/powerpoint/2010/main" val="2522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5FB5AB6-056B-19A4-7829-DE3316DB68E7}"/>
              </a:ext>
            </a:extLst>
          </p:cNvPr>
          <p:cNvSpPr txBox="1">
            <a:spLocks/>
          </p:cNvSpPr>
          <p:nvPr/>
        </p:nvSpPr>
        <p:spPr>
          <a:xfrm>
            <a:off x="8546475" y="5668834"/>
            <a:ext cx="145666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stimulus</a:t>
            </a:r>
          </a:p>
        </p:txBody>
      </p:sp>
      <p:sp>
        <p:nvSpPr>
          <p:cNvPr id="3" name="Subtitle 2">
            <a:extLst>
              <a:ext uri="{FF2B5EF4-FFF2-40B4-BE49-F238E27FC236}">
                <a16:creationId xmlns:a16="http://schemas.microsoft.com/office/drawing/2014/main" id="{2FE8A83F-1796-E29F-539E-95C377E5AA8E}"/>
              </a:ext>
            </a:extLst>
          </p:cNvPr>
          <p:cNvSpPr txBox="1">
            <a:spLocks/>
          </p:cNvSpPr>
          <p:nvPr/>
        </p:nvSpPr>
        <p:spPr>
          <a:xfrm>
            <a:off x="1486570" y="5668834"/>
            <a:ext cx="3462670" cy="564964"/>
          </a:xfrm>
          <a:prstGeom prst="rect">
            <a:avLst/>
          </a:prstGeom>
        </p:spPr>
        <p:txBody>
          <a:bodyPr/>
          <a:lstStyle>
            <a:lvl1pPr marL="0" indent="0" algn="l" defTabSz="914400" rtl="0" eaLnBrk="1" latinLnBrk="0" hangingPunct="1">
              <a:lnSpc>
                <a:spcPct val="110000"/>
              </a:lnSpc>
              <a:spcBef>
                <a:spcPts val="1000"/>
              </a:spcBef>
              <a:buFont typeface="Arial" panose="020B0604020202020204" pitchFamily="34" charset="0"/>
              <a:buNone/>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thinkalong routine</a:t>
            </a:r>
          </a:p>
        </p:txBody>
      </p:sp>
      <p:pic>
        <p:nvPicPr>
          <p:cNvPr id="6" name="Picture 5" descr="A screenshot of a computer screen&#10;&#10;AI-generated content may be incorrect.">
            <a:extLst>
              <a:ext uri="{FF2B5EF4-FFF2-40B4-BE49-F238E27FC236}">
                <a16:creationId xmlns:a16="http://schemas.microsoft.com/office/drawing/2014/main" id="{6B452C15-FA63-D048-2BA3-50DD5C39A824}"/>
              </a:ext>
            </a:extLst>
          </p:cNvPr>
          <p:cNvPicPr>
            <a:picLocks noChangeAspect="1"/>
          </p:cNvPicPr>
          <p:nvPr/>
        </p:nvPicPr>
        <p:blipFill>
          <a:blip r:embed="rId3">
            <a:extLst>
              <a:ext uri="{28A0092B-C50C-407E-A947-70E740481C1C}">
                <a14:useLocalDpi xmlns:a14="http://schemas.microsoft.com/office/drawing/2010/main" val="0"/>
              </a:ext>
            </a:extLst>
          </a:blip>
          <a:srcRect l="4553" t="15301" r="3759" b="50000"/>
          <a:stretch>
            <a:fillRect/>
          </a:stretch>
        </p:blipFill>
        <p:spPr>
          <a:xfrm>
            <a:off x="332371" y="1693568"/>
            <a:ext cx="5961568" cy="2919733"/>
          </a:xfrm>
          <a:prstGeom prst="rect">
            <a:avLst/>
          </a:prstGeom>
        </p:spPr>
      </p:pic>
      <p:sp>
        <p:nvSpPr>
          <p:cNvPr id="4" name="Rectangle 3">
            <a:extLst>
              <a:ext uri="{FF2B5EF4-FFF2-40B4-BE49-F238E27FC236}">
                <a16:creationId xmlns:a16="http://schemas.microsoft.com/office/drawing/2014/main" id="{7BDE37CC-3EAA-6219-C8E8-8AB4FEA2674B}"/>
              </a:ext>
            </a:extLst>
          </p:cNvPr>
          <p:cNvSpPr/>
          <p:nvPr/>
        </p:nvSpPr>
        <p:spPr>
          <a:xfrm>
            <a:off x="8434568" y="1693404"/>
            <a:ext cx="1554480" cy="45720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7CF1C3B9-2656-3EDA-647B-5CD3C996BD25}"/>
              </a:ext>
            </a:extLst>
          </p:cNvPr>
          <p:cNvSpPr txBox="1"/>
          <p:nvPr/>
        </p:nvSpPr>
        <p:spPr>
          <a:xfrm>
            <a:off x="6649448" y="702319"/>
            <a:ext cx="4980580" cy="4782207"/>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Two numbers are shown. A number in between is missing.</a:t>
            </a:r>
          </a:p>
          <a:p>
            <a:pPr>
              <a:lnSpc>
                <a:spcPct val="120000"/>
              </a:lnSpc>
            </a:pPr>
            <a:endParaRPr lang="en-US" dirty="0">
              <a:latin typeface="Verdana" panose="020B0604030504040204" pitchFamily="34" charset="0"/>
              <a:ea typeface="Verdana" panose="020B0604030504040204" pitchFamily="34" charset="0"/>
            </a:endParaRPr>
          </a:p>
          <a:p>
            <a:pPr algn="ctr">
              <a:lnSpc>
                <a:spcPct val="120000"/>
              </a:lnSpc>
            </a:pPr>
            <a:r>
              <a:rPr lang="en-US" dirty="0">
                <a:latin typeface="Verdana" panose="020B0604030504040204" pitchFamily="34" charset="0"/>
                <a:ea typeface="Verdana" panose="020B0604030504040204" pitchFamily="34" charset="0"/>
              </a:rPr>
              <a:t>19.034                       19.007</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Which number can be placed in the box to show the numbers in order from greatest to least?</a:t>
            </a:r>
          </a:p>
          <a:p>
            <a:pPr>
              <a:lnSpc>
                <a:spcPct val="120000"/>
              </a:lnSpc>
            </a:pPr>
            <a:endParaRPr lang="en-US" dirty="0">
              <a:latin typeface="Verdana" panose="020B0604030504040204" pitchFamily="34" charset="0"/>
              <a:ea typeface="Verdana" panose="020B0604030504040204" pitchFamily="34" charset="0"/>
            </a:endParaRP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19.32</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19.03</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19.004</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19.035</a:t>
            </a:r>
          </a:p>
        </p:txBody>
      </p:sp>
    </p:spTree>
    <p:extLst>
      <p:ext uri="{BB962C8B-B14F-4D97-AF65-F5344CB8AC3E}">
        <p14:creationId xmlns:p14="http://schemas.microsoft.com/office/powerpoint/2010/main" val="17697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86AEFE8-C63F-8F0C-A4DC-C9946A0FCF97}"/>
              </a:ext>
            </a:extLst>
          </p:cNvPr>
          <p:cNvSpPr>
            <a:spLocks noGrp="1"/>
          </p:cNvSpPr>
          <p:nvPr>
            <p:ph type="subTitle" idx="1"/>
          </p:nvPr>
        </p:nvSpPr>
        <p:spPr/>
        <p:txBody>
          <a:bodyPr/>
          <a:lstStyle/>
          <a:p>
            <a:r>
              <a:rPr lang="en-US" dirty="0"/>
              <a:t>make a plan</a:t>
            </a:r>
          </a:p>
        </p:txBody>
      </p:sp>
    </p:spTree>
    <p:extLst>
      <p:ext uri="{BB962C8B-B14F-4D97-AF65-F5344CB8AC3E}">
        <p14:creationId xmlns:p14="http://schemas.microsoft.com/office/powerpoint/2010/main" val="10067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78DB-E496-D4E6-3FF8-5580FF22C182}"/>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4E5F4723-F6C9-9EA6-9177-9777CE885264}"/>
              </a:ext>
            </a:extLst>
          </p:cNvPr>
          <p:cNvSpPr txBox="1">
            <a:spLocks/>
          </p:cNvSpPr>
          <p:nvPr/>
        </p:nvSpPr>
        <p:spPr>
          <a:xfrm>
            <a:off x="1077593" y="4260556"/>
            <a:ext cx="1794897"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C7BF952D-F38E-F7F5-F5C8-C8849847AFE0}"/>
              </a:ext>
            </a:extLst>
          </p:cNvPr>
          <p:cNvSpPr/>
          <p:nvPr/>
        </p:nvSpPr>
        <p:spPr>
          <a:xfrm>
            <a:off x="862914" y="3955704"/>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how would you start?</a:t>
            </a:r>
          </a:p>
        </p:txBody>
      </p:sp>
      <p:sp>
        <p:nvSpPr>
          <p:cNvPr id="4" name="Rounded Rectangular Callout 3">
            <a:extLst>
              <a:ext uri="{FF2B5EF4-FFF2-40B4-BE49-F238E27FC236}">
                <a16:creationId xmlns:a16="http://schemas.microsoft.com/office/drawing/2014/main" id="{2C1B7C60-BC00-9947-5F6A-E6F9A7F4AB2B}"/>
              </a:ext>
            </a:extLst>
          </p:cNvPr>
          <p:cNvSpPr/>
          <p:nvPr/>
        </p:nvSpPr>
        <p:spPr>
          <a:xfrm>
            <a:off x="862914" y="2005827"/>
            <a:ext cx="2599764"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what’s it about?</a:t>
            </a:r>
          </a:p>
        </p:txBody>
      </p:sp>
      <p:sp>
        <p:nvSpPr>
          <p:cNvPr id="7" name="Rectangle 6">
            <a:extLst>
              <a:ext uri="{FF2B5EF4-FFF2-40B4-BE49-F238E27FC236}">
                <a16:creationId xmlns:a16="http://schemas.microsoft.com/office/drawing/2014/main" id="{07367507-B6E7-E45D-459E-3F0F37F970EE}"/>
              </a:ext>
            </a:extLst>
          </p:cNvPr>
          <p:cNvSpPr/>
          <p:nvPr/>
        </p:nvSpPr>
        <p:spPr>
          <a:xfrm>
            <a:off x="7720193" y="3514388"/>
            <a:ext cx="1554480" cy="45720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TextBox 7">
            <a:extLst>
              <a:ext uri="{FF2B5EF4-FFF2-40B4-BE49-F238E27FC236}">
                <a16:creationId xmlns:a16="http://schemas.microsoft.com/office/drawing/2014/main" id="{1E602587-98A9-2CF6-A1B8-AA4099EE0303}"/>
              </a:ext>
            </a:extLst>
          </p:cNvPr>
          <p:cNvSpPr txBox="1"/>
          <p:nvPr/>
        </p:nvSpPr>
        <p:spPr>
          <a:xfrm>
            <a:off x="5935073" y="2523303"/>
            <a:ext cx="4980580" cy="1811393"/>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Two numbers are shown. A number in between is missing.</a:t>
            </a:r>
          </a:p>
          <a:p>
            <a:pPr>
              <a:lnSpc>
                <a:spcPct val="120000"/>
              </a:lnSpc>
            </a:pPr>
            <a:endParaRPr lang="en-US" dirty="0">
              <a:latin typeface="Verdana" panose="020B0604030504040204" pitchFamily="34" charset="0"/>
              <a:ea typeface="Verdana" panose="020B0604030504040204" pitchFamily="34" charset="0"/>
            </a:endParaRPr>
          </a:p>
          <a:p>
            <a:pPr algn="ctr">
              <a:lnSpc>
                <a:spcPct val="120000"/>
              </a:lnSpc>
            </a:pPr>
            <a:r>
              <a:rPr lang="en-US" dirty="0">
                <a:latin typeface="Verdana" panose="020B0604030504040204" pitchFamily="34" charset="0"/>
                <a:ea typeface="Verdana" panose="020B0604030504040204" pitchFamily="34" charset="0"/>
              </a:rPr>
              <a:t>19.034                       19.007</a:t>
            </a:r>
          </a:p>
          <a:p>
            <a:pPr>
              <a:lnSpc>
                <a:spcPct val="120000"/>
              </a:lnSpc>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685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CEF63B2-1B6D-D36B-C1C2-66CDBCEEDB51}"/>
              </a:ext>
            </a:extLst>
          </p:cNvPr>
          <p:cNvSpPr>
            <a:spLocks noGrp="1"/>
          </p:cNvSpPr>
          <p:nvPr>
            <p:ph type="subTitle" idx="1"/>
          </p:nvPr>
        </p:nvSpPr>
        <p:spPr/>
        <p:txBody>
          <a:bodyPr/>
          <a:lstStyle/>
          <a:p>
            <a:r>
              <a:rPr lang="en-US" dirty="0"/>
              <a:t>show what you know</a:t>
            </a:r>
          </a:p>
        </p:txBody>
      </p:sp>
    </p:spTree>
    <p:extLst>
      <p:ext uri="{BB962C8B-B14F-4D97-AF65-F5344CB8AC3E}">
        <p14:creationId xmlns:p14="http://schemas.microsoft.com/office/powerpoint/2010/main" val="39908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F429-CAF8-14DF-7194-28B8BA76A92F}"/>
            </a:ext>
          </a:extLst>
        </p:cNvPr>
        <p:cNvGrpSpPr/>
        <p:nvPr/>
      </p:nvGrpSpPr>
      <p:grpSpPr>
        <a:xfrm>
          <a:off x="0" y="0"/>
          <a:ext cx="0" cy="0"/>
          <a:chOff x="0" y="0"/>
          <a:chExt cx="0" cy="0"/>
        </a:xfrm>
      </p:grpSpPr>
      <p:sp>
        <p:nvSpPr>
          <p:cNvPr id="4" name="Text Placeholder 2">
            <a:extLst>
              <a:ext uri="{FF2B5EF4-FFF2-40B4-BE49-F238E27FC236}">
                <a16:creationId xmlns:a16="http://schemas.microsoft.com/office/drawing/2014/main" id="{195F10D5-0016-6525-516D-E3A07A70C6C7}"/>
              </a:ext>
            </a:extLst>
          </p:cNvPr>
          <p:cNvSpPr txBox="1">
            <a:spLocks/>
          </p:cNvSpPr>
          <p:nvPr/>
        </p:nvSpPr>
        <p:spPr>
          <a:xfrm>
            <a:off x="862913" y="1728468"/>
            <a:ext cx="2224256" cy="411956"/>
          </a:xfrm>
        </p:spPr>
        <p:txBody>
          <a:bodyPr anchor="t"/>
          <a:lstStyle>
            <a:lvl1pPr marL="0" indent="0" algn="ctr" defTabSz="914400" rtl="0" eaLnBrk="1" latinLnBrk="0" hangingPunct="1">
              <a:lnSpc>
                <a:spcPct val="90000"/>
              </a:lnSpc>
              <a:spcBef>
                <a:spcPts val="0"/>
              </a:spcBef>
              <a:buFont typeface="Arial" panose="020B0604020202020204" pitchFamily="34" charset="0"/>
              <a:buNone/>
              <a:defRPr sz="24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dirty="0"/>
          </a:p>
        </p:txBody>
      </p:sp>
      <p:sp>
        <p:nvSpPr>
          <p:cNvPr id="6" name="Text Placeholder 2">
            <a:extLst>
              <a:ext uri="{FF2B5EF4-FFF2-40B4-BE49-F238E27FC236}">
                <a16:creationId xmlns:a16="http://schemas.microsoft.com/office/drawing/2014/main" id="{74A596EE-B42F-0F7B-227A-78C7F98C9E5B}"/>
              </a:ext>
            </a:extLst>
          </p:cNvPr>
          <p:cNvSpPr txBox="1">
            <a:spLocks/>
          </p:cNvSpPr>
          <p:nvPr/>
        </p:nvSpPr>
        <p:spPr>
          <a:xfrm>
            <a:off x="753135" y="4291918"/>
            <a:ext cx="2443812" cy="411956"/>
          </a:xfrm>
        </p:spPr>
        <p:txBody>
          <a:bodyPr anchor="t"/>
          <a:lstStyle>
            <a:lvl1pPr marL="0" indent="0" algn="l" defTabSz="914400" rtl="0" eaLnBrk="1" latinLnBrk="0" hangingPunct="1">
              <a:lnSpc>
                <a:spcPct val="110000"/>
              </a:lnSpc>
              <a:spcBef>
                <a:spcPts val="0"/>
              </a:spcBef>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90000"/>
              </a:lnSpc>
            </a:pPr>
            <a:endParaRPr lang="en-US" sz="2400" dirty="0"/>
          </a:p>
        </p:txBody>
      </p:sp>
      <p:sp>
        <p:nvSpPr>
          <p:cNvPr id="2" name="Rounded Rectangular Callout 1">
            <a:extLst>
              <a:ext uri="{FF2B5EF4-FFF2-40B4-BE49-F238E27FC236}">
                <a16:creationId xmlns:a16="http://schemas.microsoft.com/office/drawing/2014/main" id="{6D972703-D900-9FDF-6F12-34E3B4BB7C4D}"/>
              </a:ext>
            </a:extLst>
          </p:cNvPr>
          <p:cNvSpPr/>
          <p:nvPr/>
        </p:nvSpPr>
        <p:spPr>
          <a:xfrm>
            <a:off x="862914" y="4049661"/>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information is important?</a:t>
            </a:r>
          </a:p>
        </p:txBody>
      </p:sp>
      <p:sp>
        <p:nvSpPr>
          <p:cNvPr id="3" name="Rounded Rectangular Callout 2">
            <a:extLst>
              <a:ext uri="{FF2B5EF4-FFF2-40B4-BE49-F238E27FC236}">
                <a16:creationId xmlns:a16="http://schemas.microsoft.com/office/drawing/2014/main" id="{F8F87D30-2386-D7FA-9E35-272A414EECB7}"/>
              </a:ext>
            </a:extLst>
          </p:cNvPr>
          <p:cNvSpPr/>
          <p:nvPr/>
        </p:nvSpPr>
        <p:spPr>
          <a:xfrm>
            <a:off x="862914" y="2005827"/>
            <a:ext cx="2599764"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do you know about the content?</a:t>
            </a:r>
          </a:p>
        </p:txBody>
      </p:sp>
      <p:sp>
        <p:nvSpPr>
          <p:cNvPr id="8" name="Rectangle 7">
            <a:extLst>
              <a:ext uri="{FF2B5EF4-FFF2-40B4-BE49-F238E27FC236}">
                <a16:creationId xmlns:a16="http://schemas.microsoft.com/office/drawing/2014/main" id="{FCC36C7F-688A-F911-2960-57317AC7E7F5}"/>
              </a:ext>
            </a:extLst>
          </p:cNvPr>
          <p:cNvSpPr/>
          <p:nvPr/>
        </p:nvSpPr>
        <p:spPr>
          <a:xfrm>
            <a:off x="7720193" y="3514388"/>
            <a:ext cx="1554480" cy="45720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TextBox 8">
            <a:extLst>
              <a:ext uri="{FF2B5EF4-FFF2-40B4-BE49-F238E27FC236}">
                <a16:creationId xmlns:a16="http://schemas.microsoft.com/office/drawing/2014/main" id="{63E35800-8567-F488-42F6-330C4612670E}"/>
              </a:ext>
            </a:extLst>
          </p:cNvPr>
          <p:cNvSpPr txBox="1"/>
          <p:nvPr/>
        </p:nvSpPr>
        <p:spPr>
          <a:xfrm>
            <a:off x="5935073" y="2523303"/>
            <a:ext cx="4980580" cy="1811393"/>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Two numbers are shown. A number in between is missing.</a:t>
            </a:r>
          </a:p>
          <a:p>
            <a:pPr>
              <a:lnSpc>
                <a:spcPct val="120000"/>
              </a:lnSpc>
            </a:pPr>
            <a:endParaRPr lang="en-US" dirty="0">
              <a:latin typeface="Verdana" panose="020B0604030504040204" pitchFamily="34" charset="0"/>
              <a:ea typeface="Verdana" panose="020B0604030504040204" pitchFamily="34" charset="0"/>
            </a:endParaRPr>
          </a:p>
          <a:p>
            <a:pPr algn="ctr">
              <a:lnSpc>
                <a:spcPct val="120000"/>
              </a:lnSpc>
            </a:pPr>
            <a:r>
              <a:rPr lang="en-US" dirty="0">
                <a:latin typeface="Verdana" panose="020B0604030504040204" pitchFamily="34" charset="0"/>
                <a:ea typeface="Verdana" panose="020B0604030504040204" pitchFamily="34" charset="0"/>
              </a:rPr>
              <a:t>19.034                       19.007</a:t>
            </a:r>
          </a:p>
          <a:p>
            <a:pPr>
              <a:lnSpc>
                <a:spcPct val="120000"/>
              </a:lnSpc>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94104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0E977F5-4AED-50E2-FBDD-DE67C0FB81F9}"/>
              </a:ext>
            </a:extLst>
          </p:cNvPr>
          <p:cNvSpPr txBox="1">
            <a:spLocks/>
          </p:cNvSpPr>
          <p:nvPr/>
        </p:nvSpPr>
        <p:spPr>
          <a:xfrm>
            <a:off x="575104" y="421269"/>
            <a:ext cx="3825668" cy="551832"/>
          </a:xfrm>
          <a:prstGeom prst="rect">
            <a:avLst/>
          </a:prstGeom>
        </p:spPr>
        <p:txBody>
          <a:bodyPr vert="horz" lIns="76200" tIns="38100" rIns="76200" bIns="3810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gn="l" defTabSz="761940">
              <a:lnSpc>
                <a:spcPct val="100000"/>
              </a:lnSpc>
              <a:spcBef>
                <a:spcPts val="0"/>
              </a:spcBef>
              <a:defRPr/>
            </a:pPr>
            <a:r>
              <a:rPr lang="en-US" sz="2400" dirty="0">
                <a:solidFill>
                  <a:srgbClr val="E46C07"/>
                </a:solidFill>
                <a:latin typeface="Century Gothic"/>
              </a:rPr>
              <a:t>just the facts</a:t>
            </a:r>
          </a:p>
        </p:txBody>
      </p:sp>
      <p:pic>
        <p:nvPicPr>
          <p:cNvPr id="8" name="Picture 7">
            <a:extLst>
              <a:ext uri="{FF2B5EF4-FFF2-40B4-BE49-F238E27FC236}">
                <a16:creationId xmlns:a16="http://schemas.microsoft.com/office/drawing/2014/main" id="{2168A081-3D25-3FCB-10A2-FF80CCC7D8F7}"/>
              </a:ext>
            </a:extLst>
          </p:cNvPr>
          <p:cNvPicPr>
            <a:picLocks noChangeAspect="1"/>
          </p:cNvPicPr>
          <p:nvPr/>
        </p:nvPicPr>
        <p:blipFill>
          <a:blip r:embed="rId3"/>
          <a:stretch>
            <a:fillRect/>
          </a:stretch>
        </p:blipFill>
        <p:spPr>
          <a:xfrm>
            <a:off x="575104" y="974477"/>
            <a:ext cx="3871913" cy="1699368"/>
          </a:xfrm>
          <a:prstGeom prst="rect">
            <a:avLst/>
          </a:prstGeom>
        </p:spPr>
      </p:pic>
      <p:pic>
        <p:nvPicPr>
          <p:cNvPr id="9" name="Picture 8">
            <a:extLst>
              <a:ext uri="{FF2B5EF4-FFF2-40B4-BE49-F238E27FC236}">
                <a16:creationId xmlns:a16="http://schemas.microsoft.com/office/drawing/2014/main" id="{CF8E91F1-2029-DC4F-50A8-7C64697DCAC0}"/>
              </a:ext>
            </a:extLst>
          </p:cNvPr>
          <p:cNvPicPr>
            <a:picLocks noChangeAspect="1"/>
          </p:cNvPicPr>
          <p:nvPr/>
        </p:nvPicPr>
        <p:blipFill>
          <a:blip r:embed="rId4"/>
          <a:stretch>
            <a:fillRect/>
          </a:stretch>
        </p:blipFill>
        <p:spPr>
          <a:xfrm>
            <a:off x="575104" y="4646807"/>
            <a:ext cx="3871913" cy="1740216"/>
          </a:xfrm>
          <a:prstGeom prst="rect">
            <a:avLst/>
          </a:prstGeom>
        </p:spPr>
      </p:pic>
      <p:pic>
        <p:nvPicPr>
          <p:cNvPr id="10" name="Picture 9">
            <a:extLst>
              <a:ext uri="{FF2B5EF4-FFF2-40B4-BE49-F238E27FC236}">
                <a16:creationId xmlns:a16="http://schemas.microsoft.com/office/drawing/2014/main" id="{24F36B4B-CF49-6E71-38F6-7C0E084DDAFE}"/>
              </a:ext>
            </a:extLst>
          </p:cNvPr>
          <p:cNvPicPr>
            <a:picLocks noChangeAspect="1"/>
          </p:cNvPicPr>
          <p:nvPr/>
        </p:nvPicPr>
        <p:blipFill>
          <a:blip r:embed="rId5"/>
          <a:stretch>
            <a:fillRect/>
          </a:stretch>
        </p:blipFill>
        <p:spPr>
          <a:xfrm>
            <a:off x="575104" y="2733134"/>
            <a:ext cx="3895344" cy="1900706"/>
          </a:xfrm>
          <a:prstGeom prst="rect">
            <a:avLst/>
          </a:prstGeom>
        </p:spPr>
      </p:pic>
      <p:sp>
        <p:nvSpPr>
          <p:cNvPr id="4" name="Rectangle 3">
            <a:extLst>
              <a:ext uri="{FF2B5EF4-FFF2-40B4-BE49-F238E27FC236}">
                <a16:creationId xmlns:a16="http://schemas.microsoft.com/office/drawing/2014/main" id="{B0DF0E3E-8935-8412-E88E-6704055F52C0}"/>
              </a:ext>
            </a:extLst>
          </p:cNvPr>
          <p:cNvSpPr/>
          <p:nvPr/>
        </p:nvSpPr>
        <p:spPr>
          <a:xfrm>
            <a:off x="7720193" y="3514388"/>
            <a:ext cx="1554480" cy="45720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TextBox 5">
            <a:extLst>
              <a:ext uri="{FF2B5EF4-FFF2-40B4-BE49-F238E27FC236}">
                <a16:creationId xmlns:a16="http://schemas.microsoft.com/office/drawing/2014/main" id="{8E77A8DF-F150-3F6B-E390-DF27CF33B536}"/>
              </a:ext>
            </a:extLst>
          </p:cNvPr>
          <p:cNvSpPr txBox="1"/>
          <p:nvPr/>
        </p:nvSpPr>
        <p:spPr>
          <a:xfrm>
            <a:off x="5935073" y="2523303"/>
            <a:ext cx="4980580" cy="1811393"/>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Two numbers are shown. A number in between is missing.</a:t>
            </a:r>
          </a:p>
          <a:p>
            <a:pPr>
              <a:lnSpc>
                <a:spcPct val="120000"/>
              </a:lnSpc>
            </a:pPr>
            <a:endParaRPr lang="en-US" dirty="0">
              <a:latin typeface="Verdana" panose="020B0604030504040204" pitchFamily="34" charset="0"/>
              <a:ea typeface="Verdana" panose="020B0604030504040204" pitchFamily="34" charset="0"/>
            </a:endParaRPr>
          </a:p>
          <a:p>
            <a:pPr algn="ctr">
              <a:lnSpc>
                <a:spcPct val="120000"/>
              </a:lnSpc>
            </a:pPr>
            <a:r>
              <a:rPr lang="en-US" dirty="0">
                <a:latin typeface="Verdana" panose="020B0604030504040204" pitchFamily="34" charset="0"/>
                <a:ea typeface="Verdana" panose="020B0604030504040204" pitchFamily="34" charset="0"/>
              </a:rPr>
              <a:t>19.034                       19.007</a:t>
            </a:r>
          </a:p>
          <a:p>
            <a:pPr>
              <a:lnSpc>
                <a:spcPct val="120000"/>
              </a:lnSpc>
            </a:pPr>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636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F87F036-A1ED-F3C3-048D-9D3F0B622B45}"/>
              </a:ext>
            </a:extLst>
          </p:cNvPr>
          <p:cNvSpPr>
            <a:spLocks noGrp="1"/>
          </p:cNvSpPr>
          <p:nvPr>
            <p:ph type="subTitle" idx="1"/>
          </p:nvPr>
        </p:nvSpPr>
        <p:spPr/>
        <p:txBody>
          <a:bodyPr/>
          <a:lstStyle/>
          <a:p>
            <a:r>
              <a:rPr lang="en-US" dirty="0"/>
              <a:t>work it out</a:t>
            </a:r>
          </a:p>
        </p:txBody>
      </p:sp>
    </p:spTree>
    <p:extLst>
      <p:ext uri="{BB962C8B-B14F-4D97-AF65-F5344CB8AC3E}">
        <p14:creationId xmlns:p14="http://schemas.microsoft.com/office/powerpoint/2010/main" val="317096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9E6ED0F7-65CE-4823-94F3-80422DD90908}"/>
              </a:ext>
            </a:extLst>
          </p:cNvPr>
          <p:cNvSpPr/>
          <p:nvPr/>
        </p:nvSpPr>
        <p:spPr>
          <a:xfrm>
            <a:off x="862914" y="3955704"/>
            <a:ext cx="2910852" cy="896470"/>
          </a:xfrm>
          <a:prstGeom prst="wedgeRoundRectCallout">
            <a:avLst>
              <a:gd name="adj1" fmla="val 41185"/>
              <a:gd name="adj2" fmla="val 82500"/>
              <a:gd name="adj3" fmla="val 16667"/>
            </a:avLst>
          </a:prstGeom>
          <a:solidFill>
            <a:srgbClr val="E1EDF6"/>
          </a:solidFill>
          <a:ln>
            <a:solidFill>
              <a:srgbClr val="005E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what mistakes do you need to avoid?</a:t>
            </a:r>
          </a:p>
        </p:txBody>
      </p:sp>
      <p:sp>
        <p:nvSpPr>
          <p:cNvPr id="3" name="Rounded Rectangular Callout 3">
            <a:extLst>
              <a:ext uri="{FF2B5EF4-FFF2-40B4-BE49-F238E27FC236}">
                <a16:creationId xmlns:a16="http://schemas.microsoft.com/office/drawing/2014/main" id="{3E38EF0F-57D4-62FF-F914-8AE96596E0B3}"/>
              </a:ext>
            </a:extLst>
          </p:cNvPr>
          <p:cNvSpPr/>
          <p:nvPr/>
        </p:nvSpPr>
        <p:spPr>
          <a:xfrm>
            <a:off x="862913" y="2005827"/>
            <a:ext cx="2910853" cy="896470"/>
          </a:xfrm>
          <a:prstGeom prst="wedgeRoundRectCallout">
            <a:avLst>
              <a:gd name="adj1" fmla="val 41185"/>
              <a:gd name="adj2" fmla="val 82500"/>
              <a:gd name="adj3" fmla="val 16667"/>
            </a:avLst>
          </a:prstGeom>
          <a:solidFill>
            <a:srgbClr val="E8F4DB"/>
          </a:solidFill>
          <a:ln>
            <a:solidFill>
              <a:srgbClr val="86C4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entury Gothic" panose="020B0502020202020204" pitchFamily="34" charset="0"/>
              </a:rPr>
              <a:t>explain your answer in more than one way</a:t>
            </a:r>
          </a:p>
        </p:txBody>
      </p:sp>
      <p:sp>
        <p:nvSpPr>
          <p:cNvPr id="6" name="Rectangle 5">
            <a:extLst>
              <a:ext uri="{FF2B5EF4-FFF2-40B4-BE49-F238E27FC236}">
                <a16:creationId xmlns:a16="http://schemas.microsoft.com/office/drawing/2014/main" id="{C75FCC7E-CBE6-95CC-56B9-3CC45A5FD4E2}"/>
              </a:ext>
            </a:extLst>
          </p:cNvPr>
          <p:cNvSpPr/>
          <p:nvPr/>
        </p:nvSpPr>
        <p:spPr>
          <a:xfrm>
            <a:off x="7591605" y="2236329"/>
            <a:ext cx="1554480" cy="457200"/>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TextBox 6">
            <a:extLst>
              <a:ext uri="{FF2B5EF4-FFF2-40B4-BE49-F238E27FC236}">
                <a16:creationId xmlns:a16="http://schemas.microsoft.com/office/drawing/2014/main" id="{C98F88C3-551F-9F6E-AF14-2E2A14B2D64A}"/>
              </a:ext>
            </a:extLst>
          </p:cNvPr>
          <p:cNvSpPr txBox="1"/>
          <p:nvPr/>
        </p:nvSpPr>
        <p:spPr>
          <a:xfrm>
            <a:off x="5806485" y="1245244"/>
            <a:ext cx="4980580" cy="4782207"/>
          </a:xfrm>
          <a:prstGeom prst="rect">
            <a:avLst/>
          </a:prstGeom>
          <a:noFill/>
          <a:ln w="28575">
            <a:solidFill>
              <a:schemeClr val="bg1">
                <a:lumMod val="75000"/>
              </a:schemeClr>
            </a:solidFill>
            <a:prstDash val="dash"/>
          </a:ln>
        </p:spPr>
        <p:txBody>
          <a:bodyPr wrap="square" lIns="182880" tIns="91440" bIns="91440" rtlCol="0">
            <a:spAutoFit/>
          </a:bodyPr>
          <a:lstStyle/>
          <a:p>
            <a:pPr>
              <a:lnSpc>
                <a:spcPct val="120000"/>
              </a:lnSpc>
            </a:pPr>
            <a:r>
              <a:rPr lang="en-US" dirty="0">
                <a:latin typeface="Verdana" panose="020B0604030504040204" pitchFamily="34" charset="0"/>
                <a:ea typeface="Verdana" panose="020B0604030504040204" pitchFamily="34" charset="0"/>
              </a:rPr>
              <a:t>Two numbers are shown. A number in between is missing.</a:t>
            </a:r>
          </a:p>
          <a:p>
            <a:pPr>
              <a:lnSpc>
                <a:spcPct val="120000"/>
              </a:lnSpc>
            </a:pPr>
            <a:endParaRPr lang="en-US" dirty="0">
              <a:latin typeface="Verdana" panose="020B0604030504040204" pitchFamily="34" charset="0"/>
              <a:ea typeface="Verdana" panose="020B0604030504040204" pitchFamily="34" charset="0"/>
            </a:endParaRPr>
          </a:p>
          <a:p>
            <a:pPr algn="ctr">
              <a:lnSpc>
                <a:spcPct val="120000"/>
              </a:lnSpc>
            </a:pPr>
            <a:r>
              <a:rPr lang="en-US" dirty="0">
                <a:latin typeface="Verdana" panose="020B0604030504040204" pitchFamily="34" charset="0"/>
                <a:ea typeface="Verdana" panose="020B0604030504040204" pitchFamily="34" charset="0"/>
              </a:rPr>
              <a:t>19.034                       19.007</a:t>
            </a:r>
          </a:p>
          <a:p>
            <a:pPr>
              <a:lnSpc>
                <a:spcPct val="120000"/>
              </a:lnSpc>
            </a:pPr>
            <a:endParaRPr lang="en-US" dirty="0">
              <a:latin typeface="Verdana" panose="020B0604030504040204" pitchFamily="34" charset="0"/>
              <a:ea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rPr>
              <a:t>Which number can be placed in the box to show the numbers in order from greatest to least?</a:t>
            </a:r>
          </a:p>
          <a:p>
            <a:pPr>
              <a:lnSpc>
                <a:spcPct val="120000"/>
              </a:lnSpc>
            </a:pPr>
            <a:endParaRPr lang="en-US" dirty="0">
              <a:latin typeface="Verdana" panose="020B0604030504040204" pitchFamily="34" charset="0"/>
              <a:ea typeface="Verdana" panose="020B0604030504040204" pitchFamily="34" charset="0"/>
            </a:endParaRPr>
          </a:p>
          <a:p>
            <a:pPr marL="457200" indent="-457200">
              <a:lnSpc>
                <a:spcPct val="150000"/>
              </a:lnSpc>
            </a:pPr>
            <a:r>
              <a:rPr lang="en-US" b="1" dirty="0">
                <a:latin typeface="Verdana" panose="020B0604030504040204" pitchFamily="34" charset="0"/>
                <a:ea typeface="Verdana" panose="020B0604030504040204" pitchFamily="34" charset="0"/>
              </a:rPr>
              <a:t>A</a:t>
            </a:r>
            <a:r>
              <a:rPr lang="en-US" dirty="0">
                <a:latin typeface="Verdana" panose="020B0604030504040204" pitchFamily="34" charset="0"/>
                <a:ea typeface="Verdana" panose="020B0604030504040204" pitchFamily="34" charset="0"/>
              </a:rPr>
              <a:t>	19.32</a:t>
            </a:r>
          </a:p>
          <a:p>
            <a:pPr marL="457200" indent="-457200">
              <a:lnSpc>
                <a:spcPct val="150000"/>
              </a:lnSpc>
            </a:pPr>
            <a:r>
              <a:rPr lang="en-US" b="1" dirty="0">
                <a:latin typeface="Verdana" panose="020B0604030504040204" pitchFamily="34" charset="0"/>
                <a:ea typeface="Verdana" panose="020B0604030504040204" pitchFamily="34" charset="0"/>
              </a:rPr>
              <a:t>B</a:t>
            </a:r>
            <a:r>
              <a:rPr lang="en-US" dirty="0">
                <a:latin typeface="Verdana" panose="020B0604030504040204" pitchFamily="34" charset="0"/>
                <a:ea typeface="Verdana" panose="020B0604030504040204" pitchFamily="34" charset="0"/>
              </a:rPr>
              <a:t>	19.03</a:t>
            </a:r>
          </a:p>
          <a:p>
            <a:pPr marL="457200" indent="-457200">
              <a:lnSpc>
                <a:spcPct val="150000"/>
              </a:lnSpc>
            </a:pPr>
            <a:r>
              <a:rPr lang="en-US" b="1" dirty="0">
                <a:latin typeface="Verdana" panose="020B0604030504040204" pitchFamily="34" charset="0"/>
                <a:ea typeface="Verdana" panose="020B0604030504040204" pitchFamily="34" charset="0"/>
              </a:rPr>
              <a:t>C</a:t>
            </a:r>
            <a:r>
              <a:rPr lang="en-US" dirty="0">
                <a:latin typeface="Verdana" panose="020B0604030504040204" pitchFamily="34" charset="0"/>
                <a:ea typeface="Verdana" panose="020B0604030504040204" pitchFamily="34" charset="0"/>
              </a:rPr>
              <a:t>	19.004</a:t>
            </a:r>
          </a:p>
          <a:p>
            <a:pPr marL="457200" indent="-457200">
              <a:lnSpc>
                <a:spcPct val="150000"/>
              </a:lnSpc>
            </a:pPr>
            <a:r>
              <a:rPr lang="en-US" b="1" dirty="0">
                <a:latin typeface="Verdana" panose="020B0604030504040204" pitchFamily="34" charset="0"/>
                <a:ea typeface="Verdana" panose="020B0604030504040204" pitchFamily="34" charset="0"/>
              </a:rPr>
              <a:t>D</a:t>
            </a:r>
            <a:r>
              <a:rPr lang="en-US" dirty="0">
                <a:latin typeface="Verdana" panose="020B0604030504040204" pitchFamily="34" charset="0"/>
                <a:ea typeface="Verdana" panose="020B0604030504040204" pitchFamily="34" charset="0"/>
              </a:rPr>
              <a:t>	19.035</a:t>
            </a:r>
          </a:p>
        </p:txBody>
      </p:sp>
    </p:spTree>
    <p:extLst>
      <p:ext uri="{BB962C8B-B14F-4D97-AF65-F5344CB8AC3E}">
        <p14:creationId xmlns:p14="http://schemas.microsoft.com/office/powerpoint/2010/main" val="2172881330"/>
      </p:ext>
    </p:extLst>
  </p:cSld>
  <p:clrMapOvr>
    <a:masterClrMapping/>
  </p:clrMapOvr>
</p:sld>
</file>

<file path=ppt/theme/theme1.xml><?xml version="1.0" encoding="utf-8"?>
<a:theme xmlns:a="http://schemas.openxmlformats.org/drawingml/2006/main" name="blank optio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 make a pla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 show what you know">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 work it ou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 think it u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 write about i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itle pag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684</TotalTime>
  <Words>1910</Words>
  <Application>Microsoft Office PowerPoint</Application>
  <PresentationFormat>Widescreen</PresentationFormat>
  <Paragraphs>212</Paragraphs>
  <Slides>15</Slides>
  <Notes>15</Notes>
  <HiddenSlides>2</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15</vt:i4>
      </vt:variant>
    </vt:vector>
  </HeadingPairs>
  <TitlesOfParts>
    <vt:vector size="27" baseType="lpstr">
      <vt:lpstr>Arial</vt:lpstr>
      <vt:lpstr>Calibri</vt:lpstr>
      <vt:lpstr>Century Gothic</vt:lpstr>
      <vt:lpstr>Tahoma</vt:lpstr>
      <vt:lpstr>Verdana</vt:lpstr>
      <vt:lpstr>blank options</vt:lpstr>
      <vt:lpstr>1 make a plan</vt:lpstr>
      <vt:lpstr>2 show what you know</vt:lpstr>
      <vt:lpstr>3 work it out</vt:lpstr>
      <vt:lpstr>4 think it up</vt:lpstr>
      <vt:lpstr>5 write about it</vt:lpstr>
      <vt:lpstr>title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Sandy Lucero</dc:creator>
  <cp:lastModifiedBy>Sandy Lucero</cp:lastModifiedBy>
  <cp:revision>130</cp:revision>
  <dcterms:created xsi:type="dcterms:W3CDTF">2025-07-09T19:11:59Z</dcterms:created>
  <dcterms:modified xsi:type="dcterms:W3CDTF">2025-09-22T23:17:05Z</dcterms:modified>
</cp:coreProperties>
</file>