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4.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5.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6.xml" ContentType="application/vnd.openxmlformats-officedocument.theme+xml"/>
  <Override PartName="/ppt/slideLayouts/slideLayout1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72" r:id="rId2"/>
    <p:sldMasterId id="2147483674" r:id="rId3"/>
    <p:sldMasterId id="2147483676" r:id="rId4"/>
    <p:sldMasterId id="2147483678" r:id="rId5"/>
    <p:sldMasterId id="2147483680" r:id="rId6"/>
    <p:sldMasterId id="2147483648" r:id="rId7"/>
  </p:sldMasterIdLst>
  <p:notesMasterIdLst>
    <p:notesMasterId r:id="rId26"/>
  </p:notesMasterIdLst>
  <p:sldIdLst>
    <p:sldId id="256" r:id="rId8"/>
    <p:sldId id="265" r:id="rId9"/>
    <p:sldId id="258" r:id="rId10"/>
    <p:sldId id="279" r:id="rId11"/>
    <p:sldId id="259" r:id="rId12"/>
    <p:sldId id="280" r:id="rId13"/>
    <p:sldId id="270" r:id="rId14"/>
    <p:sldId id="271" r:id="rId15"/>
    <p:sldId id="289" r:id="rId16"/>
    <p:sldId id="290" r:id="rId17"/>
    <p:sldId id="260" r:id="rId18"/>
    <p:sldId id="267" r:id="rId19"/>
    <p:sldId id="282" r:id="rId20"/>
    <p:sldId id="261" r:id="rId21"/>
    <p:sldId id="268" r:id="rId22"/>
    <p:sldId id="278" r:id="rId23"/>
    <p:sldId id="262" r:id="rId24"/>
    <p:sldId id="28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6FDFDB4-DC1F-007E-BD8F-ADA6C5304D83}" name="Sandy Lucero" initials="SL" userId="S::sandy@lead4ward.com::64dd3d7d-bc22-49e0-9b8a-4cec45fb4fae" providerId="AD"/>
  <p188:author id="{B0EBDACC-B921-258E-D6E5-885307BDEEAE}" name="Kimberly O'Neal" initials="KO" userId="C7XtvxS4g0cBb4xk4cfY09vszhBAkawk5/Khzw2ihEQ="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CC99"/>
    <a:srgbClr val="86C440"/>
    <a:srgbClr val="047AD2"/>
    <a:srgbClr val="089AF1"/>
    <a:srgbClr val="AEDEFC"/>
    <a:srgbClr val="E8F4DB"/>
    <a:srgbClr val="005EA0"/>
    <a:srgbClr val="035EA0"/>
    <a:srgbClr val="E1ED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E95B03-7551-4CC6-85D8-1F927D0CD773}" v="13" dt="2025-09-12T15:39:48.8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786" autoAdjust="0"/>
    <p:restoredTop sz="63704" autoAdjust="0"/>
  </p:normalViewPr>
  <p:slideViewPr>
    <p:cSldViewPr snapToGrid="0">
      <p:cViewPr varScale="1">
        <p:scale>
          <a:sx n="67" d="100"/>
          <a:sy n="67" d="100"/>
        </p:scale>
        <p:origin x="186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microsoft.com/office/2015/10/relationships/revisionInfo" Target="revisionInfo.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mberly O'Neal" userId="C7XtvxS4g0cBb4xk4cfY09vszhBAkawk5/Khzw2ihEQ=" providerId="None" clId="Web-{6B655D38-2452-4F68-85E9-BAD5AA61E991}"/>
    <pc:docChg chg="modSld">
      <pc:chgData name="Kimberly O'Neal" userId="C7XtvxS4g0cBb4xk4cfY09vszhBAkawk5/Khzw2ihEQ=" providerId="None" clId="Web-{6B655D38-2452-4F68-85E9-BAD5AA61E991}" dt="2025-09-03T01:56:05.917" v="6" actId="1076"/>
      <pc:docMkLst>
        <pc:docMk/>
      </pc:docMkLst>
      <pc:sldChg chg="addSp delSp modSp">
        <pc:chgData name="Kimberly O'Neal" userId="C7XtvxS4g0cBb4xk4cfY09vszhBAkawk5/Khzw2ihEQ=" providerId="None" clId="Web-{6B655D38-2452-4F68-85E9-BAD5AA61E991}" dt="2025-09-03T01:56:05.917" v="6" actId="1076"/>
        <pc:sldMkLst>
          <pc:docMk/>
          <pc:sldMk cId="176977563" sldId="265"/>
        </pc:sldMkLst>
        <pc:spChg chg="mod">
          <ac:chgData name="Kimberly O'Neal" userId="C7XtvxS4g0cBb4xk4cfY09vszhBAkawk5/Khzw2ihEQ=" providerId="None" clId="Web-{6B655D38-2452-4F68-85E9-BAD5AA61E991}" dt="2025-09-03T01:55:54.417" v="3" actId="1076"/>
          <ac:spMkLst>
            <pc:docMk/>
            <pc:sldMk cId="176977563" sldId="265"/>
            <ac:spMk id="2" creationId="{15FB5AB6-056B-19A4-7829-DE3316DB68E7}"/>
          </ac:spMkLst>
        </pc:spChg>
        <pc:spChg chg="mod">
          <ac:chgData name="Kimberly O'Neal" userId="C7XtvxS4g0cBb4xk4cfY09vszhBAkawk5/Khzw2ihEQ=" providerId="None" clId="Web-{6B655D38-2452-4F68-85E9-BAD5AA61E991}" dt="2025-09-03T01:56:05.917" v="6" actId="1076"/>
          <ac:spMkLst>
            <pc:docMk/>
            <pc:sldMk cId="176977563" sldId="265"/>
            <ac:spMk id="3" creationId="{2FE8A83F-1796-E29F-539E-95C377E5AA8E}"/>
          </ac:spMkLst>
        </pc:spChg>
        <pc:spChg chg="add mod">
          <ac:chgData name="Kimberly O'Neal" userId="C7XtvxS4g0cBb4xk4cfY09vszhBAkawk5/Khzw2ihEQ=" providerId="None" clId="Web-{6B655D38-2452-4F68-85E9-BAD5AA61E991}" dt="2025-09-03T01:55:56.979" v="4" actId="1076"/>
          <ac:spMkLst>
            <pc:docMk/>
            <pc:sldMk cId="176977563" sldId="265"/>
            <ac:spMk id="5" creationId="{C77788A4-A60E-F6CB-FDD3-765A8393A8BB}"/>
          </ac:spMkLst>
        </pc:spChg>
        <pc:picChg chg="mod">
          <ac:chgData name="Kimberly O'Neal" userId="C7XtvxS4g0cBb4xk4cfY09vszhBAkawk5/Khzw2ihEQ=" providerId="None" clId="Web-{6B655D38-2452-4F68-85E9-BAD5AA61E991}" dt="2025-09-03T01:55:59.417" v="5" actId="1076"/>
          <ac:picMkLst>
            <pc:docMk/>
            <pc:sldMk cId="176977563" sldId="265"/>
            <ac:picMk id="6" creationId="{6B452C15-FA63-D048-2BA3-50DD5C39A824}"/>
          </ac:picMkLst>
        </pc:picChg>
      </pc:sldChg>
    </pc:docChg>
  </pc:docChgLst>
  <pc:docChgLst>
    <pc:chgData name="Kimberly O'Neal" userId="C7XtvxS4g0cBb4xk4cfY09vszhBAkawk5/Khzw2ihEQ=" providerId="None" clId="Web-{A7FD5254-2024-4FB7-881C-D173A121DB57}"/>
    <pc:docChg chg="modSld">
      <pc:chgData name="Kimberly O'Neal" userId="C7XtvxS4g0cBb4xk4cfY09vszhBAkawk5/Khzw2ihEQ=" providerId="None" clId="Web-{A7FD5254-2024-4FB7-881C-D173A121DB57}" dt="2025-09-04T22:18:01.648" v="81" actId="14100"/>
      <pc:docMkLst>
        <pc:docMk/>
      </pc:docMkLst>
      <pc:sldChg chg="delAnim">
        <pc:chgData name="Kimberly O'Neal" userId="C7XtvxS4g0cBb4xk4cfY09vszhBAkawk5/Khzw2ihEQ=" providerId="None" clId="Web-{A7FD5254-2024-4FB7-881C-D173A121DB57}" dt="2025-09-04T22:03:39.877" v="5"/>
        <pc:sldMkLst>
          <pc:docMk/>
          <pc:sldMk cId="2172881330" sldId="267"/>
        </pc:sldMkLst>
      </pc:sldChg>
      <pc:sldChg chg="delAnim">
        <pc:chgData name="Kimberly O'Neal" userId="C7XtvxS4g0cBb4xk4cfY09vszhBAkawk5/Khzw2ihEQ=" providerId="None" clId="Web-{A7FD5254-2024-4FB7-881C-D173A121DB57}" dt="2025-09-04T22:03:51.861" v="7"/>
        <pc:sldMkLst>
          <pc:docMk/>
          <pc:sldMk cId="1873386740" sldId="268"/>
        </pc:sldMkLst>
      </pc:sldChg>
      <pc:sldChg chg="delAnim">
        <pc:chgData name="Kimberly O'Neal" userId="C7XtvxS4g0cBb4xk4cfY09vszhBAkawk5/Khzw2ihEQ=" providerId="None" clId="Web-{A7FD5254-2024-4FB7-881C-D173A121DB57}" dt="2025-09-04T22:03:19.517" v="1"/>
        <pc:sldMkLst>
          <pc:docMk/>
          <pc:sldMk cId="116853761" sldId="279"/>
        </pc:sldMkLst>
      </pc:sldChg>
      <pc:sldChg chg="delAnim">
        <pc:chgData name="Kimberly O'Neal" userId="C7XtvxS4g0cBb4xk4cfY09vszhBAkawk5/Khzw2ihEQ=" providerId="None" clId="Web-{A7FD5254-2024-4FB7-881C-D173A121DB57}" dt="2025-09-04T22:03:28.861" v="3"/>
        <pc:sldMkLst>
          <pc:docMk/>
          <pc:sldMk cId="3894104992" sldId="280"/>
        </pc:sldMkLst>
      </pc:sldChg>
      <pc:sldChg chg="addSp modSp delAnim">
        <pc:chgData name="Kimberly O'Neal" userId="C7XtvxS4g0cBb4xk4cfY09vszhBAkawk5/Khzw2ihEQ=" providerId="None" clId="Web-{A7FD5254-2024-4FB7-881C-D173A121DB57}" dt="2025-09-04T22:18:01.648" v="81" actId="14100"/>
        <pc:sldMkLst>
          <pc:docMk/>
          <pc:sldMk cId="252226454" sldId="288"/>
        </pc:sldMkLst>
        <pc:spChg chg="mod">
          <ac:chgData name="Kimberly O'Neal" userId="C7XtvxS4g0cBb4xk4cfY09vszhBAkawk5/Khzw2ihEQ=" providerId="None" clId="Web-{A7FD5254-2024-4FB7-881C-D173A121DB57}" dt="2025-09-04T22:18:01.648" v="81" actId="14100"/>
          <ac:spMkLst>
            <pc:docMk/>
            <pc:sldMk cId="252226454" sldId="288"/>
            <ac:spMk id="2" creationId="{5A9248D1-F337-0503-8E67-372386FA81E5}"/>
          </ac:spMkLst>
        </pc:spChg>
        <pc:spChg chg="add mod">
          <ac:chgData name="Kimberly O'Neal" userId="C7XtvxS4g0cBb4xk4cfY09vszhBAkawk5/Khzw2ihEQ=" providerId="None" clId="Web-{A7FD5254-2024-4FB7-881C-D173A121DB57}" dt="2025-09-04T22:17:45.710" v="39" actId="20577"/>
          <ac:spMkLst>
            <pc:docMk/>
            <pc:sldMk cId="252226454" sldId="288"/>
            <ac:spMk id="6" creationId="{D1F5614D-BE02-517F-C575-AA67C79DED92}"/>
          </ac:spMkLst>
        </pc:spChg>
      </pc:sldChg>
    </pc:docChg>
  </pc:docChgLst>
  <pc:docChgLst>
    <pc:chgData name="Kimberly O'Neal" userId="C7XtvxS4g0cBb4xk4cfY09vszhBAkawk5/Khzw2ihEQ=" providerId="None" clId="Web-{20E95B03-7551-4CC6-85D8-1F927D0CD773}"/>
    <pc:docChg chg="mod modSld">
      <pc:chgData name="Kimberly O'Neal" userId="C7XtvxS4g0cBb4xk4cfY09vszhBAkawk5/Khzw2ihEQ=" providerId="None" clId="Web-{20E95B03-7551-4CC6-85D8-1F927D0CD773}" dt="2025-09-12T15:39:48.829" v="15" actId="20577"/>
      <pc:docMkLst>
        <pc:docMk/>
      </pc:docMkLst>
      <pc:sldChg chg="modSp modNotes">
        <pc:chgData name="Kimberly O'Neal" userId="C7XtvxS4g0cBb4xk4cfY09vszhBAkawk5/Khzw2ihEQ=" providerId="None" clId="Web-{20E95B03-7551-4CC6-85D8-1F927D0CD773}" dt="2025-09-12T15:39:48.829" v="15" actId="20577"/>
        <pc:sldMkLst>
          <pc:docMk/>
          <pc:sldMk cId="1873386740" sldId="268"/>
        </pc:sldMkLst>
        <pc:spChg chg="mod">
          <ac:chgData name="Kimberly O'Neal" userId="C7XtvxS4g0cBb4xk4cfY09vszhBAkawk5/Khzw2ihEQ=" providerId="None" clId="Web-{20E95B03-7551-4CC6-85D8-1F927D0CD773}" dt="2025-09-12T15:39:48.829" v="15" actId="20577"/>
          <ac:spMkLst>
            <pc:docMk/>
            <pc:sldMk cId="1873386740" sldId="268"/>
            <ac:spMk id="2" creationId="{50DE24A2-923E-C6A0-8E00-97623BDC1844}"/>
          </ac:spMkLst>
        </pc:spChg>
      </pc:sldChg>
    </pc:docChg>
  </pc:docChgLst>
  <pc:docChgLst>
    <pc:chgData name="Kimberly O'Neal" userId="C7XtvxS4g0cBb4xk4cfY09vszhBAkawk5/Khzw2ihEQ=" providerId="None" clId="Web-{531AC3F3-475D-415C-B926-71FD25A2CD6F}"/>
    <pc:docChg chg="modSld">
      <pc:chgData name="Kimberly O'Neal" userId="C7XtvxS4g0cBb4xk4cfY09vszhBAkawk5/Khzw2ihEQ=" providerId="None" clId="Web-{531AC3F3-475D-415C-B926-71FD25A2CD6F}" dt="2025-08-26T18:04:20.084" v="510"/>
      <pc:docMkLst>
        <pc:docMk/>
      </pc:docMkLst>
      <pc:sldChg chg="modNotes">
        <pc:chgData name="Kimberly O'Neal" userId="C7XtvxS4g0cBb4xk4cfY09vszhBAkawk5/Khzw2ihEQ=" providerId="None" clId="Web-{531AC3F3-475D-415C-B926-71FD25A2CD6F}" dt="2025-08-26T18:03:23.865" v="443"/>
        <pc:sldMkLst>
          <pc:docMk/>
          <pc:sldMk cId="2172881330" sldId="267"/>
        </pc:sldMkLst>
      </pc:sldChg>
      <pc:sldChg chg="modSp modNotes">
        <pc:chgData name="Kimberly O'Neal" userId="C7XtvxS4g0cBb4xk4cfY09vszhBAkawk5/Khzw2ihEQ=" providerId="None" clId="Web-{531AC3F3-475D-415C-B926-71FD25A2CD6F}" dt="2025-08-26T18:04:20.084" v="510"/>
        <pc:sldMkLst>
          <pc:docMk/>
          <pc:sldMk cId="1873386740" sldId="268"/>
        </pc:sldMkLst>
        <pc:spChg chg="mod">
          <ac:chgData name="Kimberly O'Neal" userId="C7XtvxS4g0cBb4xk4cfY09vszhBAkawk5/Khzw2ihEQ=" providerId="None" clId="Web-{531AC3F3-475D-415C-B926-71FD25A2CD6F}" dt="2025-08-26T18:03:41.428" v="444" actId="20577"/>
          <ac:spMkLst>
            <pc:docMk/>
            <pc:sldMk cId="1873386740" sldId="268"/>
            <ac:spMk id="2" creationId="{50DE24A2-923E-C6A0-8E00-97623BDC1844}"/>
          </ac:spMkLst>
        </pc:spChg>
      </pc:sldChg>
      <pc:sldChg chg="modNotes">
        <pc:chgData name="Kimberly O'Neal" userId="C7XtvxS4g0cBb4xk4cfY09vszhBAkawk5/Khzw2ihEQ=" providerId="None" clId="Web-{531AC3F3-475D-415C-B926-71FD25A2CD6F}" dt="2025-08-26T18:01:02.209" v="119"/>
        <pc:sldMkLst>
          <pc:docMk/>
          <pc:sldMk cId="116853761" sldId="279"/>
        </pc:sldMkLst>
      </pc:sldChg>
      <pc:sldChg chg="modNotes">
        <pc:chgData name="Kimberly O'Neal" userId="C7XtvxS4g0cBb4xk4cfY09vszhBAkawk5/Khzw2ihEQ=" providerId="None" clId="Web-{531AC3F3-475D-415C-B926-71FD25A2CD6F}" dt="2025-08-26T18:02:05.568" v="302"/>
        <pc:sldMkLst>
          <pc:docMk/>
          <pc:sldMk cId="3894104992" sldId="28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B0F71367-10D3-4BF6-93A2-69F3847EC846}" type="datetimeFigureOut">
              <a:rPr lang="en-US" smtClean="0"/>
              <a:pPr/>
              <a:t>9/22/2025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DA6298F2-3F1F-4041-A8E1-C335B761E25A}" type="slidenum">
              <a:rPr lang="en-US" smtClean="0"/>
              <a:pPr/>
              <a:t>‹#›</a:t>
            </a:fld>
            <a:endParaRPr lang="en-US" dirty="0"/>
          </a:p>
        </p:txBody>
      </p:sp>
    </p:spTree>
    <p:extLst>
      <p:ext uri="{BB962C8B-B14F-4D97-AF65-F5344CB8AC3E}">
        <p14:creationId xmlns:p14="http://schemas.microsoft.com/office/powerpoint/2010/main" val="4084681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5E0C63"/>
                </a:solidFill>
                <a:ea typeface="Tahoma" pitchFamily="34" charset="0"/>
                <a:cs typeface="Calibri" panose="020F0502020204030204" pitchFamily="34" charset="0"/>
              </a:rPr>
              <a:t>The </a:t>
            </a:r>
            <a:r>
              <a:rPr lang="en-US" sz="1200" b="1" kern="1200" dirty="0" err="1">
                <a:solidFill>
                  <a:schemeClr val="tx1"/>
                </a:solidFill>
                <a:effectLst/>
                <a:ea typeface="+mn-ea"/>
                <a:cs typeface="Calibri" panose="020F0502020204030204" pitchFamily="34" charset="0"/>
              </a:rPr>
              <a:t>thinkalong</a:t>
            </a:r>
            <a:r>
              <a:rPr lang="en-US" sz="1200" b="1" kern="1200" dirty="0">
                <a:solidFill>
                  <a:schemeClr val="tx1"/>
                </a:solidFill>
                <a:effectLst/>
                <a:ea typeface="+mn-ea"/>
                <a:cs typeface="Calibri" panose="020F0502020204030204" pitchFamily="34" charset="0"/>
              </a:rPr>
              <a:t> toolkit </a:t>
            </a:r>
            <a:r>
              <a:rPr lang="en-US" sz="1200" kern="1200" dirty="0">
                <a:solidFill>
                  <a:schemeClr val="tx1"/>
                </a:solidFill>
                <a:effectLst/>
                <a:ea typeface="+mn-ea"/>
                <a:cs typeface="Calibri" panose="020F0502020204030204" pitchFamily="34" charset="0"/>
              </a:rPr>
              <a:t>includes </a:t>
            </a:r>
            <a:r>
              <a:rPr lang="en-US" sz="1200" b="1" kern="1200" dirty="0">
                <a:solidFill>
                  <a:schemeClr val="tx1"/>
                </a:solidFill>
                <a:effectLst/>
                <a:ea typeface="+mn-ea"/>
                <a:cs typeface="Calibri" panose="020F0502020204030204" pitchFamily="34" charset="0"/>
              </a:rPr>
              <a:t>assessment-style items </a:t>
            </a:r>
            <a:r>
              <a:rPr lang="en-US" sz="1200" kern="1200" dirty="0">
                <a:solidFill>
                  <a:schemeClr val="tx1"/>
                </a:solidFill>
                <a:effectLst/>
                <a:ea typeface="+mn-ea"/>
                <a:cs typeface="Calibri" panose="020F0502020204030204" pitchFamily="34" charset="0"/>
              </a:rPr>
              <a:t>with </a:t>
            </a:r>
            <a:r>
              <a:rPr lang="en-US" sz="1200" b="1" kern="1200" dirty="0">
                <a:solidFill>
                  <a:schemeClr val="tx1"/>
                </a:solidFill>
                <a:effectLst/>
                <a:ea typeface="+mn-ea"/>
                <a:cs typeface="Calibri" panose="020F0502020204030204" pitchFamily="34" charset="0"/>
              </a:rPr>
              <a:t>answer keys</a:t>
            </a:r>
            <a:r>
              <a:rPr lang="en-US" sz="1200" kern="1200" dirty="0">
                <a:solidFill>
                  <a:schemeClr val="tx1"/>
                </a:solidFill>
                <a:effectLst/>
                <a:ea typeface="+mn-ea"/>
                <a:cs typeface="Calibri" panose="020F0502020204030204" pitchFamily="34" charset="0"/>
              </a:rPr>
              <a:t>. A</a:t>
            </a:r>
            <a:r>
              <a:rPr lang="en-US" sz="1200" dirty="0">
                <a:solidFill>
                  <a:srgbClr val="5E0C63"/>
                </a:solidFill>
                <a:ea typeface="Tahoma" pitchFamily="34" charset="0"/>
                <a:cs typeface="Calibri" panose="020F0502020204030204" pitchFamily="34" charset="0"/>
              </a:rPr>
              <a:t> digital version (poster) of the </a:t>
            </a:r>
            <a:r>
              <a:rPr lang="en-US" sz="1200" kern="1200" dirty="0" err="1">
                <a:solidFill>
                  <a:schemeClr val="tx1"/>
                </a:solidFill>
                <a:effectLst/>
                <a:ea typeface="+mn-ea"/>
                <a:cs typeface="Calibri" panose="020F0502020204030204" pitchFamily="34" charset="0"/>
              </a:rPr>
              <a:t>thinkalong</a:t>
            </a:r>
            <a:r>
              <a:rPr lang="en-US" sz="1200" kern="1200" dirty="0">
                <a:solidFill>
                  <a:schemeClr val="tx1"/>
                </a:solidFill>
                <a:effectLst/>
                <a:ea typeface="+mn-ea"/>
                <a:cs typeface="Calibri" panose="020F0502020204030204" pitchFamily="34" charset="0"/>
              </a:rPr>
              <a:t> routine and daily questions for teacher and students’ reference is also included.</a:t>
            </a:r>
            <a:endParaRPr lang="en-US" sz="1200" dirty="0">
              <a:cs typeface="Calibri" panose="020F0502020204030204"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1</a:t>
            </a:fld>
            <a:endParaRPr lang="en-US"/>
          </a:p>
        </p:txBody>
      </p:sp>
    </p:spTree>
    <p:extLst>
      <p:ext uri="{BB962C8B-B14F-4D97-AF65-F5344CB8AC3E}">
        <p14:creationId xmlns:p14="http://schemas.microsoft.com/office/powerpoint/2010/main" val="4102358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541E9-2739-195A-F833-E7AFEDFE53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ADC8D3-0622-C969-4DC4-A9F243BAF3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130213-2A6E-4EB0-9960-A3EE88A8067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1D1C1D"/>
                </a:solidFill>
                <a:effectLst/>
              </a:rPr>
              <a:t>show what you know - option 2, round 3 rationale</a:t>
            </a:r>
          </a:p>
          <a:p>
            <a:r>
              <a:rPr lang="en-US" dirty="0"/>
              <a:t>This is a FIB because the two values are equivalent. </a:t>
            </a:r>
          </a:p>
          <a:p>
            <a:r>
              <a:rPr lang="en-US" dirty="0"/>
              <a:t>This thinking is helpful when students solve the problem. They may need to extend all decimals to the thousandths place by placing “0”s as needed.</a:t>
            </a:r>
          </a:p>
        </p:txBody>
      </p:sp>
      <p:sp>
        <p:nvSpPr>
          <p:cNvPr id="4" name="Slide Number Placeholder 3">
            <a:extLst>
              <a:ext uri="{FF2B5EF4-FFF2-40B4-BE49-F238E27FC236}">
                <a16:creationId xmlns:a16="http://schemas.microsoft.com/office/drawing/2014/main" id="{FDAA6F8F-24D3-70C2-5F0E-5D7D2F7B1AC7}"/>
              </a:ext>
            </a:extLst>
          </p:cNvPr>
          <p:cNvSpPr>
            <a:spLocks noGrp="1"/>
          </p:cNvSpPr>
          <p:nvPr>
            <p:ph type="sldNum" sz="quarter" idx="5"/>
          </p:nvPr>
        </p:nvSpPr>
        <p:spPr/>
        <p:txBody>
          <a:bodyPr/>
          <a:lstStyle/>
          <a:p>
            <a:fld id="{DA6298F2-3F1F-4041-A8E1-C335B761E25A}" type="slidenum">
              <a:rPr lang="en-US" smtClean="0"/>
              <a:t>10</a:t>
            </a:fld>
            <a:endParaRPr lang="en-US"/>
          </a:p>
        </p:txBody>
      </p:sp>
    </p:spTree>
    <p:extLst>
      <p:ext uri="{BB962C8B-B14F-4D97-AF65-F5344CB8AC3E}">
        <p14:creationId xmlns:p14="http://schemas.microsoft.com/office/powerpoint/2010/main" val="7310433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latin typeface="Arial" panose="020B0604020202020204" pitchFamily="34" charset="0"/>
                <a:cs typeface="Arial" panose="020B0604020202020204" pitchFamily="34" charset="0"/>
              </a:rPr>
              <a:t>work it out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The goal of the third 10 minutes of the routine is for students to </a:t>
            </a:r>
            <a:r>
              <a:rPr lang="en-US" b="1" dirty="0">
                <a:latin typeface="Arial" panose="020B0604020202020204" pitchFamily="34" charset="0"/>
                <a:cs typeface="Arial" panose="020B0604020202020204" pitchFamily="34" charset="0"/>
              </a:rPr>
              <a:t>work out</a:t>
            </a:r>
            <a:r>
              <a:rPr lang="en-US" dirty="0">
                <a:latin typeface="Arial" panose="020B0604020202020204" pitchFamily="34" charset="0"/>
                <a:cs typeface="Arial" panose="020B0604020202020204" pitchFamily="34" charset="0"/>
              </a:rPr>
              <a:t> the problem and </a:t>
            </a:r>
            <a:r>
              <a:rPr lang="en-US" b="1" dirty="0">
                <a:latin typeface="Arial" panose="020B0604020202020204" pitchFamily="34" charset="0"/>
                <a:cs typeface="Arial" panose="020B0604020202020204" pitchFamily="34" charset="0"/>
              </a:rPr>
              <a:t>defend</a:t>
            </a:r>
            <a:r>
              <a:rPr lang="en-US" dirty="0">
                <a:latin typeface="Arial" panose="020B0604020202020204" pitchFamily="34" charset="0"/>
                <a:cs typeface="Arial" panose="020B0604020202020204" pitchFamily="34" charset="0"/>
              </a:rPr>
              <a:t> their answer. We want students to prove why their chosen response is </a:t>
            </a:r>
            <a:r>
              <a:rPr lang="en-US" b="1" dirty="0">
                <a:latin typeface="Arial" panose="020B0604020202020204" pitchFamily="34" charset="0"/>
                <a:cs typeface="Arial" panose="020B0604020202020204" pitchFamily="34" charset="0"/>
              </a:rPr>
              <a:t>right</a:t>
            </a:r>
            <a:r>
              <a:rPr lang="en-US" dirty="0">
                <a:latin typeface="Arial" panose="020B0604020202020204" pitchFamily="34" charset="0"/>
                <a:cs typeface="Arial" panose="020B0604020202020204" pitchFamily="34" charset="0"/>
              </a:rPr>
              <a:t> and explain why the incorrect answers are </a:t>
            </a:r>
            <a:r>
              <a:rPr lang="en-US" b="1" dirty="0">
                <a:latin typeface="Arial" panose="020B0604020202020204" pitchFamily="34" charset="0"/>
                <a:cs typeface="Arial" panose="020B0604020202020204" pitchFamily="34" charset="0"/>
              </a:rPr>
              <a:t>wrong</a:t>
            </a:r>
            <a:r>
              <a:rPr lang="en-US" dirty="0">
                <a:latin typeface="Arial" panose="020B0604020202020204" pitchFamily="34" charset="0"/>
                <a:cs typeface="Arial" panose="020B0604020202020204" pitchFamily="34" charset="0"/>
              </a:rPr>
              <a:t>. </a:t>
            </a:r>
            <a:endParaRPr lang="en-US" sz="1200" dirty="0">
              <a:solidFill>
                <a:srgbClr val="5E0C63"/>
              </a:solidFill>
              <a:latin typeface="Arial" panose="020B0604020202020204" pitchFamily="34" charset="0"/>
              <a:ea typeface="Tahoma"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11</a:t>
            </a:fld>
            <a:endParaRPr lang="en-US"/>
          </a:p>
        </p:txBody>
      </p:sp>
    </p:spTree>
    <p:extLst>
      <p:ext uri="{BB962C8B-B14F-4D97-AF65-F5344CB8AC3E}">
        <p14:creationId xmlns:p14="http://schemas.microsoft.com/office/powerpoint/2010/main" val="3742091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work it out - option 1: </a:t>
            </a:r>
            <a:r>
              <a:rPr lang="en-US" dirty="0"/>
              <a:t>Correct learning mistakes and clarify misconceptions by answering the question but be sure students not only solve but also prove why their chosen response is right and explain why the incorrect answers are wrong.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Be sure discussion includes:</a:t>
            </a:r>
          </a:p>
          <a:p>
            <a:pPr marL="228600" indent="-228600">
              <a:buFont typeface="Arial" panose="020B0604020202020204" pitchFamily="34" charset="0"/>
              <a:buChar char="•"/>
            </a:pPr>
            <a:r>
              <a:rPr lang="en-US" dirty="0"/>
              <a:t>That the answers are all reading greatest </a:t>
            </a:r>
            <a:r>
              <a:rPr lang="en-US"/>
              <a:t>to least</a:t>
            </a:r>
            <a:endParaRPr lang="en-US" dirty="0"/>
          </a:p>
          <a:p>
            <a:pPr marL="228600" indent="-228600">
              <a:buFont typeface="Arial" panose="020B0604020202020204" pitchFamily="34" charset="0"/>
              <a:buChar char="•"/>
            </a:pPr>
            <a:r>
              <a:rPr lang="en-US" dirty="0"/>
              <a:t>A strategy that might help when analyzing various numbers like this in horizontal form (e.g., ordering the stimulus vertically first then finding the answer choice that </a:t>
            </a:r>
            <a:r>
              <a:rPr lang="en-US"/>
              <a:t>matches)</a:t>
            </a:r>
            <a:endParaRPr lang="en-US" dirty="0"/>
          </a:p>
        </p:txBody>
      </p:sp>
      <p:sp>
        <p:nvSpPr>
          <p:cNvPr id="4" name="Slide Number Placeholder 3"/>
          <p:cNvSpPr>
            <a:spLocks noGrp="1"/>
          </p:cNvSpPr>
          <p:nvPr>
            <p:ph type="sldNum" sz="quarter" idx="5"/>
          </p:nvPr>
        </p:nvSpPr>
        <p:spPr/>
        <p:txBody>
          <a:bodyPr/>
          <a:lstStyle/>
          <a:p>
            <a:fld id="{DA6298F2-3F1F-4041-A8E1-C335B761E25A}" type="slidenum">
              <a:rPr lang="en-US" smtClean="0"/>
              <a:t>12</a:t>
            </a:fld>
            <a:endParaRPr lang="en-US"/>
          </a:p>
        </p:txBody>
      </p:sp>
    </p:spTree>
    <p:extLst>
      <p:ext uri="{BB962C8B-B14F-4D97-AF65-F5344CB8AC3E}">
        <p14:creationId xmlns:p14="http://schemas.microsoft.com/office/powerpoint/2010/main" val="26404597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work it out - option 2: make the case (learning from mistakes instructional strategy)</a:t>
            </a:r>
          </a:p>
          <a:p>
            <a:pPr algn="l"/>
            <a:r>
              <a:rPr lang="en-US" sz="1200" b="0" dirty="0">
                <a:solidFill>
                  <a:schemeClr val="tx1">
                    <a:lumMod val="85000"/>
                    <a:lumOff val="15000"/>
                  </a:schemeClr>
                </a:solidFill>
              </a:rPr>
              <a:t>free virtual dice available in the lead4ward app and at: www.lead4ward.com/dice</a:t>
            </a:r>
          </a:p>
          <a:p>
            <a:pPr algn="l"/>
            <a:endParaRPr lang="en-US" sz="1200" b="0" dirty="0">
              <a:solidFill>
                <a:schemeClr val="tx1">
                  <a:lumMod val="85000"/>
                  <a:lumOff val="15000"/>
                </a:schemeClr>
              </a:solidFill>
            </a:endParaRPr>
          </a:p>
          <a:p>
            <a:pPr algn="l"/>
            <a:r>
              <a:rPr lang="en-US" b="1" dirty="0"/>
              <a:t>purpose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D1C1D"/>
                </a:solidFill>
                <a:effectLst/>
              </a:rPr>
              <a:t>Students </a:t>
            </a:r>
            <a:r>
              <a:rPr lang="en-US" dirty="0"/>
              <a:t>correct learning mistakes and clarify misconceptions by justifying/proving why their assigned response is right OR explain why their assigned response is an incorrect answer. </a:t>
            </a:r>
          </a:p>
          <a:p>
            <a:endParaRPr lang="en-US" sz="1200" b="0" i="0" kern="1200" dirty="0">
              <a:solidFill>
                <a:schemeClr val="tx1"/>
              </a:solidFill>
              <a:effectLst/>
              <a:ea typeface="+mn-ea"/>
              <a:cs typeface="+mn-cs"/>
            </a:endParaRPr>
          </a:p>
          <a:p>
            <a:r>
              <a:rPr lang="en-US" sz="1200" b="1" i="0" kern="1200" dirty="0">
                <a:solidFill>
                  <a:schemeClr val="tx1"/>
                </a:solidFill>
                <a:effectLst/>
                <a:ea typeface="+mn-ea"/>
                <a:cs typeface="+mn-cs"/>
              </a:rPr>
              <a:t>instructions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Organize students into groups (no larger than 4).</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Assign each team a potential answer (choice).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Groups huddle to determine if their answer choice is “correct/innocent” by explaining why and providing (at most) 2 pieces of evidence…or “incorrect/guilty” by explaining why and providing (at most) 2 pieces of evidence.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Students prosecute and defend arguments.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sz="1200" b="0" i="0" kern="1200" dirty="0">
                <a:solidFill>
                  <a:schemeClr val="tx1"/>
                </a:solidFill>
                <a:effectLst/>
                <a:ea typeface="+mn-ea"/>
                <a:cs typeface="+mn-cs"/>
              </a:rPr>
              <a:t>Observe students’ thinking/responses and clarify/verify as appropriate.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endParaRPr lang="en-US" sz="1200" b="0" i="0" kern="1200" dirty="0">
              <a:solidFill>
                <a:schemeClr val="tx1"/>
              </a:solidFill>
              <a:effectLs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be sure discussion includes:</a:t>
            </a:r>
          </a:p>
          <a:p>
            <a:pPr marL="228600" indent="-228600" algn="l">
              <a:buFont typeface="Arial" panose="020B0604020202020204" pitchFamily="34" charset="0"/>
              <a:buChar char="•"/>
            </a:pPr>
            <a:r>
              <a:rPr lang="en-US" b="0" i="0" dirty="0">
                <a:solidFill>
                  <a:srgbClr val="1D1C1D"/>
                </a:solidFill>
                <a:effectLst/>
              </a:rPr>
              <a:t>Visuals or models students might use to prove their justification.</a:t>
            </a:r>
          </a:p>
          <a:p>
            <a:pPr marL="228600" indent="-228600" algn="l">
              <a:buFont typeface="Arial" panose="020B0604020202020204" pitchFamily="34" charset="0"/>
              <a:buChar char="•"/>
            </a:pPr>
            <a:r>
              <a:rPr lang="en-US" b="0" i="0" dirty="0">
                <a:solidFill>
                  <a:srgbClr val="1D1C1D"/>
                </a:solidFill>
                <a:effectLst/>
              </a:rPr>
              <a:t>Discourse around strategies, clues and/or vocabulary that support their justification.</a:t>
            </a:r>
          </a:p>
          <a:p>
            <a:pPr marL="228600" indent="-228600" algn="l">
              <a:buFont typeface="Arial" panose="020B0604020202020204" pitchFamily="34" charset="0"/>
              <a:buChar char="•"/>
            </a:pPr>
            <a:r>
              <a:rPr lang="en-US" b="0" i="0" dirty="0">
                <a:solidFill>
                  <a:srgbClr val="1D1C1D"/>
                </a:solidFill>
                <a:effectLst/>
              </a:rPr>
              <a:t>The chosen incorrect answer(s) suggests a common misconception, guessing pattern, clue picking, stopping too soon, and relying on tricks. </a:t>
            </a:r>
          </a:p>
          <a:p>
            <a:pPr marL="228600" indent="-228600" algn="l">
              <a:buFont typeface="Arial" panose="020B0604020202020204" pitchFamily="34" charset="0"/>
              <a:buChar char="•"/>
            </a:pPr>
            <a:r>
              <a:rPr lang="en-US" b="0" i="0" dirty="0">
                <a:solidFill>
                  <a:srgbClr val="1D1C1D"/>
                </a:solidFill>
                <a:effectLst/>
              </a:rPr>
              <a:t>Student-driven discourse. </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endParaRPr lang="en-US" sz="1200" b="0" i="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13</a:t>
            </a:fld>
            <a:endParaRPr lang="en-US"/>
          </a:p>
        </p:txBody>
      </p:sp>
    </p:spTree>
    <p:extLst>
      <p:ext uri="{BB962C8B-B14F-4D97-AF65-F5344CB8AC3E}">
        <p14:creationId xmlns:p14="http://schemas.microsoft.com/office/powerpoint/2010/main" val="20163885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think it up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goal of the fourth 10 minutes of the routine is for us to change things up so students can practice with novelty and transfer. </a:t>
            </a:r>
          </a:p>
        </p:txBody>
      </p:sp>
      <p:sp>
        <p:nvSpPr>
          <p:cNvPr id="4" name="Slide Number Placeholder 3"/>
          <p:cNvSpPr>
            <a:spLocks noGrp="1"/>
          </p:cNvSpPr>
          <p:nvPr>
            <p:ph type="sldNum" sz="quarter" idx="5"/>
          </p:nvPr>
        </p:nvSpPr>
        <p:spPr/>
        <p:txBody>
          <a:bodyPr/>
          <a:lstStyle/>
          <a:p>
            <a:fld id="{DA6298F2-3F1F-4041-A8E1-C335B761E25A}" type="slidenum">
              <a:rPr lang="en-US" smtClean="0"/>
              <a:t>14</a:t>
            </a:fld>
            <a:endParaRPr lang="en-US"/>
          </a:p>
        </p:txBody>
      </p:sp>
    </p:spTree>
    <p:extLst>
      <p:ext uri="{BB962C8B-B14F-4D97-AF65-F5344CB8AC3E}">
        <p14:creationId xmlns:p14="http://schemas.microsoft.com/office/powerpoint/2010/main" val="6602008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latin typeface="Arial" panose="020B0604020202020204" pitchFamily="34" charset="0"/>
                <a:cs typeface="Arial" panose="020B0604020202020204" pitchFamily="34" charset="0"/>
              </a:rPr>
              <a:t>think it up -</a:t>
            </a:r>
            <a:r>
              <a:rPr lang="en-US" sz="1200" b="0" i="0" dirty="0">
                <a:solidFill>
                  <a:srgbClr val="5E0C63"/>
                </a:solidFill>
                <a:effectLst/>
                <a:latin typeface="Arial" panose="020B0604020202020204" pitchFamily="34" charset="0"/>
                <a:ea typeface="Tahoma"/>
                <a:cs typeface="Arial" panose="020B0604020202020204" pitchFamily="34" charset="0"/>
              </a:rPr>
              <a:t> </a:t>
            </a:r>
            <a:r>
              <a:rPr lang="en-US" sz="1200" b="1" i="0" dirty="0">
                <a:solidFill>
                  <a:srgbClr val="5E0C63"/>
                </a:solidFill>
                <a:effectLst/>
                <a:latin typeface="Arial" panose="020B0604020202020204" pitchFamily="34" charset="0"/>
                <a:ea typeface="Tahoma"/>
                <a:cs typeface="Arial" panose="020B0604020202020204" pitchFamily="34" charset="0"/>
              </a:rPr>
              <a:t>o</a:t>
            </a:r>
            <a:r>
              <a:rPr lang="en-US" b="1" i="0" dirty="0">
                <a:solidFill>
                  <a:srgbClr val="1D1C1D"/>
                </a:solidFill>
                <a:effectLst/>
                <a:latin typeface="Arial" panose="020B0604020202020204" pitchFamily="34" charset="0"/>
                <a:cs typeface="Arial" panose="020B0604020202020204" pitchFamily="34" charset="0"/>
              </a:rPr>
              <a:t>ption 1: </a:t>
            </a:r>
            <a:r>
              <a:rPr lang="en-US" b="0" i="0" dirty="0">
                <a:solidFill>
                  <a:srgbClr val="1D1C1D"/>
                </a:solidFill>
                <a:effectLst/>
                <a:latin typeface="Arial" panose="020B0604020202020204" pitchFamily="34" charset="0"/>
                <a:cs typeface="Arial" panose="020B0604020202020204" pitchFamily="34" charset="0"/>
              </a:rPr>
              <a:t>Use the guiding questions on the routine to drive the thinking and discussion with students as they reflect </a:t>
            </a:r>
            <a:r>
              <a:rPr lang="en-US" dirty="0">
                <a:latin typeface="Arial" panose="020B0604020202020204" pitchFamily="34" charset="0"/>
                <a:cs typeface="Arial" panose="020B0604020202020204" pitchFamily="34" charset="0"/>
              </a:rPr>
              <a:t>on the work of the routine so far -- the thinking around the content and the problem, text or visual. Then, have students analyze how all of that can help them as they work on or think through other content or solving future problems.  </a:t>
            </a:r>
          </a:p>
          <a:p>
            <a:pPr>
              <a:defRPr/>
            </a:pPr>
            <a:endParaRPr lang="en-US" dirty="0">
              <a:solidFill>
                <a:srgbClr val="000000"/>
              </a:solidFill>
              <a:latin typeface="Arial" panose="020B0604020202020204" pitchFamily="34" charset="0"/>
              <a:ea typeface="Tahoma" pitchFamily="34" charset="0"/>
              <a:cs typeface="Arial" panose="020B0604020202020204" pitchFamily="34" charset="0"/>
            </a:endParaRPr>
          </a:p>
          <a:p>
            <a:pPr>
              <a:defRPr/>
            </a:pPr>
            <a:r>
              <a:rPr lang="en-US" dirty="0">
                <a:solidFill>
                  <a:srgbClr val="000000"/>
                </a:solidFill>
                <a:latin typeface="Arial" panose="020B0604020202020204" pitchFamily="34" charset="0"/>
                <a:ea typeface="Tahoma"/>
                <a:cs typeface="Arial" panose="020B0604020202020204" pitchFamily="34" charset="0"/>
              </a:rPr>
              <a:t>If the comparison symbols were changed to read </a:t>
            </a:r>
            <a:r>
              <a:rPr lang="en-US" b="1" dirty="0">
                <a:solidFill>
                  <a:srgbClr val="000000"/>
                </a:solidFill>
                <a:latin typeface="Arial" panose="020B0604020202020204" pitchFamily="34" charset="0"/>
                <a:ea typeface="Tahoma"/>
                <a:cs typeface="Arial" panose="020B0604020202020204" pitchFamily="34" charset="0"/>
              </a:rPr>
              <a:t>least to </a:t>
            </a:r>
            <a:r>
              <a:rPr lang="en-US" b="1">
                <a:solidFill>
                  <a:srgbClr val="000000"/>
                </a:solidFill>
                <a:latin typeface="Arial" panose="020B0604020202020204" pitchFamily="34" charset="0"/>
                <a:ea typeface="Tahoma"/>
                <a:cs typeface="Arial" panose="020B0604020202020204" pitchFamily="34" charset="0"/>
              </a:rPr>
              <a:t>greatest </a:t>
            </a:r>
            <a:r>
              <a:rPr lang="en-US">
                <a:solidFill>
                  <a:srgbClr val="000000"/>
                </a:solidFill>
                <a:latin typeface="Arial" panose="020B0604020202020204" pitchFamily="34" charset="0"/>
                <a:ea typeface="Tahoma"/>
                <a:cs typeface="Arial" panose="020B0604020202020204" pitchFamily="34" charset="0"/>
              </a:rPr>
              <a:t>then </a:t>
            </a:r>
            <a:r>
              <a:rPr lang="en-US" dirty="0">
                <a:solidFill>
                  <a:srgbClr val="000000"/>
                </a:solidFill>
                <a:latin typeface="Arial" panose="020B0604020202020204" pitchFamily="34" charset="0"/>
                <a:ea typeface="Tahoma"/>
                <a:cs typeface="Arial" panose="020B0604020202020204" pitchFamily="34" charset="0"/>
              </a:rPr>
              <a:t>answer choice C would be correct.</a:t>
            </a:r>
            <a:endParaRPr lang="en-US" dirty="0">
              <a:solidFill>
                <a:srgbClr val="000000"/>
              </a:solidFill>
              <a:latin typeface="Arial" panose="020B0604020202020204" pitchFamily="34" charset="0"/>
              <a:ea typeface="Tahoma"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15</a:t>
            </a:fld>
            <a:endParaRPr lang="en-US"/>
          </a:p>
        </p:txBody>
      </p:sp>
    </p:spTree>
    <p:extLst>
      <p:ext uri="{BB962C8B-B14F-4D97-AF65-F5344CB8AC3E}">
        <p14:creationId xmlns:p14="http://schemas.microsoft.com/office/powerpoint/2010/main" val="5422488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96094" rtl="0" eaLnBrk="1" fontAlgn="auto" latinLnBrk="0" hangingPunct="1">
              <a:lnSpc>
                <a:spcPct val="100000"/>
              </a:lnSpc>
              <a:spcBef>
                <a:spcPts val="0"/>
              </a:spcBef>
              <a:spcAft>
                <a:spcPts val="0"/>
              </a:spcAft>
              <a:buClrTx/>
              <a:buSzTx/>
              <a:buFont typeface="+mj-lt"/>
              <a:buNone/>
              <a:tabLst/>
              <a:defRPr/>
            </a:pPr>
            <a:r>
              <a:rPr lang="en-US" b="1" i="0" dirty="0">
                <a:solidFill>
                  <a:srgbClr val="1D1C1D"/>
                </a:solidFill>
                <a:effectLst/>
                <a:latin typeface="Arial" panose="020B0604020202020204" pitchFamily="34" charset="0"/>
                <a:cs typeface="Arial" panose="020B0604020202020204" pitchFamily="34" charset="0"/>
              </a:rPr>
              <a:t>think it up</a:t>
            </a:r>
            <a:r>
              <a:rPr lang="en-US" sz="1200" b="0" i="0" dirty="0">
                <a:solidFill>
                  <a:srgbClr val="5E0C63"/>
                </a:solidFill>
                <a:effectLst/>
                <a:latin typeface="Arial" panose="020B0604020202020204" pitchFamily="34" charset="0"/>
                <a:ea typeface="Tahoma" pitchFamily="34" charset="0"/>
                <a:cs typeface="Arial" panose="020B0604020202020204" pitchFamily="34" charset="0"/>
              </a:rPr>
              <a:t> - </a:t>
            </a:r>
            <a:r>
              <a:rPr lang="en-US" sz="1200" b="1" i="0" dirty="0">
                <a:solidFill>
                  <a:srgbClr val="5E0C63"/>
                </a:solidFill>
                <a:effectLst/>
                <a:latin typeface="Arial" panose="020B0604020202020204" pitchFamily="34" charset="0"/>
                <a:ea typeface="Tahoma" pitchFamily="34" charset="0"/>
                <a:cs typeface="Arial" panose="020B0604020202020204" pitchFamily="34" charset="0"/>
              </a:rPr>
              <a:t>o</a:t>
            </a:r>
            <a:r>
              <a:rPr lang="en-US" b="1" i="0" dirty="0">
                <a:solidFill>
                  <a:srgbClr val="1D1C1D"/>
                </a:solidFill>
                <a:effectLst/>
                <a:latin typeface="Arial" panose="020B0604020202020204" pitchFamily="34" charset="0"/>
                <a:cs typeface="Arial" panose="020B0604020202020204" pitchFamily="34" charset="0"/>
              </a:rPr>
              <a:t>ption 2 odd one out (extending thinking instructional strategy)</a:t>
            </a:r>
          </a:p>
          <a:p>
            <a:pPr marL="0" marR="0" lvl="0" indent="0" algn="l" defTabSz="996094" rtl="0" eaLnBrk="1" fontAlgn="auto" latinLnBrk="0" hangingPunct="1">
              <a:lnSpc>
                <a:spcPct val="100000"/>
              </a:lnSpc>
              <a:spcBef>
                <a:spcPts val="0"/>
              </a:spcBef>
              <a:spcAft>
                <a:spcPts val="0"/>
              </a:spcAft>
              <a:buClrTx/>
              <a:buSzTx/>
              <a:buFont typeface="+mj-lt"/>
              <a:buNone/>
              <a:tabLst/>
              <a:defRPr/>
            </a:pPr>
            <a:endParaRPr lang="en-US" b="1" i="0" dirty="0">
              <a:solidFill>
                <a:srgbClr val="1D1C1D"/>
              </a:solidFill>
              <a:effectLst/>
              <a:latin typeface="Arial" panose="020B0604020202020204" pitchFamily="34" charset="0"/>
              <a:cs typeface="Arial" panose="020B0604020202020204" pitchFamily="34" charset="0"/>
            </a:endParaRPr>
          </a:p>
          <a:p>
            <a:pPr marL="0" marR="0" lvl="0" indent="0" algn="l" defTabSz="996094" rtl="0" eaLnBrk="1" fontAlgn="auto" latinLnBrk="0" hangingPunct="1">
              <a:lnSpc>
                <a:spcPct val="100000"/>
              </a:lnSpc>
              <a:spcBef>
                <a:spcPts val="0"/>
              </a:spcBef>
              <a:spcAft>
                <a:spcPts val="0"/>
              </a:spcAft>
              <a:buClrTx/>
              <a:buSzTx/>
              <a:buFont typeface="+mj-lt"/>
              <a:buNone/>
              <a:tabLst/>
              <a:defRPr/>
            </a:pPr>
            <a:r>
              <a:rPr lang="en-US" b="1" i="0" dirty="0">
                <a:solidFill>
                  <a:srgbClr val="1D1C1D"/>
                </a:solidFill>
                <a:effectLst/>
                <a:latin typeface="Arial" panose="020B0604020202020204" pitchFamily="34" charset="0"/>
                <a:cs typeface="Arial" panose="020B0604020202020204" pitchFamily="34" charset="0"/>
              </a:rPr>
              <a:t>purpose</a:t>
            </a:r>
          </a:p>
          <a:p>
            <a:pPr marL="0" marR="0" lvl="0" indent="0" algn="l" defTabSz="996094" rtl="0" eaLnBrk="1" fontAlgn="auto" latinLnBrk="0" hangingPunct="1">
              <a:lnSpc>
                <a:spcPct val="100000"/>
              </a:lnSpc>
              <a:spcBef>
                <a:spcPts val="0"/>
              </a:spcBef>
              <a:spcAft>
                <a:spcPts val="0"/>
              </a:spcAft>
              <a:buClrTx/>
              <a:buSzTx/>
              <a:buFont typeface="+mj-lt"/>
              <a:buNone/>
              <a:tabLst/>
              <a:defRPr/>
            </a:pPr>
            <a:r>
              <a:rPr lang="en-US" sz="1200" b="0" i="0" kern="1200" dirty="0">
                <a:solidFill>
                  <a:schemeClr val="tx1"/>
                </a:solidFill>
                <a:effectLst/>
                <a:latin typeface="Arial" panose="020B0604020202020204" pitchFamily="34" charset="0"/>
                <a:ea typeface="+mn-ea"/>
                <a:cs typeface="Arial" panose="020B0604020202020204" pitchFamily="34" charset="0"/>
              </a:rPr>
              <a:t>Students compare/contrast four visuals, assessment questions, words, characters, historical figures, etc. and justify their thinking by defending which they think is the odd one out.</a:t>
            </a:r>
            <a:endParaRPr lang="en-US" dirty="0">
              <a:latin typeface="Arial" panose="020B0604020202020204" pitchFamily="34" charset="0"/>
              <a:cs typeface="Arial" panose="020B0604020202020204" pitchFamily="34" charset="0"/>
            </a:endParaRPr>
          </a:p>
          <a:p>
            <a:pPr marL="0" marR="0" lvl="0" indent="0" algn="l" defTabSz="996094" rtl="0" eaLnBrk="1" fontAlgn="auto" latinLnBrk="0" hangingPunct="1">
              <a:lnSpc>
                <a:spcPct val="100000"/>
              </a:lnSpc>
              <a:spcBef>
                <a:spcPts val="0"/>
              </a:spcBef>
              <a:spcAft>
                <a:spcPts val="0"/>
              </a:spcAft>
              <a:buClrTx/>
              <a:buSzTx/>
              <a:buFont typeface="+mj-lt"/>
              <a:buNone/>
              <a:tabLst/>
              <a:defRPr/>
            </a:pPr>
            <a:endParaRPr lang="en-US" dirty="0">
              <a:latin typeface="Arial" panose="020B0604020202020204" pitchFamily="34" charset="0"/>
              <a:cs typeface="Arial" panose="020B0604020202020204" pitchFamily="34" charset="0"/>
            </a:endParaRPr>
          </a:p>
          <a:p>
            <a:pPr marL="0" indent="0" defTabSz="996094">
              <a:buFont typeface="+mj-lt"/>
              <a:buNone/>
              <a:defRPr/>
            </a:pPr>
            <a:r>
              <a:rPr lang="en-US" b="1" i="0" dirty="0">
                <a:solidFill>
                  <a:srgbClr val="1D1C1D"/>
                </a:solidFill>
                <a:effectLst/>
                <a:latin typeface="Arial" panose="020B0604020202020204" pitchFamily="34" charset="0"/>
                <a:cs typeface="Arial" panose="020B0604020202020204" pitchFamily="34" charset="0"/>
              </a:rPr>
              <a:t>instructions</a:t>
            </a:r>
            <a:endParaRPr lang="en-US" dirty="0">
              <a:solidFill>
                <a:prstClr val="black"/>
              </a:solidFill>
              <a:latin typeface="Arial" panose="020B0604020202020204" pitchFamily="34" charset="0"/>
              <a:cs typeface="Arial" panose="020B0604020202020204" pitchFamily="34" charset="0"/>
            </a:endParaRPr>
          </a:p>
          <a:p>
            <a:pPr marL="228600" indent="-228600" defTabSz="996094">
              <a:buFont typeface="+mj-lt"/>
              <a:buAutoNum type="arabicPeriod"/>
              <a:defRPr/>
            </a:pPr>
            <a:r>
              <a:rPr lang="en-US" dirty="0">
                <a:solidFill>
                  <a:prstClr val="black"/>
                </a:solidFill>
                <a:latin typeface="Arial" panose="020B0604020202020204" pitchFamily="34" charset="0"/>
                <a:cs typeface="Arial" panose="020B0604020202020204" pitchFamily="34" charset="0"/>
              </a:rPr>
              <a:t>Divide students into groups of 4. </a:t>
            </a:r>
          </a:p>
          <a:p>
            <a:pPr marL="228600" marR="0" lvl="0" indent="-228600" algn="l" defTabSz="996094" rtl="0" eaLnBrk="1" fontAlgn="auto" latinLnBrk="0" hangingPunct="1">
              <a:lnSpc>
                <a:spcPct val="100000"/>
              </a:lnSpc>
              <a:spcBef>
                <a:spcPts val="0"/>
              </a:spcBef>
              <a:spcAft>
                <a:spcPts val="0"/>
              </a:spcAft>
              <a:buClrTx/>
              <a:buSzTx/>
              <a:buFont typeface="+mj-lt"/>
              <a:buAutoNum type="arabicPeriod"/>
              <a:tabLst/>
              <a:defRPr/>
            </a:pPr>
            <a:r>
              <a:rPr lang="en-US" dirty="0">
                <a:solidFill>
                  <a:prstClr val="black"/>
                </a:solidFill>
                <a:latin typeface="Arial" panose="020B0604020202020204" pitchFamily="34" charset="0"/>
                <a:cs typeface="Arial" panose="020B0604020202020204" pitchFamily="34" charset="0"/>
              </a:rPr>
              <a:t>In each group, students divide the images/problems amongst their group and take turns describing their image/problem.</a:t>
            </a:r>
          </a:p>
          <a:p>
            <a:pPr marL="228600" indent="-228600" defTabSz="996094">
              <a:buFont typeface="+mj-lt"/>
              <a:buAutoNum type="arabicPeriod"/>
              <a:defRPr/>
            </a:pPr>
            <a:r>
              <a:rPr lang="en-US" dirty="0">
                <a:solidFill>
                  <a:prstClr val="black"/>
                </a:solidFill>
                <a:latin typeface="Arial" panose="020B0604020202020204" pitchFamily="34" charset="0"/>
                <a:cs typeface="Arial" panose="020B0604020202020204" pitchFamily="34" charset="0"/>
              </a:rPr>
              <a:t>Students compare and contrast the images/problems.</a:t>
            </a:r>
          </a:p>
          <a:p>
            <a:pPr marL="228600" indent="-228600" defTabSz="996094">
              <a:buFont typeface="+mj-lt"/>
              <a:buAutoNum type="arabicPeriod"/>
              <a:defRPr/>
            </a:pPr>
            <a:r>
              <a:rPr lang="en-US" dirty="0">
                <a:solidFill>
                  <a:prstClr val="black"/>
                </a:solidFill>
                <a:latin typeface="Arial" panose="020B0604020202020204" pitchFamily="34" charset="0"/>
                <a:cs typeface="Arial" panose="020B0604020202020204" pitchFamily="34" charset="0"/>
              </a:rPr>
              <a:t>Students determine which one is the odd one out and why.</a:t>
            </a:r>
          </a:p>
          <a:p>
            <a:pPr marL="228600" indent="-228600" defTabSz="996094">
              <a:buFont typeface="+mj-lt"/>
              <a:buAutoNum type="arabicPeriod"/>
              <a:defRPr/>
            </a:pPr>
            <a:r>
              <a:rPr lang="en-US" dirty="0">
                <a:solidFill>
                  <a:prstClr val="black"/>
                </a:solidFill>
                <a:latin typeface="Arial" panose="020B0604020202020204" pitchFamily="34" charset="0"/>
                <a:cs typeface="Arial" panose="020B0604020202020204" pitchFamily="34" charset="0"/>
              </a:rPr>
              <a:t>Groups share out their selected odd one out and justification. </a:t>
            </a:r>
          </a:p>
          <a:p>
            <a:pPr marL="228600" indent="-228600">
              <a:buFont typeface="+mj-lt"/>
              <a:buAutoNum type="arabicPeriod"/>
            </a:pPr>
            <a:r>
              <a:rPr lang="en-US" sz="1200" b="0" i="0" kern="1200" dirty="0">
                <a:solidFill>
                  <a:schemeClr val="tx1"/>
                </a:solidFill>
                <a:effectLst/>
                <a:latin typeface="Arial" panose="020B0604020202020204" pitchFamily="34" charset="0"/>
                <a:ea typeface="+mn-ea"/>
                <a:cs typeface="Arial" panose="020B0604020202020204" pitchFamily="34" charset="0"/>
              </a:rPr>
              <a:t>Observe and listen to students’ thinking and clarify/verify as appropriate.</a:t>
            </a:r>
          </a:p>
          <a:p>
            <a:pPr marL="0" indent="0" defTabSz="996094">
              <a:buFont typeface="+mj-lt"/>
              <a:buNone/>
              <a:defRP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16</a:t>
            </a:fld>
            <a:endParaRPr lang="en-US"/>
          </a:p>
        </p:txBody>
      </p:sp>
    </p:spTree>
    <p:extLst>
      <p:ext uri="{BB962C8B-B14F-4D97-AF65-F5344CB8AC3E}">
        <p14:creationId xmlns:p14="http://schemas.microsoft.com/office/powerpoint/2010/main" val="37961205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write about 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goal of the last 10 minutes of the routine is for students to reflect on the routine and write about how it affected their understanding and confidence around the content and problem-solving process. </a:t>
            </a:r>
          </a:p>
        </p:txBody>
      </p:sp>
      <p:sp>
        <p:nvSpPr>
          <p:cNvPr id="4" name="Slide Number Placeholder 3"/>
          <p:cNvSpPr>
            <a:spLocks noGrp="1"/>
          </p:cNvSpPr>
          <p:nvPr>
            <p:ph type="sldNum" sz="quarter" idx="5"/>
          </p:nvPr>
        </p:nvSpPr>
        <p:spPr/>
        <p:txBody>
          <a:bodyPr/>
          <a:lstStyle/>
          <a:p>
            <a:fld id="{DA6298F2-3F1F-4041-A8E1-C335B761E25A}" type="slidenum">
              <a:rPr lang="en-US" smtClean="0"/>
              <a:t>17</a:t>
            </a:fld>
            <a:endParaRPr lang="en-US"/>
          </a:p>
        </p:txBody>
      </p:sp>
    </p:spTree>
    <p:extLst>
      <p:ext uri="{BB962C8B-B14F-4D97-AF65-F5344CB8AC3E}">
        <p14:creationId xmlns:p14="http://schemas.microsoft.com/office/powerpoint/2010/main" val="1018143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9F3BA-9AAC-E1A8-187E-6BF335983E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A37185-26C5-9A52-AC5C-A3D2820027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6E3D4A-71AD-F686-0EDF-CD92322EEFD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write about it</a:t>
            </a:r>
            <a:r>
              <a:rPr lang="en-US" b="0" dirty="0"/>
              <a:t>: The goal of the last 10 minutes of the routine is to solidify learning and have students practice communicating what they know in </a:t>
            </a:r>
            <a:r>
              <a:rPr lang="en-US" b="1" dirty="0"/>
              <a:t>writing</a:t>
            </a:r>
            <a:r>
              <a:rPr lang="en-US" b="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Ask students to: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think</a:t>
            </a:r>
            <a:r>
              <a:rPr lang="en-US" b="0" dirty="0"/>
              <a:t> about the activities, questions, discussions, and the selected problem, text or visual for this week’s </a:t>
            </a:r>
            <a:r>
              <a:rPr lang="en-US" b="0" dirty="0" err="1"/>
              <a:t>thinkalong</a:t>
            </a:r>
            <a:r>
              <a:rPr lang="en-US" b="0" dirty="0"/>
              <a:t> routine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talk</a:t>
            </a:r>
            <a:r>
              <a:rPr lang="en-US" b="0" dirty="0"/>
              <a:t> with a partner or in a small group about what they learned and the evidence that supports their thinking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write</a:t>
            </a:r>
            <a:r>
              <a:rPr lang="en-US" b="0" dirty="0"/>
              <a:t> their answers on a piece of paper or in their notebooks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Review areas in which students may need more support.</a:t>
            </a:r>
            <a:endParaRPr lang="en-US" b="0" dirty="0"/>
          </a:p>
        </p:txBody>
      </p:sp>
      <p:sp>
        <p:nvSpPr>
          <p:cNvPr id="4" name="Slide Number Placeholder 3">
            <a:extLst>
              <a:ext uri="{FF2B5EF4-FFF2-40B4-BE49-F238E27FC236}">
                <a16:creationId xmlns:a16="http://schemas.microsoft.com/office/drawing/2014/main" id="{1277E5E3-D279-AD81-2114-2208EA228A67}"/>
              </a:ext>
            </a:extLst>
          </p:cNvPr>
          <p:cNvSpPr>
            <a:spLocks noGrp="1"/>
          </p:cNvSpPr>
          <p:nvPr>
            <p:ph type="sldNum" sz="quarter" idx="5"/>
          </p:nvPr>
        </p:nvSpPr>
        <p:spPr/>
        <p:txBody>
          <a:bodyPr/>
          <a:lstStyle/>
          <a:p>
            <a:fld id="{DA6298F2-3F1F-4041-A8E1-C335B761E25A}" type="slidenum">
              <a:rPr lang="en-US" smtClean="0"/>
              <a:t>18</a:t>
            </a:fld>
            <a:endParaRPr lang="en-US"/>
          </a:p>
        </p:txBody>
      </p:sp>
    </p:spTree>
    <p:extLst>
      <p:ext uri="{BB962C8B-B14F-4D97-AF65-F5344CB8AC3E}">
        <p14:creationId xmlns:p14="http://schemas.microsoft.com/office/powerpoint/2010/main" val="550118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Throughout the week, use the guiding questions from the </a:t>
            </a:r>
            <a:r>
              <a:rPr lang="en-US" b="1" dirty="0" err="1"/>
              <a:t>thinkalong</a:t>
            </a:r>
            <a:r>
              <a:rPr lang="en-US" b="1" dirty="0"/>
              <a:t> routine </a:t>
            </a:r>
            <a:r>
              <a:rPr lang="en-US" dirty="0"/>
              <a:t>to lead student thinking and discussion around the selected </a:t>
            </a:r>
            <a:r>
              <a:rPr lang="en-US" b="1" dirty="0"/>
              <a:t>stimulus</a:t>
            </a:r>
            <a:r>
              <a:rPr lang="en-US" b="0" dirty="0"/>
              <a:t> (</a:t>
            </a:r>
            <a:r>
              <a:rPr lang="en-US" dirty="0"/>
              <a:t>problem, text, or visual) aligned to a high-impact standard/concept.</a:t>
            </a:r>
          </a:p>
        </p:txBody>
      </p:sp>
      <p:sp>
        <p:nvSpPr>
          <p:cNvPr id="4" name="Slide Number Placeholder 3"/>
          <p:cNvSpPr>
            <a:spLocks noGrp="1"/>
          </p:cNvSpPr>
          <p:nvPr>
            <p:ph type="sldNum" sz="quarter" idx="5"/>
          </p:nvPr>
        </p:nvSpPr>
        <p:spPr/>
        <p:txBody>
          <a:bodyPr/>
          <a:lstStyle/>
          <a:p>
            <a:fld id="{DA6298F2-3F1F-4041-A8E1-C335B761E25A}" type="slidenum">
              <a:rPr lang="en-US" smtClean="0"/>
              <a:t>2</a:t>
            </a:fld>
            <a:endParaRPr lang="en-US"/>
          </a:p>
        </p:txBody>
      </p:sp>
    </p:spTree>
    <p:extLst>
      <p:ext uri="{BB962C8B-B14F-4D97-AF65-F5344CB8AC3E}">
        <p14:creationId xmlns:p14="http://schemas.microsoft.com/office/powerpoint/2010/main" val="2536408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make a plan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goal of the first 5-10 minutes of the routine is just for students to </a:t>
            </a:r>
            <a:r>
              <a:rPr lang="en-US" b="1" dirty="0"/>
              <a:t>explore</a:t>
            </a:r>
            <a:r>
              <a:rPr lang="en-US" dirty="0"/>
              <a:t>. We are engaging the “tools to know” process standards and using the selected problem, text, or visual to activate memory around the designated content for the week.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If you’re using a problem as the stimulus, students don’t solve the problem or even see the answer choices yet! In this part of the routine, students practice making a plan, getting started, and thinking about what they will need to answer the question based on the vocabulary and/or visuals included. </a:t>
            </a:r>
            <a:endParaRPr lang="en-US" sz="1200" dirty="0">
              <a:solidFill>
                <a:srgbClr val="5E0C63"/>
              </a:solidFill>
              <a:latin typeface="Century Gothic" panose="020B0502020202020204" pitchFamily="34" charset="0"/>
              <a:ea typeface="Tahoma" pitchFamily="34" charset="0"/>
              <a:cs typeface="Tahoma"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3</a:t>
            </a:fld>
            <a:endParaRPr lang="en-US"/>
          </a:p>
        </p:txBody>
      </p:sp>
    </p:spTree>
    <p:extLst>
      <p:ext uri="{BB962C8B-B14F-4D97-AF65-F5344CB8AC3E}">
        <p14:creationId xmlns:p14="http://schemas.microsoft.com/office/powerpoint/2010/main" val="1901270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CB02EA-07EA-A531-6593-7BE169339F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F1B776-9943-89A6-6764-7C04733DD1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77A462-43BF-B55B-C9ED-9D0D51C1AF4F}"/>
              </a:ext>
            </a:extLst>
          </p:cNvPr>
          <p:cNvSpPr>
            <a:spLocks noGrp="1"/>
          </p:cNvSpPr>
          <p:nvPr>
            <p:ph type="body" idx="1"/>
          </p:nvPr>
        </p:nvSpPr>
        <p:spPr/>
        <p:txBody>
          <a:bodyPr/>
          <a:lstStyle/>
          <a:p>
            <a:pPr marL="0" indent="0" algn="l">
              <a:buFont typeface="+mj-lt"/>
              <a:buNone/>
            </a:pPr>
            <a:r>
              <a:rPr lang="en-US" b="1" i="0" dirty="0">
                <a:solidFill>
                  <a:srgbClr val="1D1C1D"/>
                </a:solidFill>
                <a:effectLst/>
              </a:rPr>
              <a:t>make a plan: </a:t>
            </a:r>
            <a:r>
              <a:rPr lang="en-US" b="0" i="0" dirty="0">
                <a:solidFill>
                  <a:srgbClr val="1D1C1D"/>
                </a:solidFill>
                <a:effectLst/>
              </a:rPr>
              <a:t>Use the guiding questions on the routine to drive the thinking and discussion with students as you explore the selected stimulus.</a:t>
            </a:r>
          </a:p>
          <a:p>
            <a:pPr marL="0" indent="0" algn="l">
              <a:buFont typeface="+mj-lt"/>
              <a:buNone/>
            </a:pPr>
            <a:endParaRPr lang="en-US" b="0" i="0" dirty="0">
              <a:solidFill>
                <a:srgbClr val="1D1C1D"/>
              </a:solidFill>
              <a:effectLst/>
            </a:endParaRPr>
          </a:p>
          <a:p>
            <a:r>
              <a:rPr lang="en-US" b="1" i="0" dirty="0">
                <a:solidFill>
                  <a:srgbClr val="1D1C1D"/>
                </a:solidFill>
                <a:effectLst/>
              </a:rPr>
              <a:t>This item was selected to address, loopback, or intervene on </a:t>
            </a:r>
            <a:r>
              <a:rPr lang="en-US" b="1" dirty="0">
                <a:solidFill>
                  <a:srgbClr val="1D1C1D"/>
                </a:solidFill>
              </a:rPr>
              <a:t>comparing decimals because</a:t>
            </a:r>
            <a:r>
              <a:rPr lang="en-US" b="1" i="0" dirty="0">
                <a:solidFill>
                  <a:srgbClr val="1D1C1D"/>
                </a:solidFill>
                <a:effectLst/>
              </a:rPr>
              <a:t>:</a:t>
            </a:r>
          </a:p>
          <a:p>
            <a:pPr marL="228600" indent="-228600">
              <a:buFont typeface="Arial" panose="020B0604020202020204" pitchFamily="34" charset="0"/>
              <a:buChar char="•"/>
            </a:pPr>
            <a:r>
              <a:rPr lang="en-US" dirty="0">
                <a:solidFill>
                  <a:srgbClr val="1D1C1D"/>
                </a:solidFill>
              </a:rPr>
              <a:t>Students must have a grasp on comparing decimals before comparing/ordering rational numbers.</a:t>
            </a:r>
          </a:p>
          <a:p>
            <a:pPr marL="228600" indent="-228600">
              <a:buFont typeface="Arial" panose="020B0604020202020204" pitchFamily="34" charset="0"/>
              <a:buChar char="•"/>
            </a:pPr>
            <a:r>
              <a:rPr lang="en-US" dirty="0">
                <a:solidFill>
                  <a:srgbClr val="1D1C1D"/>
                </a:solidFill>
              </a:rPr>
              <a:t>Decimals of equal value are often misunderstood (e.g., 83 and 83.00) or (83.6 and 83.60).</a:t>
            </a:r>
            <a:endParaRPr lang="en-US" b="1" dirty="0">
              <a:solidFill>
                <a:srgbClr val="1D1C1D"/>
              </a:solidFill>
            </a:endParaRPr>
          </a:p>
        </p:txBody>
      </p:sp>
      <p:sp>
        <p:nvSpPr>
          <p:cNvPr id="4" name="Slide Number Placeholder 3">
            <a:extLst>
              <a:ext uri="{FF2B5EF4-FFF2-40B4-BE49-F238E27FC236}">
                <a16:creationId xmlns:a16="http://schemas.microsoft.com/office/drawing/2014/main" id="{4F8B941E-C4DC-C46B-4ADC-90630AC9FEB5}"/>
              </a:ext>
            </a:extLst>
          </p:cNvPr>
          <p:cNvSpPr>
            <a:spLocks noGrp="1"/>
          </p:cNvSpPr>
          <p:nvPr>
            <p:ph type="sldNum" sz="quarter" idx="5"/>
          </p:nvPr>
        </p:nvSpPr>
        <p:spPr/>
        <p:txBody>
          <a:bodyPr/>
          <a:lstStyle/>
          <a:p>
            <a:fld id="{DA6298F2-3F1F-4041-A8E1-C335B761E25A}" type="slidenum">
              <a:rPr lang="en-US" smtClean="0"/>
              <a:t>4</a:t>
            </a:fld>
            <a:endParaRPr lang="en-US"/>
          </a:p>
        </p:txBody>
      </p:sp>
    </p:spTree>
    <p:extLst>
      <p:ext uri="{BB962C8B-B14F-4D97-AF65-F5344CB8AC3E}">
        <p14:creationId xmlns:p14="http://schemas.microsoft.com/office/powerpoint/2010/main" val="3150525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show what you know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goal of the second 10 minutes in the routine is for students to </a:t>
            </a:r>
            <a:r>
              <a:rPr lang="en-US" b="1" dirty="0"/>
              <a:t>talk</a:t>
            </a:r>
            <a:r>
              <a:rPr lang="en-US" dirty="0"/>
              <a:t> using the problem, text, or visual to show what they know about this concept! This part of the routine allows students and teacher to talk about, share, and clarify the content (vocabulary, visuals, activities, common mistakes, connections, key ideas, important info/details, etc.).</a:t>
            </a:r>
            <a:endParaRPr lang="en-US" sz="1200" dirty="0">
              <a:solidFill>
                <a:srgbClr val="5E0C63"/>
              </a:solidFill>
              <a:latin typeface="Century Gothic" panose="020B0502020202020204" pitchFamily="34" charset="0"/>
              <a:ea typeface="Tahoma" pitchFamily="34" charset="0"/>
              <a:cs typeface="Tahoma"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5</a:t>
            </a:fld>
            <a:endParaRPr lang="en-US"/>
          </a:p>
        </p:txBody>
      </p:sp>
    </p:spTree>
    <p:extLst>
      <p:ext uri="{BB962C8B-B14F-4D97-AF65-F5344CB8AC3E}">
        <p14:creationId xmlns:p14="http://schemas.microsoft.com/office/powerpoint/2010/main" val="24591235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62F392-22A3-E3EB-F499-DCCB4D0EAA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88230C-8CB7-607D-1720-9C1348E50C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8D6037-1694-F66F-E031-F474E9FF6D43}"/>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show what you know - option 1: </a:t>
            </a:r>
            <a:r>
              <a:rPr lang="en-US" b="0" i="0" dirty="0">
                <a:solidFill>
                  <a:srgbClr val="1D1C1D"/>
                </a:solidFill>
                <a:effectLst/>
              </a:rPr>
              <a:t>Use</a:t>
            </a:r>
            <a:r>
              <a:rPr lang="en-US" dirty="0"/>
              <a:t> these questions from the routine, along with the selected stimulus, to activate memory, review content, correct learning mistakes, and clarify misconceptions. Be sure discussion includes important information related to the selected stimulus.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important information about this item:</a:t>
            </a:r>
          </a:p>
          <a:p>
            <a:pPr marL="228600" indent="-228600">
              <a:buFont typeface="+mj-lt"/>
              <a:buAutoNum type="arabicPeriod"/>
            </a:pPr>
            <a:r>
              <a:rPr lang="en-US" b="0" i="0" dirty="0">
                <a:solidFill>
                  <a:srgbClr val="1D1C1D"/>
                </a:solidFill>
                <a:effectLst/>
              </a:rPr>
              <a:t>Clues include and require an understanding of important academic vocabulary</a:t>
            </a:r>
            <a:r>
              <a:rPr lang="en-US" dirty="0">
                <a:solidFill>
                  <a:srgbClr val="1D1C1D"/>
                </a:solidFill>
              </a:rPr>
              <a:t>: tenths, hundredths, thousandths, compare, order, greater, less.</a:t>
            </a:r>
            <a:endParaRPr lang="en-US" b="0" i="0" dirty="0">
              <a:solidFill>
                <a:srgbClr val="1D1C1D"/>
              </a:solidFill>
              <a:effectLst/>
            </a:endParaRPr>
          </a:p>
          <a:p>
            <a:pPr marL="228600" indent="-228600" algn="l">
              <a:buFont typeface="+mj-lt"/>
              <a:buAutoNum type="arabicPeriod"/>
            </a:pPr>
            <a:r>
              <a:rPr lang="en-US" b="0" i="0" dirty="0">
                <a:solidFill>
                  <a:srgbClr val="1D1C1D"/>
                </a:solidFill>
                <a:effectLst/>
              </a:rPr>
              <a:t>Students must read and clarify all of the clues.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i="0" dirty="0">
                <a:solidFill>
                  <a:srgbClr val="1D1C1D"/>
                </a:solidFill>
                <a:effectLst/>
              </a:rPr>
              <a:t>Students would benefit from:</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1D1C1D"/>
                </a:solidFill>
                <a:effectLst/>
              </a:rPr>
              <a:t>Building a place value chart to place the numbers in order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1D1C1D"/>
                </a:solidFill>
              </a:rPr>
              <a:t>Then fill in any missing values to make each number have tens, ones, tenths, hundredths, and thousandths places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1D1C1D"/>
                </a:solidFill>
              </a:rPr>
              <a:t>Making sure the decimal places are aligned might help if a student chooses not to use a place value chart</a:t>
            </a:r>
          </a:p>
        </p:txBody>
      </p:sp>
      <p:sp>
        <p:nvSpPr>
          <p:cNvPr id="4" name="Slide Number Placeholder 3">
            <a:extLst>
              <a:ext uri="{FF2B5EF4-FFF2-40B4-BE49-F238E27FC236}">
                <a16:creationId xmlns:a16="http://schemas.microsoft.com/office/drawing/2014/main" id="{1E831C49-DAE2-B842-2C5A-5FEF10A8C057}"/>
              </a:ext>
            </a:extLst>
          </p:cNvPr>
          <p:cNvSpPr>
            <a:spLocks noGrp="1"/>
          </p:cNvSpPr>
          <p:nvPr>
            <p:ph type="sldNum" sz="quarter" idx="5"/>
          </p:nvPr>
        </p:nvSpPr>
        <p:spPr/>
        <p:txBody>
          <a:bodyPr/>
          <a:lstStyle/>
          <a:p>
            <a:fld id="{DA6298F2-3F1F-4041-A8E1-C335B761E25A}" type="slidenum">
              <a:rPr lang="en-US" smtClean="0"/>
              <a:t>6</a:t>
            </a:fld>
            <a:endParaRPr lang="en-US"/>
          </a:p>
        </p:txBody>
      </p:sp>
    </p:spTree>
    <p:extLst>
      <p:ext uri="{BB962C8B-B14F-4D97-AF65-F5344CB8AC3E}">
        <p14:creationId xmlns:p14="http://schemas.microsoft.com/office/powerpoint/2010/main" val="1947391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show what you know - option 2: fact or fib (rehearsal and practice instructional strategy)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i="0" dirty="0">
              <a:solidFill>
                <a:srgbClr val="1D1C1D"/>
              </a:solidFill>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purpose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i="0" dirty="0">
                <a:solidFill>
                  <a:srgbClr val="1D1C1D"/>
                </a:solidFill>
                <a:effectLst/>
              </a:rPr>
              <a:t>Students review important content and clarify misconceptions by determining which statements are facts and which are fibs in a fact or fib showdown game. </a:t>
            </a:r>
            <a:r>
              <a:rPr lang="en-US" dirty="0"/>
              <a:t>Fact or fib is an effective strategy for brain dumping and to activate memory, review content, correct learning mistakes, and clarify misconceptions and that will engage students with the guiding questions from the “show what you know” column and selected weekly stimulus. </a:t>
            </a:r>
            <a:endParaRPr lang="en-US" b="1" i="0" dirty="0">
              <a:solidFill>
                <a:srgbClr val="1D1C1D"/>
              </a:solidFill>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i="0" dirty="0">
              <a:solidFill>
                <a:srgbClr val="1D1C1D"/>
              </a:solidFill>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instructions</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0" i="0" dirty="0">
                <a:solidFill>
                  <a:srgbClr val="1D1C1D"/>
                </a:solidFill>
                <a:effectLst/>
              </a:rPr>
              <a:t>Students </a:t>
            </a:r>
            <a:r>
              <a:rPr lang="en-US" dirty="0"/>
              <a:t>create FACT and FIB cards using post it notes, index cards, scratch paper, white boards or use their fingers.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They hold their cards while teacher presents students with a statement (fact or fib) relating to the concept, visual, text, or test item.</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Allow students 5-8 seconds to infer if the statement is a fact or a fib.</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Students think and prepare to justify their answer until the teacher calls out, “One! Two! Three! Showdown!” at which time all students hold up either the fact or fib card to represent their choice.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Students then take turns explaining and justifying their thinking with a partner or small group. </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sz="1200" b="0" i="0" kern="1200" dirty="0">
                <a:solidFill>
                  <a:schemeClr val="tx1"/>
                </a:solidFill>
                <a:effectLst/>
                <a:ea typeface="+mn-ea"/>
                <a:cs typeface="+mn-cs"/>
              </a:rPr>
              <a:t>Observe students’ thinking and clarify/verify as appropriate.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sz="1200" b="0" i="0" kern="1200" dirty="0">
                <a:solidFill>
                  <a:schemeClr val="tx1"/>
                </a:solidFill>
                <a:effectLst/>
                <a:ea typeface="+mn-ea"/>
                <a:cs typeface="+mn-cs"/>
              </a:rPr>
              <a:t>Reveal correct answer and provide rationale. </a:t>
            </a:r>
            <a:endParaRPr lang="en-US" b="0" i="0" dirty="0">
              <a:solidFill>
                <a:srgbClr val="1D1C1D"/>
              </a:solidFill>
              <a:effectLst/>
            </a:endParaRPr>
          </a:p>
          <a:p>
            <a:endParaRPr lang="en-US" dirty="0"/>
          </a:p>
        </p:txBody>
      </p:sp>
      <p:sp>
        <p:nvSpPr>
          <p:cNvPr id="4" name="Slide Number Placeholder 3"/>
          <p:cNvSpPr>
            <a:spLocks noGrp="1"/>
          </p:cNvSpPr>
          <p:nvPr>
            <p:ph type="sldNum" sz="quarter" idx="5"/>
          </p:nvPr>
        </p:nvSpPr>
        <p:spPr/>
        <p:txBody>
          <a:bodyPr/>
          <a:lstStyle/>
          <a:p>
            <a:fld id="{DA6298F2-3F1F-4041-A8E1-C335B761E25A}" type="slidenum">
              <a:rPr lang="en-US" smtClean="0"/>
              <a:t>7</a:t>
            </a:fld>
            <a:endParaRPr lang="en-US"/>
          </a:p>
        </p:txBody>
      </p:sp>
    </p:spTree>
    <p:extLst>
      <p:ext uri="{BB962C8B-B14F-4D97-AF65-F5344CB8AC3E}">
        <p14:creationId xmlns:p14="http://schemas.microsoft.com/office/powerpoint/2010/main" val="3483209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1D1C1D"/>
                </a:solidFill>
                <a:effectLst/>
              </a:rPr>
              <a:t>show what you know - option 2, round 1 rationale</a:t>
            </a:r>
          </a:p>
          <a:p>
            <a:r>
              <a:rPr lang="en-US" dirty="0"/>
              <a:t>This is a FACT because all numbers have the digit 8 in the tens place. Starting with the largest place value will also help set up students for success as they navigate this problem.</a:t>
            </a:r>
          </a:p>
        </p:txBody>
      </p:sp>
      <p:sp>
        <p:nvSpPr>
          <p:cNvPr id="4" name="Slide Number Placeholder 3"/>
          <p:cNvSpPr>
            <a:spLocks noGrp="1"/>
          </p:cNvSpPr>
          <p:nvPr>
            <p:ph type="sldNum" sz="quarter" idx="5"/>
          </p:nvPr>
        </p:nvSpPr>
        <p:spPr/>
        <p:txBody>
          <a:bodyPr/>
          <a:lstStyle/>
          <a:p>
            <a:fld id="{DA6298F2-3F1F-4041-A8E1-C335B761E25A}" type="slidenum">
              <a:rPr lang="en-US" smtClean="0"/>
              <a:t>8</a:t>
            </a:fld>
            <a:endParaRPr lang="en-US"/>
          </a:p>
        </p:txBody>
      </p:sp>
    </p:spTree>
    <p:extLst>
      <p:ext uri="{BB962C8B-B14F-4D97-AF65-F5344CB8AC3E}">
        <p14:creationId xmlns:p14="http://schemas.microsoft.com/office/powerpoint/2010/main" val="40509828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636FCC-E8FF-6E59-E396-F8FDED3C21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8C6BBC-A962-A795-98B6-424736B5EC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F01260-F263-6784-8242-FF3CCB9358B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1D1C1D"/>
                </a:solidFill>
                <a:effectLst/>
              </a:rPr>
              <a:t>show what you know - option 2, round 2 rationale</a:t>
            </a:r>
          </a:p>
          <a:p>
            <a:r>
              <a:rPr lang="en-US" dirty="0"/>
              <a:t>This is a FACT because if 83.74 is extended to the thousandths place, it would have a 0 in that place value. 74 hundredths is equivalent to 740 thousandths. </a:t>
            </a:r>
          </a:p>
          <a:p>
            <a:r>
              <a:rPr lang="en-US" dirty="0"/>
              <a:t>This thinking is helpful when students solve the problem. They may need to extend all decimals to the thousandths place by placing “0”s as needed.</a:t>
            </a:r>
          </a:p>
        </p:txBody>
      </p:sp>
      <p:sp>
        <p:nvSpPr>
          <p:cNvPr id="4" name="Slide Number Placeholder 3">
            <a:extLst>
              <a:ext uri="{FF2B5EF4-FFF2-40B4-BE49-F238E27FC236}">
                <a16:creationId xmlns:a16="http://schemas.microsoft.com/office/drawing/2014/main" id="{D2A1A779-0D3F-2589-34EE-F56C61C8DB3D}"/>
              </a:ext>
            </a:extLst>
          </p:cNvPr>
          <p:cNvSpPr>
            <a:spLocks noGrp="1"/>
          </p:cNvSpPr>
          <p:nvPr>
            <p:ph type="sldNum" sz="quarter" idx="5"/>
          </p:nvPr>
        </p:nvSpPr>
        <p:spPr/>
        <p:txBody>
          <a:bodyPr/>
          <a:lstStyle/>
          <a:p>
            <a:fld id="{DA6298F2-3F1F-4041-A8E1-C335B761E25A}" type="slidenum">
              <a:rPr lang="en-US" smtClean="0"/>
              <a:t>9</a:t>
            </a:fld>
            <a:endParaRPr lang="en-US"/>
          </a:p>
        </p:txBody>
      </p:sp>
    </p:spTree>
    <p:extLst>
      <p:ext uri="{BB962C8B-B14F-4D97-AF65-F5344CB8AC3E}">
        <p14:creationId xmlns:p14="http://schemas.microsoft.com/office/powerpoint/2010/main" val="8561430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13960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explanation">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37106D6A-9125-7A21-96A0-83FC4D3B834D}"/>
              </a:ext>
            </a:extLst>
          </p:cNvPr>
          <p:cNvSpPr>
            <a:spLocks noGrp="1"/>
          </p:cNvSpPr>
          <p:nvPr>
            <p:ph type="body" sz="quarter" idx="3" hasCustomPrompt="1"/>
          </p:nvPr>
        </p:nvSpPr>
        <p:spPr>
          <a:xfrm>
            <a:off x="561472" y="1103647"/>
            <a:ext cx="11105389" cy="823912"/>
          </a:xfrm>
        </p:spPr>
        <p:txBody>
          <a:bodyPr anchor="t"/>
          <a:lstStyle>
            <a:lvl1pPr marL="0" indent="0" algn="l">
              <a:lnSpc>
                <a:spcPct val="110000"/>
              </a:lnSpc>
              <a:spcBef>
                <a:spcPts val="0"/>
              </a:spcBef>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Text Placeholder 4">
            <a:extLst>
              <a:ext uri="{FF2B5EF4-FFF2-40B4-BE49-F238E27FC236}">
                <a16:creationId xmlns:a16="http://schemas.microsoft.com/office/drawing/2014/main" id="{8B5240D5-9083-6D4D-45E1-E6778328D745}"/>
              </a:ext>
            </a:extLst>
          </p:cNvPr>
          <p:cNvSpPr>
            <a:spLocks noGrp="1"/>
          </p:cNvSpPr>
          <p:nvPr>
            <p:ph type="body" sz="quarter" idx="10" hasCustomPrompt="1"/>
          </p:nvPr>
        </p:nvSpPr>
        <p:spPr>
          <a:xfrm>
            <a:off x="561473" y="1927559"/>
            <a:ext cx="11105389" cy="823912"/>
          </a:xfrm>
        </p:spPr>
        <p:txBody>
          <a:bodyPr anchor="t"/>
          <a:lstStyle>
            <a:lvl1pPr marL="0" indent="0" algn="l">
              <a:lnSpc>
                <a:spcPct val="90000"/>
              </a:lnSpc>
              <a:spcBef>
                <a:spcPts val="0"/>
              </a:spcBef>
              <a:buNone/>
              <a:defRPr sz="2400" b="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0500650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2924408"/>
            <a:ext cx="12192000" cy="1009184"/>
          </a:xfrm>
          <a:prstGeom prst="rect">
            <a:avLst/>
          </a:prstGeom>
        </p:spPr>
        <p:txBody>
          <a:bodyPr/>
          <a:lstStyle>
            <a:lvl1pPr marL="0" indent="0" algn="ctr">
              <a:buNone/>
              <a:defRPr sz="5400" b="1">
                <a:solidFill>
                  <a:srgbClr val="035EA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write about it</a:t>
            </a:r>
          </a:p>
        </p:txBody>
      </p:sp>
    </p:spTree>
    <p:extLst>
      <p:ext uri="{BB962C8B-B14F-4D97-AF65-F5344CB8AC3E}">
        <p14:creationId xmlns:p14="http://schemas.microsoft.com/office/powerpoint/2010/main" val="9549420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explanation">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C0999051-D08A-DC7F-A10F-8B3AF89A7854}"/>
              </a:ext>
            </a:extLst>
          </p:cNvPr>
          <p:cNvSpPr>
            <a:spLocks noGrp="1"/>
          </p:cNvSpPr>
          <p:nvPr>
            <p:ph type="body" sz="quarter" idx="3" hasCustomPrompt="1"/>
          </p:nvPr>
        </p:nvSpPr>
        <p:spPr>
          <a:xfrm>
            <a:off x="561472" y="1103647"/>
            <a:ext cx="11105389" cy="823912"/>
          </a:xfrm>
        </p:spPr>
        <p:txBody>
          <a:bodyPr anchor="t"/>
          <a:lstStyle>
            <a:lvl1pPr marL="0" indent="0" algn="l">
              <a:lnSpc>
                <a:spcPct val="110000"/>
              </a:lnSpc>
              <a:spcBef>
                <a:spcPts val="0"/>
              </a:spcBef>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Text Placeholder 4">
            <a:extLst>
              <a:ext uri="{FF2B5EF4-FFF2-40B4-BE49-F238E27FC236}">
                <a16:creationId xmlns:a16="http://schemas.microsoft.com/office/drawing/2014/main" id="{D0A4AC8E-18B0-FB50-9829-5F8FBE3EF2AB}"/>
              </a:ext>
            </a:extLst>
          </p:cNvPr>
          <p:cNvSpPr>
            <a:spLocks noGrp="1"/>
          </p:cNvSpPr>
          <p:nvPr>
            <p:ph type="body" sz="quarter" idx="10" hasCustomPrompt="1"/>
          </p:nvPr>
        </p:nvSpPr>
        <p:spPr>
          <a:xfrm>
            <a:off x="561473" y="1927559"/>
            <a:ext cx="11105389" cy="823912"/>
          </a:xfrm>
        </p:spPr>
        <p:txBody>
          <a:bodyPr anchor="t"/>
          <a:lstStyle>
            <a:lvl1pPr marL="0" indent="0" algn="l">
              <a:lnSpc>
                <a:spcPct val="90000"/>
              </a:lnSpc>
              <a:spcBef>
                <a:spcPts val="0"/>
              </a:spcBef>
              <a:buNone/>
              <a:defRPr sz="2400" b="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2285675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3573003"/>
            <a:ext cx="12192000" cy="1009184"/>
          </a:xfrm>
          <a:prstGeom prst="rect">
            <a:avLst/>
          </a:prstGeom>
        </p:spPr>
        <p:txBody>
          <a:bodyPr/>
          <a:lstStyle>
            <a:lvl1pPr marL="0" indent="0" algn="ctr">
              <a:lnSpc>
                <a:spcPct val="110000"/>
              </a:lnSpc>
              <a:spcBef>
                <a:spcPts val="0"/>
              </a:spcBef>
              <a:buNone/>
              <a:defRPr sz="1400" b="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change text)</a:t>
            </a:r>
          </a:p>
        </p:txBody>
      </p:sp>
    </p:spTree>
    <p:extLst>
      <p:ext uri="{BB962C8B-B14F-4D97-AF65-F5344CB8AC3E}">
        <p14:creationId xmlns:p14="http://schemas.microsoft.com/office/powerpoint/2010/main" val="1243074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option on left or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793139-DE80-8E7D-1166-B2A4684701A7}"/>
              </a:ext>
            </a:extLst>
          </p:cNvPr>
          <p:cNvSpPr>
            <a:spLocks noGrp="1"/>
          </p:cNvSpPr>
          <p:nvPr>
            <p:ph sz="half" idx="1" hasCustomPrompt="1"/>
          </p:nvPr>
        </p:nvSpPr>
        <p:spPr>
          <a:xfrm>
            <a:off x="370368" y="326435"/>
            <a:ext cx="5212080" cy="4351338"/>
          </a:xfrm>
        </p:spPr>
        <p:txBody>
          <a:bodyPr/>
          <a:lstStyle>
            <a:lvl1pPr algn="ctr">
              <a:spcBef>
                <a:spcPts val="0"/>
              </a:spcBef>
              <a:defRPr/>
            </a:lvl1pPr>
          </a:lstStyle>
          <a:p>
            <a:pPr lvl="0"/>
            <a:r>
              <a:rPr lang="en-US"/>
              <a:t>click to edit</a:t>
            </a:r>
          </a:p>
          <a:p>
            <a:pPr lvl="0"/>
            <a:r>
              <a:rPr lang="en-US"/>
              <a:t>(delete the side you don’t need)</a:t>
            </a:r>
          </a:p>
        </p:txBody>
      </p:sp>
      <p:sp>
        <p:nvSpPr>
          <p:cNvPr id="2" name="Content Placeholder 2">
            <a:extLst>
              <a:ext uri="{FF2B5EF4-FFF2-40B4-BE49-F238E27FC236}">
                <a16:creationId xmlns:a16="http://schemas.microsoft.com/office/drawing/2014/main" id="{11039524-D1CD-5C98-4FA4-EEA3AFA4D575}"/>
              </a:ext>
            </a:extLst>
          </p:cNvPr>
          <p:cNvSpPr>
            <a:spLocks noGrp="1"/>
          </p:cNvSpPr>
          <p:nvPr>
            <p:ph sz="half" idx="10" hasCustomPrompt="1"/>
          </p:nvPr>
        </p:nvSpPr>
        <p:spPr>
          <a:xfrm>
            <a:off x="6609554" y="326435"/>
            <a:ext cx="5212080" cy="4351338"/>
          </a:xfrm>
        </p:spPr>
        <p:txBody>
          <a:bodyPr/>
          <a:lstStyle>
            <a:lvl1pPr algn="ctr">
              <a:spcBef>
                <a:spcPts val="0"/>
              </a:spcBef>
              <a:defRPr/>
            </a:lvl1pPr>
          </a:lstStyle>
          <a:p>
            <a:pPr lvl="0"/>
            <a:r>
              <a:rPr lang="en-US"/>
              <a:t>click to edit</a:t>
            </a:r>
          </a:p>
          <a:p>
            <a:pPr lvl="0"/>
            <a:r>
              <a:rPr lang="en-US"/>
              <a:t>(delete the side you don’t need)</a:t>
            </a:r>
          </a:p>
        </p:txBody>
      </p:sp>
    </p:spTree>
    <p:extLst>
      <p:ext uri="{BB962C8B-B14F-4D97-AF65-F5344CB8AC3E}">
        <p14:creationId xmlns:p14="http://schemas.microsoft.com/office/powerpoint/2010/main" val="3471402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2924408"/>
            <a:ext cx="12192000" cy="1009184"/>
          </a:xfrm>
          <a:prstGeom prst="rect">
            <a:avLst/>
          </a:prstGeom>
        </p:spPr>
        <p:txBody>
          <a:bodyPr/>
          <a:lstStyle>
            <a:lvl1pPr marL="0" indent="0" algn="ctr">
              <a:buNone/>
              <a:defRPr sz="5400" b="1">
                <a:solidFill>
                  <a:srgbClr val="035EA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make a plan</a:t>
            </a:r>
          </a:p>
        </p:txBody>
      </p:sp>
    </p:spTree>
    <p:extLst>
      <p:ext uri="{BB962C8B-B14F-4D97-AF65-F5344CB8AC3E}">
        <p14:creationId xmlns:p14="http://schemas.microsoft.com/office/powerpoint/2010/main" val="653724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explanation">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FC71B3A-4E88-ED66-DF69-C012184E1A9B}"/>
              </a:ext>
            </a:extLst>
          </p:cNvPr>
          <p:cNvSpPr>
            <a:spLocks noGrp="1"/>
          </p:cNvSpPr>
          <p:nvPr>
            <p:ph type="body" sz="quarter" idx="3" hasCustomPrompt="1"/>
          </p:nvPr>
        </p:nvSpPr>
        <p:spPr>
          <a:xfrm>
            <a:off x="561472" y="1103647"/>
            <a:ext cx="11105389" cy="823912"/>
          </a:xfrm>
        </p:spPr>
        <p:txBody>
          <a:bodyPr anchor="t"/>
          <a:lstStyle>
            <a:lvl1pPr marL="0" indent="0" algn="l">
              <a:lnSpc>
                <a:spcPct val="110000"/>
              </a:lnSpc>
              <a:spcBef>
                <a:spcPts val="0"/>
              </a:spcBef>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4">
            <a:extLst>
              <a:ext uri="{FF2B5EF4-FFF2-40B4-BE49-F238E27FC236}">
                <a16:creationId xmlns:a16="http://schemas.microsoft.com/office/drawing/2014/main" id="{E271782A-905B-830E-DD0A-3521E9E94FB4}"/>
              </a:ext>
            </a:extLst>
          </p:cNvPr>
          <p:cNvSpPr>
            <a:spLocks noGrp="1"/>
          </p:cNvSpPr>
          <p:nvPr>
            <p:ph type="body" sz="quarter" idx="10" hasCustomPrompt="1"/>
          </p:nvPr>
        </p:nvSpPr>
        <p:spPr>
          <a:xfrm>
            <a:off x="561473" y="1927559"/>
            <a:ext cx="11105389" cy="823912"/>
          </a:xfrm>
        </p:spPr>
        <p:txBody>
          <a:bodyPr anchor="t"/>
          <a:lstStyle>
            <a:lvl1pPr marL="0" indent="0" algn="l">
              <a:lnSpc>
                <a:spcPct val="90000"/>
              </a:lnSpc>
              <a:spcBef>
                <a:spcPts val="0"/>
              </a:spcBef>
              <a:buNone/>
              <a:defRPr sz="2400" b="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958468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2924408"/>
            <a:ext cx="12192000" cy="1009184"/>
          </a:xfrm>
          <a:prstGeom prst="rect">
            <a:avLst/>
          </a:prstGeom>
        </p:spPr>
        <p:txBody>
          <a:bodyPr/>
          <a:lstStyle>
            <a:lvl1pPr marL="0" indent="0" algn="ctr">
              <a:buNone/>
              <a:defRPr sz="5400" b="1">
                <a:solidFill>
                  <a:srgbClr val="86C44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show what you know</a:t>
            </a:r>
          </a:p>
        </p:txBody>
      </p:sp>
    </p:spTree>
    <p:extLst>
      <p:ext uri="{BB962C8B-B14F-4D97-AF65-F5344CB8AC3E}">
        <p14:creationId xmlns:p14="http://schemas.microsoft.com/office/powerpoint/2010/main" val="2088649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explanation">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68AF5916-56D5-2C2B-6A3E-947C28DBBCE6}"/>
              </a:ext>
            </a:extLst>
          </p:cNvPr>
          <p:cNvSpPr>
            <a:spLocks noGrp="1"/>
          </p:cNvSpPr>
          <p:nvPr>
            <p:ph type="body" sz="quarter" idx="3" hasCustomPrompt="1"/>
          </p:nvPr>
        </p:nvSpPr>
        <p:spPr>
          <a:xfrm>
            <a:off x="561472" y="1103647"/>
            <a:ext cx="11105389" cy="823912"/>
          </a:xfrm>
        </p:spPr>
        <p:txBody>
          <a:bodyPr anchor="t"/>
          <a:lstStyle>
            <a:lvl1pPr marL="0" indent="0" algn="l">
              <a:lnSpc>
                <a:spcPct val="110000"/>
              </a:lnSpc>
              <a:spcBef>
                <a:spcPts val="0"/>
              </a:spcBef>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Text Placeholder 4">
            <a:extLst>
              <a:ext uri="{FF2B5EF4-FFF2-40B4-BE49-F238E27FC236}">
                <a16:creationId xmlns:a16="http://schemas.microsoft.com/office/drawing/2014/main" id="{3F66BD66-0FE7-2512-8C7D-865A1DBE3127}"/>
              </a:ext>
            </a:extLst>
          </p:cNvPr>
          <p:cNvSpPr>
            <a:spLocks noGrp="1"/>
          </p:cNvSpPr>
          <p:nvPr>
            <p:ph type="body" sz="quarter" idx="10" hasCustomPrompt="1"/>
          </p:nvPr>
        </p:nvSpPr>
        <p:spPr>
          <a:xfrm>
            <a:off x="561473" y="1927559"/>
            <a:ext cx="11105389" cy="823912"/>
          </a:xfrm>
        </p:spPr>
        <p:txBody>
          <a:bodyPr anchor="t"/>
          <a:lstStyle>
            <a:lvl1pPr marL="0" indent="0" algn="l">
              <a:lnSpc>
                <a:spcPct val="90000"/>
              </a:lnSpc>
              <a:spcBef>
                <a:spcPts val="0"/>
              </a:spcBef>
              <a:buNone/>
              <a:defRPr sz="2400" b="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335887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2924408"/>
            <a:ext cx="12192000" cy="1009184"/>
          </a:xfrm>
          <a:prstGeom prst="rect">
            <a:avLst/>
          </a:prstGeom>
        </p:spPr>
        <p:txBody>
          <a:bodyPr/>
          <a:lstStyle>
            <a:lvl1pPr marL="0" indent="0" algn="ctr">
              <a:buNone/>
              <a:defRPr sz="5400" b="1">
                <a:solidFill>
                  <a:srgbClr val="035EA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work it out</a:t>
            </a:r>
          </a:p>
        </p:txBody>
      </p:sp>
    </p:spTree>
    <p:extLst>
      <p:ext uri="{BB962C8B-B14F-4D97-AF65-F5344CB8AC3E}">
        <p14:creationId xmlns:p14="http://schemas.microsoft.com/office/powerpoint/2010/main" val="3883003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explanation">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5D7D28E4-282E-DC24-26C0-FBC57797AC2A}"/>
              </a:ext>
            </a:extLst>
          </p:cNvPr>
          <p:cNvSpPr>
            <a:spLocks noGrp="1"/>
          </p:cNvSpPr>
          <p:nvPr>
            <p:ph type="body" sz="quarter" idx="3" hasCustomPrompt="1"/>
          </p:nvPr>
        </p:nvSpPr>
        <p:spPr>
          <a:xfrm>
            <a:off x="561472" y="1103647"/>
            <a:ext cx="11105389" cy="823912"/>
          </a:xfrm>
        </p:spPr>
        <p:txBody>
          <a:bodyPr anchor="t"/>
          <a:lstStyle>
            <a:lvl1pPr marL="0" indent="0" algn="l">
              <a:lnSpc>
                <a:spcPct val="110000"/>
              </a:lnSpc>
              <a:spcBef>
                <a:spcPts val="0"/>
              </a:spcBef>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Text Placeholder 4">
            <a:extLst>
              <a:ext uri="{FF2B5EF4-FFF2-40B4-BE49-F238E27FC236}">
                <a16:creationId xmlns:a16="http://schemas.microsoft.com/office/drawing/2014/main" id="{5B3817CE-36BE-9CDE-9472-3634103FC045}"/>
              </a:ext>
            </a:extLst>
          </p:cNvPr>
          <p:cNvSpPr>
            <a:spLocks noGrp="1"/>
          </p:cNvSpPr>
          <p:nvPr>
            <p:ph type="body" sz="quarter" idx="10" hasCustomPrompt="1"/>
          </p:nvPr>
        </p:nvSpPr>
        <p:spPr>
          <a:xfrm>
            <a:off x="561473" y="1927559"/>
            <a:ext cx="11105389" cy="823912"/>
          </a:xfrm>
        </p:spPr>
        <p:txBody>
          <a:bodyPr anchor="t"/>
          <a:lstStyle>
            <a:lvl1pPr marL="0" indent="0" algn="l">
              <a:lnSpc>
                <a:spcPct val="90000"/>
              </a:lnSpc>
              <a:spcBef>
                <a:spcPts val="0"/>
              </a:spcBef>
              <a:buNone/>
              <a:defRPr sz="2400" b="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324166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2924408"/>
            <a:ext cx="12192000" cy="1009184"/>
          </a:xfrm>
          <a:prstGeom prst="rect">
            <a:avLst/>
          </a:prstGeom>
        </p:spPr>
        <p:txBody>
          <a:bodyPr/>
          <a:lstStyle>
            <a:lvl1pPr marL="0" indent="0" algn="ctr">
              <a:buNone/>
              <a:defRPr sz="5400" b="1">
                <a:solidFill>
                  <a:srgbClr val="035EA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think it up</a:t>
            </a:r>
          </a:p>
        </p:txBody>
      </p:sp>
    </p:spTree>
    <p:extLst>
      <p:ext uri="{BB962C8B-B14F-4D97-AF65-F5344CB8AC3E}">
        <p14:creationId xmlns:p14="http://schemas.microsoft.com/office/powerpoint/2010/main" val="14510423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2.xml"/><Relationship Id="rId1" Type="http://schemas.openxmlformats.org/officeDocument/2006/relationships/slideLayout" Target="../slideLayouts/slideLayout11.xml"/><Relationship Id="rId4" Type="http://schemas.openxmlformats.org/officeDocument/2006/relationships/image" Target="../media/image6.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7.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CF5186-1D88-1B4E-83EF-2283B7FC7B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6C0833-2820-73A8-E79D-509D86B6D1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51529"/>
      </p:ext>
    </p:extLst>
  </p:cSld>
  <p:clrMap bg1="lt1" tx1="dk1" bg2="lt2" tx2="dk2" accent1="accent1" accent2="accent2" accent3="accent3" accent4="accent4" accent5="accent5" accent6="accent6" hlink="hlink" folHlink="folHlink"/>
  <p:sldLayoutIdLst>
    <p:sldLayoutId id="2147483691" r:id="rId1"/>
    <p:sldLayoutId id="2147483688" r:id="rId2"/>
  </p:sldLayoutIdLst>
  <p:txStyles>
    <p:titleStyle>
      <a:lvl1pPr algn="l" defTabSz="914400" rtl="0" eaLnBrk="1" latinLnBrk="0" hangingPunct="1">
        <a:lnSpc>
          <a:spcPct val="11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0" indent="0" algn="l" defTabSz="914400" rtl="0" eaLnBrk="1" latinLnBrk="0" hangingPunct="1">
        <a:lnSpc>
          <a:spcPct val="110000"/>
        </a:lnSpc>
        <a:spcBef>
          <a:spcPts val="100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7044728"/>
      </p:ext>
    </p:extLst>
  </p:cSld>
  <p:clrMap bg1="lt1" tx1="dk1" bg2="lt2" tx2="dk2" accent1="accent1" accent2="accent2" accent3="accent3" accent4="accent4" accent5="accent5" accent6="accent6" hlink="hlink" folHlink="folHlink"/>
  <p:sldLayoutIdLst>
    <p:sldLayoutId id="2147483673" r:id="rId1"/>
    <p:sldLayoutId id="2147483683" r:id="rId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0741394"/>
      </p:ext>
    </p:extLst>
  </p:cSld>
  <p:clrMap bg1="lt1" tx1="dk1" bg2="lt2" tx2="dk2" accent1="accent1" accent2="accent2" accent3="accent3" accent4="accent4" accent5="accent5" accent6="accent6" hlink="hlink" folHlink="folHlink"/>
  <p:sldLayoutIdLst>
    <p:sldLayoutId id="2147483675" r:id="rId1"/>
    <p:sldLayoutId id="2147483694" r:id="rId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2862619"/>
      </p:ext>
    </p:extLst>
  </p:cSld>
  <p:clrMap bg1="lt1" tx1="dk1" bg2="lt2" tx2="dk2" accent1="accent1" accent2="accent2" accent3="accent3" accent4="accent4" accent5="accent5" accent6="accent6" hlink="hlink" folHlink="folHlink"/>
  <p:sldLayoutIdLst>
    <p:sldLayoutId id="2147483677" r:id="rId1"/>
    <p:sldLayoutId id="2147483695" r:id="rId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5914669"/>
      </p:ext>
    </p:extLst>
  </p:cSld>
  <p:clrMap bg1="lt1" tx1="dk1" bg2="lt2" tx2="dk2" accent1="accent1" accent2="accent2" accent3="accent3" accent4="accent4" accent5="accent5" accent6="accent6" hlink="hlink" folHlink="folHlink"/>
  <p:sldLayoutIdLst>
    <p:sldLayoutId id="2147483679" r:id="rId1"/>
    <p:sldLayoutId id="2147483696" r:id="rId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5097025"/>
      </p:ext>
    </p:extLst>
  </p:cSld>
  <p:clrMap bg1="lt1" tx1="dk1" bg2="lt2" tx2="dk2" accent1="accent1" accent2="accent2" accent3="accent3" accent4="accent4" accent5="accent5" accent6="accent6" hlink="hlink" folHlink="folHlink"/>
  <p:sldLayoutIdLst>
    <p:sldLayoutId id="2147483681" r:id="rId1"/>
    <p:sldLayoutId id="2147483697" r:id="rId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3550457"/>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 Target="slide3.xml"/><Relationship Id="rId7" Type="http://schemas.openxmlformats.org/officeDocument/2006/relationships/slide" Target="slide5.xml"/><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9.png"/><Relationship Id="rId11" Type="http://schemas.openxmlformats.org/officeDocument/2006/relationships/slide" Target="slide11.xml"/><Relationship Id="rId5" Type="http://schemas.openxmlformats.org/officeDocument/2006/relationships/slide" Target="slide14.xml"/><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slide" Target="slide1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6.jp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2A664A7-52CC-5ED5-DB42-749E646AAEEB}"/>
              </a:ext>
            </a:extLst>
          </p:cNvPr>
          <p:cNvSpPr>
            <a:spLocks noGrp="1"/>
          </p:cNvSpPr>
          <p:nvPr>
            <p:ph type="subTitle" idx="1"/>
          </p:nvPr>
        </p:nvSpPr>
        <p:spPr>
          <a:xfrm>
            <a:off x="0" y="3592366"/>
            <a:ext cx="12192000" cy="1009184"/>
          </a:xfrm>
        </p:spPr>
        <p:txBody>
          <a:bodyPr/>
          <a:lstStyle/>
          <a:p>
            <a:r>
              <a:rPr lang="en-US"/>
              <a:t>(click on a button to go directly to that step)</a:t>
            </a:r>
          </a:p>
        </p:txBody>
      </p:sp>
      <p:pic>
        <p:nvPicPr>
          <p:cNvPr id="5" name="Picture 4" descr="A close-up of a blue and white screen&#10;&#10;AI-generated content may be incorrect.">
            <a:hlinkClick r:id="rId3" action="ppaction://hlinksldjump"/>
            <a:extLst>
              <a:ext uri="{FF2B5EF4-FFF2-40B4-BE49-F238E27FC236}">
                <a16:creationId xmlns:a16="http://schemas.microsoft.com/office/drawing/2014/main" id="{D4234A10-B5DB-A9D6-8185-822A8976952B}"/>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601712" y="2807103"/>
            <a:ext cx="2103120" cy="459624"/>
          </a:xfrm>
          <a:prstGeom prst="rect">
            <a:avLst/>
          </a:prstGeom>
          <a:effectLst>
            <a:outerShdw blurRad="50800" dist="50800" dir="2700000" algn="tl" rotWithShape="0">
              <a:prstClr val="black">
                <a:alpha val="30000"/>
              </a:prstClr>
            </a:outerShdw>
          </a:effectLst>
        </p:spPr>
      </p:pic>
      <p:pic>
        <p:nvPicPr>
          <p:cNvPr id="7" name="Picture 6" descr="A close-up of a computer screen&#10;&#10;AI-generated content may be incorrect.">
            <a:hlinkClick r:id="rId5" action="ppaction://hlinksldjump"/>
            <a:extLst>
              <a:ext uri="{FF2B5EF4-FFF2-40B4-BE49-F238E27FC236}">
                <a16:creationId xmlns:a16="http://schemas.microsoft.com/office/drawing/2014/main" id="{8D1CDA98-D3E1-1C65-2F5C-A99DC850D430}"/>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7298231" y="2807103"/>
            <a:ext cx="2103120" cy="459624"/>
          </a:xfrm>
          <a:prstGeom prst="rect">
            <a:avLst/>
          </a:prstGeom>
          <a:effectLst>
            <a:outerShdw blurRad="50800" dist="50800" dir="2700000" algn="tl" rotWithShape="0">
              <a:prstClr val="black">
                <a:alpha val="30000"/>
              </a:prstClr>
            </a:outerShdw>
          </a:effectLst>
        </p:spPr>
      </p:pic>
      <p:pic>
        <p:nvPicPr>
          <p:cNvPr id="9" name="Picture 8" descr="A green and white rectangular sign with black text&#10;&#10;AI-generated content may be incorrect.">
            <a:hlinkClick r:id="rId7" action="ppaction://hlinksldjump"/>
            <a:extLst>
              <a:ext uri="{FF2B5EF4-FFF2-40B4-BE49-F238E27FC236}">
                <a16:creationId xmlns:a16="http://schemas.microsoft.com/office/drawing/2014/main" id="{28A65E3D-B421-E885-CC21-825EC0B08B54}"/>
              </a:ext>
            </a:extLst>
          </p:cNvPr>
          <p:cNvPicPr>
            <a:picLocks noGrp="1" noRot="1" noChangeAspect="1" noMove="1" noResize="1" noEditPoints="1" noAdjustHandles="1" noChangeArrowheads="1" noChangeShapeType="1" noCrop="1"/>
          </p:cNvPicPr>
          <p:nvPr/>
        </p:nvPicPr>
        <p:blipFill>
          <a:blip r:embed="rId8">
            <a:extLst>
              <a:ext uri="{28A0092B-C50C-407E-A947-70E740481C1C}">
                <a14:useLocalDpi xmlns:a14="http://schemas.microsoft.com/office/drawing/2010/main" val="0"/>
              </a:ext>
            </a:extLst>
          </a:blip>
          <a:stretch>
            <a:fillRect/>
          </a:stretch>
        </p:blipFill>
        <p:spPr>
          <a:xfrm>
            <a:off x="2833885" y="2807103"/>
            <a:ext cx="2103120" cy="459624"/>
          </a:xfrm>
          <a:prstGeom prst="rect">
            <a:avLst/>
          </a:prstGeom>
          <a:effectLst>
            <a:outerShdw blurRad="50800" dist="50800" dir="2700000" algn="tl" rotWithShape="0">
              <a:prstClr val="black">
                <a:alpha val="30000"/>
              </a:prstClr>
            </a:outerShdw>
          </a:effectLst>
        </p:spPr>
      </p:pic>
      <p:pic>
        <p:nvPicPr>
          <p:cNvPr id="11" name="Picture 10" descr="A blue and white screen with black letters&#10;&#10;AI-generated content may be incorrect.">
            <a:hlinkClick r:id="rId9" action="ppaction://hlinksldjump"/>
            <a:extLst>
              <a:ext uri="{FF2B5EF4-FFF2-40B4-BE49-F238E27FC236}">
                <a16:creationId xmlns:a16="http://schemas.microsoft.com/office/drawing/2014/main" id="{F08968E3-87C0-92B8-6C64-DF0E6F8AECB0}"/>
              </a:ext>
            </a:extLst>
          </p:cNvPr>
          <p:cNvPicPr>
            <a:picLocks noGrp="1" noRot="1" noChangeAspect="1" noMove="1" noResize="1" noEditPoints="1" noAdjustHandles="1" noChangeArrowheads="1" noChangeShapeType="1" noCrop="1"/>
          </p:cNvPicPr>
          <p:nvPr/>
        </p:nvPicPr>
        <p:blipFill>
          <a:blip r:embed="rId10">
            <a:extLst>
              <a:ext uri="{28A0092B-C50C-407E-A947-70E740481C1C}">
                <a14:useLocalDpi xmlns:a14="http://schemas.microsoft.com/office/drawing/2010/main" val="0"/>
              </a:ext>
            </a:extLst>
          </a:blip>
          <a:stretch>
            <a:fillRect/>
          </a:stretch>
        </p:blipFill>
        <p:spPr>
          <a:xfrm>
            <a:off x="9530404" y="2807103"/>
            <a:ext cx="2103120" cy="459624"/>
          </a:xfrm>
          <a:prstGeom prst="rect">
            <a:avLst/>
          </a:prstGeom>
          <a:effectLst>
            <a:outerShdw blurRad="50800" dist="50800" dir="2700000" algn="tl" rotWithShape="0">
              <a:prstClr val="black">
                <a:alpha val="30000"/>
              </a:prstClr>
            </a:outerShdw>
          </a:effectLst>
        </p:spPr>
      </p:pic>
      <p:pic>
        <p:nvPicPr>
          <p:cNvPr id="13" name="Picture 12" descr="A close-up of a sign&#10;&#10;AI-generated content may be incorrect.">
            <a:hlinkClick r:id="rId11" action="ppaction://hlinksldjump"/>
            <a:extLst>
              <a:ext uri="{FF2B5EF4-FFF2-40B4-BE49-F238E27FC236}">
                <a16:creationId xmlns:a16="http://schemas.microsoft.com/office/drawing/2014/main" id="{E433410D-C33E-8150-2CAA-3A9550115897}"/>
              </a:ext>
            </a:extLst>
          </p:cNvPr>
          <p:cNvPicPr>
            <a:picLocks noGrp="1" noRot="1" noChangeAspect="1" noMove="1" noResize="1" noEditPoints="1" noAdjustHandles="1" noChangeArrowheads="1" noChangeShapeType="1" noCrop="1"/>
          </p:cNvPicPr>
          <p:nvPr/>
        </p:nvPicPr>
        <p:blipFill>
          <a:blip r:embed="rId12">
            <a:extLst>
              <a:ext uri="{28A0092B-C50C-407E-A947-70E740481C1C}">
                <a14:useLocalDpi xmlns:a14="http://schemas.microsoft.com/office/drawing/2010/main" val="0"/>
              </a:ext>
            </a:extLst>
          </a:blip>
          <a:stretch>
            <a:fillRect/>
          </a:stretch>
        </p:blipFill>
        <p:spPr>
          <a:xfrm>
            <a:off x="5066058" y="2807103"/>
            <a:ext cx="2103120" cy="459624"/>
          </a:xfrm>
          <a:prstGeom prst="rect">
            <a:avLst/>
          </a:prstGeom>
          <a:effectLst>
            <a:outerShdw blurRad="50800" dist="50800" dir="2700000" algn="tl" rotWithShape="0">
              <a:prstClr val="black">
                <a:alpha val="30000"/>
              </a:prstClr>
            </a:outerShdw>
          </a:effectLst>
        </p:spPr>
      </p:pic>
    </p:spTree>
    <p:extLst>
      <p:ext uri="{BB962C8B-B14F-4D97-AF65-F5344CB8AC3E}">
        <p14:creationId xmlns:p14="http://schemas.microsoft.com/office/powerpoint/2010/main" val="19477950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37F1C6-3D40-C781-113B-2CC85A2B292E}"/>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2F65673-3CE0-F546-BF1B-AB7CCD98D89C}"/>
              </a:ext>
            </a:extLst>
          </p:cNvPr>
          <p:cNvSpPr>
            <a:spLocks noGrp="1"/>
          </p:cNvSpPr>
          <p:nvPr>
            <p:ph sz="half" idx="1"/>
          </p:nvPr>
        </p:nvSpPr>
        <p:spPr>
          <a:xfrm>
            <a:off x="740189" y="364489"/>
            <a:ext cx="5212080" cy="1607296"/>
          </a:xfrm>
        </p:spPr>
        <p:txBody>
          <a:bodyPr>
            <a:normAutofit/>
          </a:bodyPr>
          <a:lstStyle/>
          <a:p>
            <a:r>
              <a:rPr lang="en-US" sz="4000" dirty="0"/>
              <a:t>83.600 &gt; 83.6</a:t>
            </a:r>
          </a:p>
        </p:txBody>
      </p:sp>
      <p:sp>
        <p:nvSpPr>
          <p:cNvPr id="5" name="Rectangle 4">
            <a:extLst>
              <a:ext uri="{FF2B5EF4-FFF2-40B4-BE49-F238E27FC236}">
                <a16:creationId xmlns:a16="http://schemas.microsoft.com/office/drawing/2014/main" id="{66364E1A-06A9-156E-814F-D30ABA751EDE}"/>
              </a:ext>
            </a:extLst>
          </p:cNvPr>
          <p:cNvSpPr/>
          <p:nvPr/>
        </p:nvSpPr>
        <p:spPr>
          <a:xfrm>
            <a:off x="0" y="5475368"/>
            <a:ext cx="12191999" cy="6843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113" indent="-11113" algn="ctr" defTabSz="761970">
              <a:defRPr/>
            </a:pPr>
            <a:r>
              <a:rPr lang="en-US" sz="4400" b="1" dirty="0">
                <a:solidFill>
                  <a:prstClr val="white"/>
                </a:solidFill>
                <a:latin typeface="Century Gothic" panose="020B0502020202020204" pitchFamily="34" charset="0"/>
              </a:rPr>
              <a:t>1-2-3 SHOWDOWN</a:t>
            </a:r>
            <a:endParaRPr lang="en-US" sz="4800" b="1" dirty="0">
              <a:solidFill>
                <a:prstClr val="white"/>
              </a:solidFill>
              <a:latin typeface="Century Gothic" panose="020B0502020202020204" pitchFamily="34" charset="0"/>
            </a:endParaRPr>
          </a:p>
        </p:txBody>
      </p:sp>
      <p:sp>
        <p:nvSpPr>
          <p:cNvPr id="6" name="Rectangle 5">
            <a:extLst>
              <a:ext uri="{FF2B5EF4-FFF2-40B4-BE49-F238E27FC236}">
                <a16:creationId xmlns:a16="http://schemas.microsoft.com/office/drawing/2014/main" id="{22F982A9-C174-AB8C-C4AB-E9FB4EBFFC86}"/>
              </a:ext>
            </a:extLst>
          </p:cNvPr>
          <p:cNvSpPr/>
          <p:nvPr/>
        </p:nvSpPr>
        <p:spPr>
          <a:xfrm>
            <a:off x="7695472" y="3500494"/>
            <a:ext cx="2955043" cy="1497103"/>
          </a:xfrm>
          <a:prstGeom prst="rect">
            <a:avLst/>
          </a:prstGeom>
          <a:solidFill>
            <a:srgbClr val="CAED9D"/>
          </a:solidFill>
          <a:ln>
            <a:solidFill>
              <a:srgbClr val="82C4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defRPr/>
            </a:pPr>
            <a:r>
              <a:rPr lang="en-US" sz="6600" b="1" dirty="0">
                <a:solidFill>
                  <a:prstClr val="black">
                    <a:lumMod val="85000"/>
                    <a:lumOff val="15000"/>
                  </a:prstClr>
                </a:solidFill>
                <a:latin typeface="Century Gothic" panose="020B0502020202020204" pitchFamily="34" charset="0"/>
              </a:rPr>
              <a:t>FIB!</a:t>
            </a:r>
          </a:p>
        </p:txBody>
      </p:sp>
      <p:sp>
        <p:nvSpPr>
          <p:cNvPr id="3" name="TextBox 2">
            <a:extLst>
              <a:ext uri="{FF2B5EF4-FFF2-40B4-BE49-F238E27FC236}">
                <a16:creationId xmlns:a16="http://schemas.microsoft.com/office/drawing/2014/main" id="{9FCC86B7-A9E4-15E7-A18D-0DFDC1BD604B}"/>
              </a:ext>
            </a:extLst>
          </p:cNvPr>
          <p:cNvSpPr txBox="1"/>
          <p:nvPr/>
        </p:nvSpPr>
        <p:spPr>
          <a:xfrm>
            <a:off x="754311" y="1928749"/>
            <a:ext cx="5284382" cy="2646878"/>
          </a:xfrm>
          <a:prstGeom prst="rect">
            <a:avLst/>
          </a:prstGeom>
          <a:noFill/>
          <a:ln w="28575">
            <a:solidFill>
              <a:schemeClr val="bg1">
                <a:lumMod val="75000"/>
              </a:schemeClr>
            </a:solidFill>
            <a:prstDash val="dash"/>
          </a:ln>
        </p:spPr>
        <p:txBody>
          <a:bodyPr wrap="square" rtlCol="0">
            <a:spAutoFit/>
          </a:bodyPr>
          <a:lstStyle/>
          <a:p>
            <a:pPr algn="ctr"/>
            <a:endParaRPr lang="en-US" sz="2800" dirty="0">
              <a:latin typeface="Century Gothic" panose="020B0502020202020204" pitchFamily="34" charset="0"/>
            </a:endParaRPr>
          </a:p>
          <a:p>
            <a:pPr algn="ctr"/>
            <a:r>
              <a:rPr lang="en-US" sz="2800" dirty="0">
                <a:latin typeface="Century Gothic" panose="020B0502020202020204" pitchFamily="34" charset="0"/>
              </a:rPr>
              <a:t>A list of numbers is shown.</a:t>
            </a:r>
          </a:p>
          <a:p>
            <a:pPr algn="ctr"/>
            <a:endParaRPr lang="en-US" sz="2800" dirty="0">
              <a:latin typeface="Century Gothic" panose="020B0502020202020204" pitchFamily="34" charset="0"/>
            </a:endParaRPr>
          </a:p>
          <a:p>
            <a:pPr algn="ctr"/>
            <a:r>
              <a:rPr lang="en-US" sz="2800" dirty="0">
                <a:latin typeface="Century Gothic" panose="020B0502020202020204" pitchFamily="34" charset="0"/>
              </a:rPr>
              <a:t>83.6      83      83.74      82.362</a:t>
            </a: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p:txBody>
      </p:sp>
      <p:graphicFrame>
        <p:nvGraphicFramePr>
          <p:cNvPr id="4" name="Table 3">
            <a:extLst>
              <a:ext uri="{FF2B5EF4-FFF2-40B4-BE49-F238E27FC236}">
                <a16:creationId xmlns:a16="http://schemas.microsoft.com/office/drawing/2014/main" id="{8D474454-70AE-41A0-597B-747824045B0A}"/>
              </a:ext>
            </a:extLst>
          </p:cNvPr>
          <p:cNvGraphicFramePr>
            <a:graphicFrameLocks noGrp="1"/>
          </p:cNvGraphicFramePr>
          <p:nvPr>
            <p:extLst>
              <p:ext uri="{D42A27DB-BD31-4B8C-83A1-F6EECF244321}">
                <p14:modId xmlns:p14="http://schemas.microsoft.com/office/powerpoint/2010/main" val="423021324"/>
              </p:ext>
            </p:extLst>
          </p:nvPr>
        </p:nvGraphicFramePr>
        <p:xfrm>
          <a:off x="6530802" y="1168137"/>
          <a:ext cx="5284381" cy="1336041"/>
        </p:xfrm>
        <a:graphic>
          <a:graphicData uri="http://schemas.openxmlformats.org/drawingml/2006/table">
            <a:tbl>
              <a:tblPr firstRow="1" bandRow="1">
                <a:tableStyleId>{5C22544A-7EE6-4342-B048-85BDC9FD1C3A}</a:tableStyleId>
              </a:tblPr>
              <a:tblGrid>
                <a:gridCol w="880730">
                  <a:extLst>
                    <a:ext uri="{9D8B030D-6E8A-4147-A177-3AD203B41FA5}">
                      <a16:colId xmlns:a16="http://schemas.microsoft.com/office/drawing/2014/main" val="3630540783"/>
                    </a:ext>
                  </a:extLst>
                </a:gridCol>
                <a:gridCol w="880730">
                  <a:extLst>
                    <a:ext uri="{9D8B030D-6E8A-4147-A177-3AD203B41FA5}">
                      <a16:colId xmlns:a16="http://schemas.microsoft.com/office/drawing/2014/main" val="1546969745"/>
                    </a:ext>
                  </a:extLst>
                </a:gridCol>
                <a:gridCol w="242694">
                  <a:extLst>
                    <a:ext uri="{9D8B030D-6E8A-4147-A177-3AD203B41FA5}">
                      <a16:colId xmlns:a16="http://schemas.microsoft.com/office/drawing/2014/main" val="2505119526"/>
                    </a:ext>
                  </a:extLst>
                </a:gridCol>
                <a:gridCol w="986971">
                  <a:extLst>
                    <a:ext uri="{9D8B030D-6E8A-4147-A177-3AD203B41FA5}">
                      <a16:colId xmlns:a16="http://schemas.microsoft.com/office/drawing/2014/main" val="1043201109"/>
                    </a:ext>
                  </a:extLst>
                </a:gridCol>
                <a:gridCol w="1059544">
                  <a:extLst>
                    <a:ext uri="{9D8B030D-6E8A-4147-A177-3AD203B41FA5}">
                      <a16:colId xmlns:a16="http://schemas.microsoft.com/office/drawing/2014/main" val="1485429825"/>
                    </a:ext>
                  </a:extLst>
                </a:gridCol>
                <a:gridCol w="1233712">
                  <a:extLst>
                    <a:ext uri="{9D8B030D-6E8A-4147-A177-3AD203B41FA5}">
                      <a16:colId xmlns:a16="http://schemas.microsoft.com/office/drawing/2014/main" val="21731147"/>
                    </a:ext>
                  </a:extLst>
                </a:gridCol>
              </a:tblGrid>
              <a:tr h="445347">
                <a:tc>
                  <a:txBody>
                    <a:bodyPr/>
                    <a:lstStyle/>
                    <a:p>
                      <a:pPr algn="ctr"/>
                      <a:r>
                        <a:rPr lang="en-US" dirty="0">
                          <a:solidFill>
                            <a:schemeClr val="tx1"/>
                          </a:solidFill>
                          <a:latin typeface="Arial" panose="020B0604020202020204" pitchFamily="34" charset="0"/>
                        </a:rPr>
                        <a:t>10s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latin typeface="Arial" panose="020B0604020202020204" pitchFamily="34" charset="0"/>
                        </a:rPr>
                        <a:t>1s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dirty="0">
                          <a:solidFill>
                            <a:schemeClr val="tx1"/>
                          </a:solidFill>
                          <a:latin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dirty="0">
                          <a:solidFill>
                            <a:schemeClr val="tx1"/>
                          </a:solidFill>
                          <a:latin typeface="Arial" panose="020B0604020202020204" pitchFamily="34" charset="0"/>
                        </a:rPr>
                        <a:t>0.1ths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dirty="0">
                          <a:solidFill>
                            <a:schemeClr val="tx1"/>
                          </a:solidFill>
                          <a:latin typeface="Arial" panose="020B0604020202020204" pitchFamily="34" charset="0"/>
                        </a:rPr>
                        <a:t>0.01ths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dirty="0">
                          <a:solidFill>
                            <a:schemeClr val="tx1"/>
                          </a:solidFill>
                          <a:latin typeface="Arial" panose="020B0604020202020204" pitchFamily="34" charset="0"/>
                        </a:rPr>
                        <a:t>0.001ths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616735428"/>
                  </a:ext>
                </a:extLst>
              </a:tr>
              <a:tr h="445347">
                <a:tc>
                  <a:txBody>
                    <a:bodyPr/>
                    <a:lstStyle/>
                    <a:p>
                      <a:pPr algn="ctr"/>
                      <a:r>
                        <a:rPr lang="en-US" dirty="0">
                          <a:latin typeface="Century Gothic" panose="020B0502020202020204" pitchFamily="34"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latin typeface="Century Gothic" panose="020B0502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latin typeface="Century Gothic" panose="020B0502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latin typeface="Century Gothic" panose="020B050202020202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latin typeface="Century Gothic" panose="020B050202020202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tc>
                  <a:txBody>
                    <a:bodyPr/>
                    <a:lstStyle/>
                    <a:p>
                      <a:pPr algn="ctr"/>
                      <a:r>
                        <a:rPr lang="en-US" dirty="0">
                          <a:latin typeface="Century Gothic" panose="020B050202020202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extLst>
                  <a:ext uri="{0D108BD9-81ED-4DB2-BD59-A6C34878D82A}">
                    <a16:rowId xmlns:a16="http://schemas.microsoft.com/office/drawing/2014/main" val="2938560527"/>
                  </a:ext>
                </a:extLst>
              </a:tr>
              <a:tr h="445347">
                <a:tc>
                  <a:txBody>
                    <a:bodyPr/>
                    <a:lstStyle/>
                    <a:p>
                      <a:pPr algn="ctr"/>
                      <a:r>
                        <a:rPr lang="en-US" dirty="0">
                          <a:latin typeface="Century Gothic" panose="020B0502020202020204" pitchFamily="34"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latin typeface="Century Gothic" panose="020B0502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latin typeface="Century Gothic" panose="020B0502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latin typeface="Century Gothic" panose="020B050202020202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tc>
                  <a:txBody>
                    <a:bodyPr/>
                    <a:lstStyle/>
                    <a:p>
                      <a:pPr algn="ctr"/>
                      <a:endParaRPr lang="en-US"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extLst>
                  <a:ext uri="{0D108BD9-81ED-4DB2-BD59-A6C34878D82A}">
                    <a16:rowId xmlns:a16="http://schemas.microsoft.com/office/drawing/2014/main" val="1884022024"/>
                  </a:ext>
                </a:extLst>
              </a:tr>
            </a:tbl>
          </a:graphicData>
        </a:graphic>
      </p:graphicFrame>
      <p:sp>
        <p:nvSpPr>
          <p:cNvPr id="7" name="Content Placeholder 1">
            <a:extLst>
              <a:ext uri="{FF2B5EF4-FFF2-40B4-BE49-F238E27FC236}">
                <a16:creationId xmlns:a16="http://schemas.microsoft.com/office/drawing/2014/main" id="{FF439310-8FB7-80EF-10B3-91277FB57A61}"/>
              </a:ext>
            </a:extLst>
          </p:cNvPr>
          <p:cNvSpPr txBox="1">
            <a:spLocks/>
          </p:cNvSpPr>
          <p:nvPr/>
        </p:nvSpPr>
        <p:spPr>
          <a:xfrm>
            <a:off x="6566952" y="2600271"/>
            <a:ext cx="5212080" cy="1607296"/>
          </a:xfrm>
          <a:prstGeom prst="rect">
            <a:avLst/>
          </a:prstGeom>
        </p:spPr>
        <p:txBody>
          <a:bodyPr vert="horz" lIns="91440" tIns="45720" rIns="91440" bIns="45720" rtlCol="0">
            <a:normAutofit/>
          </a:bodyPr>
          <a:lstStyle>
            <a:lvl1pPr marL="0" indent="0" algn="ctr" defTabSz="914400" rtl="0" eaLnBrk="1" latinLnBrk="0" hangingPunct="1">
              <a:lnSpc>
                <a:spcPct val="110000"/>
              </a:lnSpc>
              <a:spcBef>
                <a:spcPts val="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b="1" dirty="0"/>
              <a:t>83.600</a:t>
            </a:r>
            <a:r>
              <a:rPr lang="en-US" sz="4000" dirty="0"/>
              <a:t> = </a:t>
            </a:r>
            <a:r>
              <a:rPr lang="en-US" sz="4000" b="1" dirty="0"/>
              <a:t>83.6</a:t>
            </a:r>
            <a:r>
              <a:rPr lang="en-US" sz="4000" b="1" dirty="0">
                <a:solidFill>
                  <a:schemeClr val="accent2"/>
                </a:solidFill>
              </a:rPr>
              <a:t>00</a:t>
            </a:r>
          </a:p>
        </p:txBody>
      </p:sp>
    </p:spTree>
    <p:extLst>
      <p:ext uri="{BB962C8B-B14F-4D97-AF65-F5344CB8AC3E}">
        <p14:creationId xmlns:p14="http://schemas.microsoft.com/office/powerpoint/2010/main" val="3179058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F87F036-A1ED-F3C3-048D-9D3F0B622B45}"/>
              </a:ext>
            </a:extLst>
          </p:cNvPr>
          <p:cNvSpPr>
            <a:spLocks noGrp="1"/>
          </p:cNvSpPr>
          <p:nvPr>
            <p:ph type="subTitle" idx="1"/>
          </p:nvPr>
        </p:nvSpPr>
        <p:spPr/>
        <p:txBody>
          <a:bodyPr/>
          <a:lstStyle/>
          <a:p>
            <a:r>
              <a:rPr lang="en-US"/>
              <a:t>work it out</a:t>
            </a:r>
          </a:p>
        </p:txBody>
      </p:sp>
    </p:spTree>
    <p:extLst>
      <p:ext uri="{BB962C8B-B14F-4D97-AF65-F5344CB8AC3E}">
        <p14:creationId xmlns:p14="http://schemas.microsoft.com/office/powerpoint/2010/main" val="31709649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a:extLst>
              <a:ext uri="{FF2B5EF4-FFF2-40B4-BE49-F238E27FC236}">
                <a16:creationId xmlns:a16="http://schemas.microsoft.com/office/drawing/2014/main" id="{9E6ED0F7-65CE-4823-94F3-80422DD90908}"/>
              </a:ext>
            </a:extLst>
          </p:cNvPr>
          <p:cNvSpPr/>
          <p:nvPr/>
        </p:nvSpPr>
        <p:spPr>
          <a:xfrm>
            <a:off x="862914" y="3955704"/>
            <a:ext cx="2910852" cy="896470"/>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Century Gothic" panose="020B0502020202020204" pitchFamily="34" charset="0"/>
              </a:rPr>
              <a:t>what mistakes do you need to avoid?</a:t>
            </a:r>
            <a:endParaRPr lang="en-US" dirty="0">
              <a:solidFill>
                <a:schemeClr val="tx1"/>
              </a:solidFill>
              <a:latin typeface="Century Gothic" panose="020B0502020202020204" pitchFamily="34" charset="0"/>
            </a:endParaRPr>
          </a:p>
        </p:txBody>
      </p:sp>
      <p:sp>
        <p:nvSpPr>
          <p:cNvPr id="3" name="Rounded Rectangular Callout 3">
            <a:extLst>
              <a:ext uri="{FF2B5EF4-FFF2-40B4-BE49-F238E27FC236}">
                <a16:creationId xmlns:a16="http://schemas.microsoft.com/office/drawing/2014/main" id="{3E38EF0F-57D4-62FF-F914-8AE96596E0B3}"/>
              </a:ext>
            </a:extLst>
          </p:cNvPr>
          <p:cNvSpPr/>
          <p:nvPr/>
        </p:nvSpPr>
        <p:spPr>
          <a:xfrm>
            <a:off x="862913" y="2005827"/>
            <a:ext cx="2910853" cy="896470"/>
          </a:xfrm>
          <a:prstGeom prst="wedgeRoundRectCallout">
            <a:avLst>
              <a:gd name="adj1" fmla="val 41185"/>
              <a:gd name="adj2" fmla="val 82500"/>
              <a:gd name="adj3" fmla="val 16667"/>
            </a:avLst>
          </a:prstGeom>
          <a:solidFill>
            <a:srgbClr val="E8F4DB"/>
          </a:solidFill>
          <a:ln>
            <a:solidFill>
              <a:srgbClr val="86C4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Century Gothic" panose="020B0502020202020204" pitchFamily="34" charset="0"/>
              </a:rPr>
              <a:t>explain your answer in more than one way</a:t>
            </a:r>
            <a:endParaRPr lang="en-US" dirty="0">
              <a:solidFill>
                <a:schemeClr val="tx1"/>
              </a:solidFill>
              <a:latin typeface="Century Gothic" panose="020B0502020202020204" pitchFamily="34" charset="0"/>
            </a:endParaRPr>
          </a:p>
        </p:txBody>
      </p:sp>
      <p:sp>
        <p:nvSpPr>
          <p:cNvPr id="5" name="TextBox 4">
            <a:extLst>
              <a:ext uri="{FF2B5EF4-FFF2-40B4-BE49-F238E27FC236}">
                <a16:creationId xmlns:a16="http://schemas.microsoft.com/office/drawing/2014/main" id="{4B74C526-2636-8429-FB1D-C3D34BA82414}"/>
              </a:ext>
            </a:extLst>
          </p:cNvPr>
          <p:cNvSpPr txBox="1"/>
          <p:nvPr/>
        </p:nvSpPr>
        <p:spPr>
          <a:xfrm>
            <a:off x="5820817" y="1791949"/>
            <a:ext cx="5194837" cy="3274101"/>
          </a:xfrm>
          <a:prstGeom prst="rect">
            <a:avLst/>
          </a:prstGeom>
          <a:noFill/>
          <a:ln w="28575">
            <a:solidFill>
              <a:schemeClr val="bg1">
                <a:lumMod val="75000"/>
              </a:schemeClr>
            </a:solidFill>
            <a:prstDash val="dash"/>
          </a:ln>
        </p:spPr>
        <p:txBody>
          <a:bodyPr wrap="square" lIns="182880" tIns="91440" bIns="91440" rtlCol="0">
            <a:spAutoFit/>
          </a:bodyPr>
          <a:lstStyle/>
          <a:p>
            <a:pPr>
              <a:lnSpc>
                <a:spcPct val="120000"/>
              </a:lnSpc>
              <a:spcAft>
                <a:spcPts val="600"/>
              </a:spcAft>
            </a:pPr>
            <a:r>
              <a:rPr lang="en-US" dirty="0">
                <a:latin typeface="Verdana" panose="020B0604030504040204" pitchFamily="34" charset="0"/>
                <a:ea typeface="Verdana" panose="020B0604030504040204" pitchFamily="34" charset="0"/>
              </a:rPr>
              <a:t>A list of numbers is </a:t>
            </a:r>
            <a:r>
              <a:rPr lang="en-US">
                <a:latin typeface="Verdana" panose="020B0604030504040204" pitchFamily="34" charset="0"/>
                <a:ea typeface="Verdana" panose="020B0604030504040204" pitchFamily="34" charset="0"/>
              </a:rPr>
              <a:t>shown.</a:t>
            </a:r>
            <a:endParaRPr lang="en-US" dirty="0">
              <a:latin typeface="Verdana" panose="020B0604030504040204" pitchFamily="34" charset="0"/>
              <a:ea typeface="Verdana" panose="020B0604030504040204" pitchFamily="34" charset="0"/>
            </a:endParaRPr>
          </a:p>
          <a:p>
            <a:pPr algn="ctr">
              <a:lnSpc>
                <a:spcPct val="120000"/>
              </a:lnSpc>
              <a:spcAft>
                <a:spcPts val="600"/>
              </a:spcAft>
            </a:pPr>
            <a:r>
              <a:rPr lang="en-US" dirty="0">
                <a:latin typeface="Verdana" panose="020B0604030504040204" pitchFamily="34" charset="0"/>
                <a:ea typeface="Verdana" panose="020B0604030504040204" pitchFamily="34" charset="0"/>
              </a:rPr>
              <a:t>83.6      83      </a:t>
            </a:r>
            <a:r>
              <a:rPr lang="en-US">
                <a:latin typeface="Verdana" panose="020B0604030504040204" pitchFamily="34" charset="0"/>
                <a:ea typeface="Verdana" panose="020B0604030504040204" pitchFamily="34" charset="0"/>
              </a:rPr>
              <a:t>83.74      82.362</a:t>
            </a:r>
            <a:endParaRPr lang="en-US" dirty="0">
              <a:latin typeface="Verdana" panose="020B0604030504040204" pitchFamily="34" charset="0"/>
              <a:ea typeface="Verdana" panose="020B0604030504040204" pitchFamily="34" charset="0"/>
            </a:endParaRPr>
          </a:p>
          <a:p>
            <a:pPr>
              <a:lnSpc>
                <a:spcPct val="120000"/>
              </a:lnSpc>
            </a:pPr>
            <a:r>
              <a:rPr lang="en-US" dirty="0">
                <a:latin typeface="Verdana" panose="020B0604030504040204" pitchFamily="34" charset="0"/>
                <a:ea typeface="Verdana" panose="020B0604030504040204" pitchFamily="34" charset="0"/>
              </a:rPr>
              <a:t>Which comparison is true?</a:t>
            </a:r>
          </a:p>
          <a:p>
            <a:pPr>
              <a:lnSpc>
                <a:spcPct val="120000"/>
              </a:lnSpc>
            </a:pPr>
            <a:endParaRPr lang="en-US" dirty="0">
              <a:latin typeface="Verdana" panose="020B0604030504040204" pitchFamily="34" charset="0"/>
              <a:ea typeface="Verdana" panose="020B0604030504040204" pitchFamily="34" charset="0"/>
            </a:endParaRPr>
          </a:p>
          <a:p>
            <a:pPr marL="457200" indent="-457200">
              <a:lnSpc>
                <a:spcPct val="150000"/>
              </a:lnSpc>
            </a:pPr>
            <a:r>
              <a:rPr lang="en-US" b="1">
                <a:latin typeface="Verdana" panose="020B0604030504040204" pitchFamily="34" charset="0"/>
                <a:ea typeface="Verdana" panose="020B0604030504040204" pitchFamily="34" charset="0"/>
              </a:rPr>
              <a:t>A</a:t>
            </a:r>
            <a:r>
              <a:rPr lang="en-US">
                <a:latin typeface="Verdana" panose="020B0604030504040204" pitchFamily="34" charset="0"/>
                <a:ea typeface="Verdana" panose="020B0604030504040204" pitchFamily="34" charset="0"/>
              </a:rPr>
              <a:t>	82.362 </a:t>
            </a:r>
            <a:r>
              <a:rPr lang="en-US" dirty="0">
                <a:latin typeface="Verdana" panose="020B0604030504040204" pitchFamily="34" charset="0"/>
                <a:ea typeface="Verdana" panose="020B0604030504040204" pitchFamily="34" charset="0"/>
              </a:rPr>
              <a:t>&gt; 83.74 &gt; 83.6 &gt; 83</a:t>
            </a:r>
          </a:p>
          <a:p>
            <a:pPr marL="457200" indent="-457200">
              <a:lnSpc>
                <a:spcPct val="150000"/>
              </a:lnSpc>
            </a:pPr>
            <a:r>
              <a:rPr lang="en-US" b="1">
                <a:latin typeface="Verdana" panose="020B0604030504040204" pitchFamily="34" charset="0"/>
                <a:ea typeface="Verdana" panose="020B0604030504040204" pitchFamily="34" charset="0"/>
              </a:rPr>
              <a:t>B</a:t>
            </a:r>
            <a:r>
              <a:rPr lang="en-US">
                <a:latin typeface="Verdana" panose="020B0604030504040204" pitchFamily="34" charset="0"/>
                <a:ea typeface="Verdana" panose="020B0604030504040204" pitchFamily="34" charset="0"/>
              </a:rPr>
              <a:t>	83.6 </a:t>
            </a:r>
            <a:r>
              <a:rPr lang="en-US" dirty="0">
                <a:latin typeface="Verdana" panose="020B0604030504040204" pitchFamily="34" charset="0"/>
                <a:ea typeface="Verdana" panose="020B0604030504040204" pitchFamily="34" charset="0"/>
              </a:rPr>
              <a:t>&gt; 83.74 &gt; 82.362 &gt; 83</a:t>
            </a:r>
          </a:p>
          <a:p>
            <a:pPr marL="457200" indent="-457200">
              <a:lnSpc>
                <a:spcPct val="150000"/>
              </a:lnSpc>
            </a:pPr>
            <a:r>
              <a:rPr kumimoji="0" lang="en-US"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rPr>
              <a:t>C</a:t>
            </a:r>
            <a:r>
              <a:rPr kumimoji="0" lang="en-US"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rPr>
              <a:t>	82.362 </a:t>
            </a:r>
            <a:r>
              <a:rPr kumimoji="0" lang="en-US"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&gt; 83 &gt; 83.6 &gt; 83.74</a:t>
            </a:r>
          </a:p>
          <a:p>
            <a:pPr marL="457200" indent="-457200">
              <a:lnSpc>
                <a:spcPct val="150000"/>
              </a:lnSpc>
            </a:pPr>
            <a:r>
              <a:rPr lang="en-US" b="1">
                <a:solidFill>
                  <a:prstClr val="black"/>
                </a:solidFill>
                <a:latin typeface="Verdana" panose="020B0604030504040204" pitchFamily="34" charset="0"/>
                <a:ea typeface="Verdana" panose="020B0604030504040204" pitchFamily="34" charset="0"/>
              </a:rPr>
              <a:t>D</a:t>
            </a:r>
            <a:r>
              <a:rPr lang="en-US">
                <a:solidFill>
                  <a:prstClr val="black"/>
                </a:solidFill>
                <a:latin typeface="Verdana" panose="020B0604030504040204" pitchFamily="34" charset="0"/>
                <a:ea typeface="Verdana" panose="020B0604030504040204" pitchFamily="34" charset="0"/>
              </a:rPr>
              <a:t>	83.74 </a:t>
            </a:r>
            <a:r>
              <a:rPr lang="en-US" dirty="0">
                <a:solidFill>
                  <a:prstClr val="black"/>
                </a:solidFill>
                <a:latin typeface="Verdana" panose="020B0604030504040204" pitchFamily="34" charset="0"/>
                <a:ea typeface="Verdana" panose="020B0604030504040204" pitchFamily="34" charset="0"/>
              </a:rPr>
              <a:t>&gt; 83.6 &gt; 83 &gt; 82.362</a:t>
            </a:r>
            <a:endParaRPr lang="en-US"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1728813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3320F3-2B35-33BC-F490-FFA584A7CBE2}"/>
              </a:ext>
            </a:extLst>
          </p:cNvPr>
          <p:cNvSpPr>
            <a:spLocks noGrp="1"/>
          </p:cNvSpPr>
          <p:nvPr>
            <p:ph sz="half" idx="10"/>
          </p:nvPr>
        </p:nvSpPr>
        <p:spPr>
          <a:xfrm>
            <a:off x="7875222" y="1748285"/>
            <a:ext cx="3457123" cy="4351338"/>
          </a:xfrm>
        </p:spPr>
        <p:txBody>
          <a:bodyPr/>
          <a:lstStyle/>
          <a:p>
            <a:pPr marL="342900" indent="-342900" algn="l">
              <a:buFont typeface="Arial" panose="020B0604020202020204" pitchFamily="34" charset="0"/>
              <a:buChar char="•"/>
            </a:pPr>
            <a:r>
              <a:rPr lang="en-US"/>
              <a:t>defend </a:t>
            </a:r>
            <a:r>
              <a:rPr lang="en-US" b="1"/>
              <a:t>why</a:t>
            </a:r>
            <a:r>
              <a:rPr lang="en-US"/>
              <a:t> your answer might be correct/incorrect</a:t>
            </a:r>
          </a:p>
          <a:p>
            <a:pPr marL="342900" indent="-342900" algn="l">
              <a:buFont typeface="Arial" panose="020B0604020202020204" pitchFamily="34" charset="0"/>
              <a:buChar char="•"/>
            </a:pPr>
            <a:endParaRPr lang="en-US"/>
          </a:p>
          <a:p>
            <a:pPr marL="342900" indent="-342900" algn="l">
              <a:buFont typeface="Arial" panose="020B0604020202020204" pitchFamily="34" charset="0"/>
              <a:buChar char="•"/>
            </a:pPr>
            <a:r>
              <a:rPr lang="en-US"/>
              <a:t>what 1-2 pieces of evidence do you have?</a:t>
            </a:r>
          </a:p>
        </p:txBody>
      </p:sp>
      <p:sp>
        <p:nvSpPr>
          <p:cNvPr id="5" name="Subtitle 2">
            <a:extLst>
              <a:ext uri="{FF2B5EF4-FFF2-40B4-BE49-F238E27FC236}">
                <a16:creationId xmlns:a16="http://schemas.microsoft.com/office/drawing/2014/main" id="{13125398-2B49-22CA-50A3-5014FC77AD36}"/>
              </a:ext>
            </a:extLst>
          </p:cNvPr>
          <p:cNvSpPr txBox="1">
            <a:spLocks/>
          </p:cNvSpPr>
          <p:nvPr/>
        </p:nvSpPr>
        <p:spPr>
          <a:xfrm>
            <a:off x="575104" y="421269"/>
            <a:ext cx="3825668" cy="551832"/>
          </a:xfrm>
          <a:prstGeom prst="rect">
            <a:avLst/>
          </a:prstGeom>
        </p:spPr>
        <p:txBody>
          <a:bodyPr vert="horz" lIns="76200" tIns="38100" rIns="76200" bIns="3810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1" algn="l" defTabSz="761940">
              <a:lnSpc>
                <a:spcPct val="100000"/>
              </a:lnSpc>
              <a:spcBef>
                <a:spcPts val="0"/>
              </a:spcBef>
              <a:defRPr/>
            </a:pPr>
            <a:r>
              <a:rPr lang="en-US" sz="2400">
                <a:solidFill>
                  <a:srgbClr val="E46C07"/>
                </a:solidFill>
                <a:latin typeface="Century Gothic"/>
              </a:rPr>
              <a:t>make the case</a:t>
            </a:r>
          </a:p>
        </p:txBody>
      </p:sp>
      <p:sp>
        <p:nvSpPr>
          <p:cNvPr id="9" name="TextBox 8">
            <a:extLst>
              <a:ext uri="{FF2B5EF4-FFF2-40B4-BE49-F238E27FC236}">
                <a16:creationId xmlns:a16="http://schemas.microsoft.com/office/drawing/2014/main" id="{1127AD24-1CB1-CD98-7813-9AB12C1814F1}"/>
              </a:ext>
            </a:extLst>
          </p:cNvPr>
          <p:cNvSpPr txBox="1"/>
          <p:nvPr/>
        </p:nvSpPr>
        <p:spPr>
          <a:xfrm>
            <a:off x="1149353" y="1750891"/>
            <a:ext cx="5194837" cy="3274101"/>
          </a:xfrm>
          <a:prstGeom prst="rect">
            <a:avLst/>
          </a:prstGeom>
          <a:noFill/>
          <a:ln w="28575">
            <a:solidFill>
              <a:schemeClr val="bg1">
                <a:lumMod val="75000"/>
              </a:schemeClr>
            </a:solidFill>
            <a:prstDash val="dash"/>
          </a:ln>
        </p:spPr>
        <p:txBody>
          <a:bodyPr wrap="square" lIns="182880" tIns="91440" bIns="91440" rtlCol="0">
            <a:spAutoFit/>
          </a:bodyPr>
          <a:lstStyle/>
          <a:p>
            <a:pPr>
              <a:lnSpc>
                <a:spcPct val="120000"/>
              </a:lnSpc>
              <a:spcAft>
                <a:spcPts val="600"/>
              </a:spcAft>
            </a:pPr>
            <a:r>
              <a:rPr lang="en-US" dirty="0">
                <a:latin typeface="Verdana" panose="020B0604030504040204" pitchFamily="34" charset="0"/>
                <a:ea typeface="Verdana" panose="020B0604030504040204" pitchFamily="34" charset="0"/>
              </a:rPr>
              <a:t>A list of numbers is </a:t>
            </a:r>
            <a:r>
              <a:rPr lang="en-US">
                <a:latin typeface="Verdana" panose="020B0604030504040204" pitchFamily="34" charset="0"/>
                <a:ea typeface="Verdana" panose="020B0604030504040204" pitchFamily="34" charset="0"/>
              </a:rPr>
              <a:t>shown.</a:t>
            </a:r>
            <a:endParaRPr lang="en-US" dirty="0">
              <a:latin typeface="Verdana" panose="020B0604030504040204" pitchFamily="34" charset="0"/>
              <a:ea typeface="Verdana" panose="020B0604030504040204" pitchFamily="34" charset="0"/>
            </a:endParaRPr>
          </a:p>
          <a:p>
            <a:pPr algn="ctr">
              <a:lnSpc>
                <a:spcPct val="120000"/>
              </a:lnSpc>
              <a:spcAft>
                <a:spcPts val="600"/>
              </a:spcAft>
            </a:pPr>
            <a:r>
              <a:rPr lang="en-US" dirty="0">
                <a:latin typeface="Verdana" panose="020B0604030504040204" pitchFamily="34" charset="0"/>
                <a:ea typeface="Verdana" panose="020B0604030504040204" pitchFamily="34" charset="0"/>
              </a:rPr>
              <a:t>83.6      83      </a:t>
            </a:r>
            <a:r>
              <a:rPr lang="en-US">
                <a:latin typeface="Verdana" panose="020B0604030504040204" pitchFamily="34" charset="0"/>
                <a:ea typeface="Verdana" panose="020B0604030504040204" pitchFamily="34" charset="0"/>
              </a:rPr>
              <a:t>83.74      82.362</a:t>
            </a:r>
            <a:endParaRPr lang="en-US" dirty="0">
              <a:latin typeface="Verdana" panose="020B0604030504040204" pitchFamily="34" charset="0"/>
              <a:ea typeface="Verdana" panose="020B0604030504040204" pitchFamily="34" charset="0"/>
            </a:endParaRPr>
          </a:p>
          <a:p>
            <a:pPr>
              <a:lnSpc>
                <a:spcPct val="120000"/>
              </a:lnSpc>
            </a:pPr>
            <a:r>
              <a:rPr lang="en-US" dirty="0">
                <a:latin typeface="Verdana" panose="020B0604030504040204" pitchFamily="34" charset="0"/>
                <a:ea typeface="Verdana" panose="020B0604030504040204" pitchFamily="34" charset="0"/>
              </a:rPr>
              <a:t>Which comparison is true?</a:t>
            </a:r>
          </a:p>
          <a:p>
            <a:pPr>
              <a:lnSpc>
                <a:spcPct val="120000"/>
              </a:lnSpc>
            </a:pPr>
            <a:endParaRPr lang="en-US" dirty="0">
              <a:latin typeface="Verdana" panose="020B0604030504040204" pitchFamily="34" charset="0"/>
              <a:ea typeface="Verdana" panose="020B0604030504040204" pitchFamily="34" charset="0"/>
            </a:endParaRPr>
          </a:p>
          <a:p>
            <a:pPr marL="457200" indent="-457200">
              <a:lnSpc>
                <a:spcPct val="150000"/>
              </a:lnSpc>
            </a:pPr>
            <a:r>
              <a:rPr lang="en-US" b="1">
                <a:latin typeface="Verdana" panose="020B0604030504040204" pitchFamily="34" charset="0"/>
                <a:ea typeface="Verdana" panose="020B0604030504040204" pitchFamily="34" charset="0"/>
              </a:rPr>
              <a:t>A</a:t>
            </a:r>
            <a:r>
              <a:rPr lang="en-US">
                <a:latin typeface="Verdana" panose="020B0604030504040204" pitchFamily="34" charset="0"/>
                <a:ea typeface="Verdana" panose="020B0604030504040204" pitchFamily="34" charset="0"/>
              </a:rPr>
              <a:t>	82.362 </a:t>
            </a:r>
            <a:r>
              <a:rPr lang="en-US" dirty="0">
                <a:latin typeface="Verdana" panose="020B0604030504040204" pitchFamily="34" charset="0"/>
                <a:ea typeface="Verdana" panose="020B0604030504040204" pitchFamily="34" charset="0"/>
              </a:rPr>
              <a:t>&gt; 83.74 &gt; 83.6 &gt; 83</a:t>
            </a:r>
          </a:p>
          <a:p>
            <a:pPr marL="457200" indent="-457200">
              <a:lnSpc>
                <a:spcPct val="150000"/>
              </a:lnSpc>
            </a:pPr>
            <a:r>
              <a:rPr lang="en-US" b="1">
                <a:latin typeface="Verdana" panose="020B0604030504040204" pitchFamily="34" charset="0"/>
                <a:ea typeface="Verdana" panose="020B0604030504040204" pitchFamily="34" charset="0"/>
              </a:rPr>
              <a:t>B</a:t>
            </a:r>
            <a:r>
              <a:rPr lang="en-US">
                <a:latin typeface="Verdana" panose="020B0604030504040204" pitchFamily="34" charset="0"/>
                <a:ea typeface="Verdana" panose="020B0604030504040204" pitchFamily="34" charset="0"/>
              </a:rPr>
              <a:t>	83.6 </a:t>
            </a:r>
            <a:r>
              <a:rPr lang="en-US" dirty="0">
                <a:latin typeface="Verdana" panose="020B0604030504040204" pitchFamily="34" charset="0"/>
                <a:ea typeface="Verdana" panose="020B0604030504040204" pitchFamily="34" charset="0"/>
              </a:rPr>
              <a:t>&gt; 83.74 &gt; 82.362 &gt; 83</a:t>
            </a:r>
          </a:p>
          <a:p>
            <a:pPr marL="457200" indent="-457200">
              <a:lnSpc>
                <a:spcPct val="150000"/>
              </a:lnSpc>
            </a:pPr>
            <a:r>
              <a:rPr kumimoji="0" lang="en-US"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rPr>
              <a:t>C</a:t>
            </a:r>
            <a:r>
              <a:rPr kumimoji="0" lang="en-US"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rPr>
              <a:t>	82.362 </a:t>
            </a:r>
            <a:r>
              <a:rPr kumimoji="0" lang="en-US"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&gt; 83 &gt; 83.6 &gt; 83.74</a:t>
            </a:r>
          </a:p>
          <a:p>
            <a:pPr marL="457200" indent="-457200">
              <a:lnSpc>
                <a:spcPct val="150000"/>
              </a:lnSpc>
            </a:pPr>
            <a:r>
              <a:rPr lang="en-US" b="1">
                <a:solidFill>
                  <a:prstClr val="black"/>
                </a:solidFill>
                <a:latin typeface="Verdana" panose="020B0604030504040204" pitchFamily="34" charset="0"/>
                <a:ea typeface="Verdana" panose="020B0604030504040204" pitchFamily="34" charset="0"/>
              </a:rPr>
              <a:t>D</a:t>
            </a:r>
            <a:r>
              <a:rPr lang="en-US">
                <a:solidFill>
                  <a:prstClr val="black"/>
                </a:solidFill>
                <a:latin typeface="Verdana" panose="020B0604030504040204" pitchFamily="34" charset="0"/>
                <a:ea typeface="Verdana" panose="020B0604030504040204" pitchFamily="34" charset="0"/>
              </a:rPr>
              <a:t>	83.74 </a:t>
            </a:r>
            <a:r>
              <a:rPr lang="en-US" dirty="0">
                <a:solidFill>
                  <a:prstClr val="black"/>
                </a:solidFill>
                <a:latin typeface="Verdana" panose="020B0604030504040204" pitchFamily="34" charset="0"/>
                <a:ea typeface="Verdana" panose="020B0604030504040204" pitchFamily="34" charset="0"/>
              </a:rPr>
              <a:t>&gt; 83.6 &gt; 83 &gt; 82.362</a:t>
            </a:r>
            <a:endParaRPr lang="en-US" dirty="0">
              <a:latin typeface="Verdana" panose="020B0604030504040204" pitchFamily="34" charset="0"/>
              <a:ea typeface="Verdana" panose="020B0604030504040204" pitchFamily="34" charset="0"/>
            </a:endParaRPr>
          </a:p>
        </p:txBody>
      </p:sp>
      <p:sp>
        <p:nvSpPr>
          <p:cNvPr id="10" name="Rectangle 9">
            <a:extLst>
              <a:ext uri="{FF2B5EF4-FFF2-40B4-BE49-F238E27FC236}">
                <a16:creationId xmlns:a16="http://schemas.microsoft.com/office/drawing/2014/main" id="{69A8088A-A275-8ADD-F119-20867E0B1AA6}"/>
              </a:ext>
            </a:extLst>
          </p:cNvPr>
          <p:cNvSpPr/>
          <p:nvPr/>
        </p:nvSpPr>
        <p:spPr>
          <a:xfrm>
            <a:off x="1249060" y="3333847"/>
            <a:ext cx="4297680" cy="350875"/>
          </a:xfrm>
          <a:prstGeom prst="rect">
            <a:avLst/>
          </a:prstGeom>
          <a:no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1" name="Rectangle 10">
            <a:extLst>
              <a:ext uri="{FF2B5EF4-FFF2-40B4-BE49-F238E27FC236}">
                <a16:creationId xmlns:a16="http://schemas.microsoft.com/office/drawing/2014/main" id="{1BF05044-06BD-89FA-C146-E6D320829119}"/>
              </a:ext>
            </a:extLst>
          </p:cNvPr>
          <p:cNvSpPr/>
          <p:nvPr/>
        </p:nvSpPr>
        <p:spPr>
          <a:xfrm>
            <a:off x="1249060" y="3748517"/>
            <a:ext cx="4297680" cy="350875"/>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2" name="Rectangle 11">
            <a:extLst>
              <a:ext uri="{FF2B5EF4-FFF2-40B4-BE49-F238E27FC236}">
                <a16:creationId xmlns:a16="http://schemas.microsoft.com/office/drawing/2014/main" id="{429E0126-BBF5-528A-A00B-C6B998183688}"/>
              </a:ext>
            </a:extLst>
          </p:cNvPr>
          <p:cNvSpPr/>
          <p:nvPr/>
        </p:nvSpPr>
        <p:spPr>
          <a:xfrm>
            <a:off x="1249060" y="4175118"/>
            <a:ext cx="4297680" cy="350875"/>
          </a:xfrm>
          <a:prstGeom prst="rect">
            <a:avLst/>
          </a:prstGeom>
          <a:no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3" name="Rectangle 12">
            <a:extLst>
              <a:ext uri="{FF2B5EF4-FFF2-40B4-BE49-F238E27FC236}">
                <a16:creationId xmlns:a16="http://schemas.microsoft.com/office/drawing/2014/main" id="{8F114A8D-83F0-490B-D597-1C9DCF4103E1}"/>
              </a:ext>
            </a:extLst>
          </p:cNvPr>
          <p:cNvSpPr/>
          <p:nvPr/>
        </p:nvSpPr>
        <p:spPr>
          <a:xfrm>
            <a:off x="1249060" y="4588389"/>
            <a:ext cx="4297680" cy="350875"/>
          </a:xfrm>
          <a:prstGeom prst="rect">
            <a:avLst/>
          </a:prstGeom>
          <a:no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Tree>
    <p:extLst>
      <p:ext uri="{BB962C8B-B14F-4D97-AF65-F5344CB8AC3E}">
        <p14:creationId xmlns:p14="http://schemas.microsoft.com/office/powerpoint/2010/main" val="8749359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E3DA20E2-F6BE-D3E5-D4A5-19394B43ABB0}"/>
              </a:ext>
            </a:extLst>
          </p:cNvPr>
          <p:cNvSpPr>
            <a:spLocks noGrp="1"/>
          </p:cNvSpPr>
          <p:nvPr>
            <p:ph type="subTitle" idx="1"/>
          </p:nvPr>
        </p:nvSpPr>
        <p:spPr/>
        <p:txBody>
          <a:bodyPr/>
          <a:lstStyle/>
          <a:p>
            <a:r>
              <a:rPr lang="en-US"/>
              <a:t>think it up</a:t>
            </a:r>
          </a:p>
        </p:txBody>
      </p:sp>
    </p:spTree>
    <p:extLst>
      <p:ext uri="{BB962C8B-B14F-4D97-AF65-F5344CB8AC3E}">
        <p14:creationId xmlns:p14="http://schemas.microsoft.com/office/powerpoint/2010/main" val="2509180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a:extLst>
              <a:ext uri="{FF2B5EF4-FFF2-40B4-BE49-F238E27FC236}">
                <a16:creationId xmlns:a16="http://schemas.microsoft.com/office/drawing/2014/main" id="{50DE24A2-923E-C6A0-8E00-97623BDC1844}"/>
              </a:ext>
            </a:extLst>
          </p:cNvPr>
          <p:cNvSpPr/>
          <p:nvPr/>
        </p:nvSpPr>
        <p:spPr>
          <a:xfrm>
            <a:off x="623073" y="3955703"/>
            <a:ext cx="3248840" cy="1573560"/>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latin typeface="Century Gothic"/>
              </a:rPr>
              <a:t>if the </a:t>
            </a:r>
            <a:r>
              <a:rPr lang="en-US" b="1" dirty="0">
                <a:solidFill>
                  <a:schemeClr val="tx1"/>
                </a:solidFill>
                <a:latin typeface="Century Gothic"/>
              </a:rPr>
              <a:t>comparison symbols were changed </a:t>
            </a:r>
            <a:r>
              <a:rPr lang="en-US" b="1">
                <a:solidFill>
                  <a:schemeClr val="tx1"/>
                </a:solidFill>
                <a:latin typeface="Century Gothic"/>
              </a:rPr>
              <a:t>to read least to greatest</a:t>
            </a:r>
            <a:r>
              <a:rPr lang="en-US" dirty="0">
                <a:solidFill>
                  <a:schemeClr val="tx1"/>
                </a:solidFill>
                <a:latin typeface="Century Gothic"/>
              </a:rPr>
              <a:t>, how would that change the answer?</a:t>
            </a:r>
          </a:p>
        </p:txBody>
      </p:sp>
      <p:sp>
        <p:nvSpPr>
          <p:cNvPr id="3" name="Rounded Rectangular Callout 3">
            <a:extLst>
              <a:ext uri="{FF2B5EF4-FFF2-40B4-BE49-F238E27FC236}">
                <a16:creationId xmlns:a16="http://schemas.microsoft.com/office/drawing/2014/main" id="{0D0B2114-043D-2DEF-8B73-2F305D133F8D}"/>
              </a:ext>
            </a:extLst>
          </p:cNvPr>
          <p:cNvSpPr/>
          <p:nvPr/>
        </p:nvSpPr>
        <p:spPr>
          <a:xfrm>
            <a:off x="623073" y="1960046"/>
            <a:ext cx="3248839" cy="991051"/>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how will this help connect </a:t>
            </a:r>
            <a:r>
              <a:rPr lang="en-US">
                <a:solidFill>
                  <a:schemeClr val="tx1"/>
                </a:solidFill>
                <a:latin typeface="Century Gothic" panose="020B0502020202020204" pitchFamily="34" charset="0"/>
              </a:rPr>
              <a:t>with </a:t>
            </a:r>
            <a:r>
              <a:rPr lang="en-US" b="1">
                <a:solidFill>
                  <a:schemeClr val="tx1"/>
                </a:solidFill>
                <a:latin typeface="Century Gothic" panose="020B0502020202020204" pitchFamily="34" charset="0"/>
              </a:rPr>
              <a:t>place value</a:t>
            </a:r>
            <a:r>
              <a:rPr lang="en-US">
                <a:solidFill>
                  <a:schemeClr val="tx1"/>
                </a:solidFill>
                <a:latin typeface="Century Gothic" panose="020B0502020202020204" pitchFamily="34" charset="0"/>
              </a:rPr>
              <a:t>?</a:t>
            </a:r>
            <a:endParaRPr lang="en-US" dirty="0">
              <a:solidFill>
                <a:schemeClr val="tx1"/>
              </a:solidFill>
              <a:latin typeface="Century Gothic" panose="020B0502020202020204" pitchFamily="34" charset="0"/>
            </a:endParaRPr>
          </a:p>
        </p:txBody>
      </p:sp>
      <p:sp>
        <p:nvSpPr>
          <p:cNvPr id="5" name="TextBox 4">
            <a:extLst>
              <a:ext uri="{FF2B5EF4-FFF2-40B4-BE49-F238E27FC236}">
                <a16:creationId xmlns:a16="http://schemas.microsoft.com/office/drawing/2014/main" id="{45982FB6-E71C-D36E-A427-CCB3FD97DB85}"/>
              </a:ext>
            </a:extLst>
          </p:cNvPr>
          <p:cNvSpPr txBox="1"/>
          <p:nvPr/>
        </p:nvSpPr>
        <p:spPr>
          <a:xfrm>
            <a:off x="5643924" y="2038128"/>
            <a:ext cx="5194837" cy="3274101"/>
          </a:xfrm>
          <a:prstGeom prst="rect">
            <a:avLst/>
          </a:prstGeom>
          <a:noFill/>
          <a:ln w="28575">
            <a:solidFill>
              <a:schemeClr val="bg1">
                <a:lumMod val="75000"/>
              </a:schemeClr>
            </a:solidFill>
            <a:prstDash val="dash"/>
          </a:ln>
        </p:spPr>
        <p:txBody>
          <a:bodyPr wrap="square" lIns="182880" tIns="91440" bIns="91440" rtlCol="0">
            <a:spAutoFit/>
          </a:bodyPr>
          <a:lstStyle/>
          <a:p>
            <a:pPr>
              <a:lnSpc>
                <a:spcPct val="120000"/>
              </a:lnSpc>
              <a:spcAft>
                <a:spcPts val="600"/>
              </a:spcAft>
            </a:pPr>
            <a:r>
              <a:rPr lang="en-US" dirty="0">
                <a:latin typeface="Verdana" panose="020B0604030504040204" pitchFamily="34" charset="0"/>
                <a:ea typeface="Verdana" panose="020B0604030504040204" pitchFamily="34" charset="0"/>
              </a:rPr>
              <a:t>A list of numbers is </a:t>
            </a:r>
            <a:r>
              <a:rPr lang="en-US">
                <a:latin typeface="Verdana" panose="020B0604030504040204" pitchFamily="34" charset="0"/>
                <a:ea typeface="Verdana" panose="020B0604030504040204" pitchFamily="34" charset="0"/>
              </a:rPr>
              <a:t>shown.</a:t>
            </a:r>
            <a:endParaRPr lang="en-US" dirty="0">
              <a:latin typeface="Verdana" panose="020B0604030504040204" pitchFamily="34" charset="0"/>
              <a:ea typeface="Verdana" panose="020B0604030504040204" pitchFamily="34" charset="0"/>
            </a:endParaRPr>
          </a:p>
          <a:p>
            <a:pPr algn="ctr">
              <a:lnSpc>
                <a:spcPct val="120000"/>
              </a:lnSpc>
              <a:spcAft>
                <a:spcPts val="600"/>
              </a:spcAft>
            </a:pPr>
            <a:r>
              <a:rPr lang="en-US" dirty="0">
                <a:latin typeface="Verdana" panose="020B0604030504040204" pitchFamily="34" charset="0"/>
                <a:ea typeface="Verdana" panose="020B0604030504040204" pitchFamily="34" charset="0"/>
              </a:rPr>
              <a:t>83.6      83      </a:t>
            </a:r>
            <a:r>
              <a:rPr lang="en-US">
                <a:latin typeface="Verdana" panose="020B0604030504040204" pitchFamily="34" charset="0"/>
                <a:ea typeface="Verdana" panose="020B0604030504040204" pitchFamily="34" charset="0"/>
              </a:rPr>
              <a:t>83.74      82.362</a:t>
            </a:r>
            <a:endParaRPr lang="en-US" dirty="0">
              <a:latin typeface="Verdana" panose="020B0604030504040204" pitchFamily="34" charset="0"/>
              <a:ea typeface="Verdana" panose="020B0604030504040204" pitchFamily="34" charset="0"/>
            </a:endParaRPr>
          </a:p>
          <a:p>
            <a:pPr>
              <a:lnSpc>
                <a:spcPct val="120000"/>
              </a:lnSpc>
            </a:pPr>
            <a:r>
              <a:rPr lang="en-US" dirty="0">
                <a:latin typeface="Verdana" panose="020B0604030504040204" pitchFamily="34" charset="0"/>
                <a:ea typeface="Verdana" panose="020B0604030504040204" pitchFamily="34" charset="0"/>
              </a:rPr>
              <a:t>Which comparison is true?</a:t>
            </a:r>
          </a:p>
          <a:p>
            <a:pPr>
              <a:lnSpc>
                <a:spcPct val="120000"/>
              </a:lnSpc>
            </a:pPr>
            <a:endParaRPr lang="en-US" dirty="0">
              <a:latin typeface="Verdana" panose="020B0604030504040204" pitchFamily="34" charset="0"/>
              <a:ea typeface="Verdana" panose="020B0604030504040204" pitchFamily="34" charset="0"/>
            </a:endParaRPr>
          </a:p>
          <a:p>
            <a:pPr marL="457200" indent="-457200">
              <a:lnSpc>
                <a:spcPct val="150000"/>
              </a:lnSpc>
            </a:pPr>
            <a:r>
              <a:rPr lang="en-US" b="1">
                <a:latin typeface="Verdana" panose="020B0604030504040204" pitchFamily="34" charset="0"/>
                <a:ea typeface="Verdana" panose="020B0604030504040204" pitchFamily="34" charset="0"/>
              </a:rPr>
              <a:t>A</a:t>
            </a:r>
            <a:r>
              <a:rPr lang="en-US">
                <a:latin typeface="Verdana" panose="020B0604030504040204" pitchFamily="34" charset="0"/>
                <a:ea typeface="Verdana" panose="020B0604030504040204" pitchFamily="34" charset="0"/>
              </a:rPr>
              <a:t>	82.362 </a:t>
            </a:r>
            <a:r>
              <a:rPr lang="en-US" dirty="0">
                <a:latin typeface="Verdana" panose="020B0604030504040204" pitchFamily="34" charset="0"/>
                <a:ea typeface="Verdana" panose="020B0604030504040204" pitchFamily="34" charset="0"/>
              </a:rPr>
              <a:t>&gt; 83.74 &gt; 83.6 &gt; 83</a:t>
            </a:r>
          </a:p>
          <a:p>
            <a:pPr marL="457200" indent="-457200">
              <a:lnSpc>
                <a:spcPct val="150000"/>
              </a:lnSpc>
            </a:pPr>
            <a:r>
              <a:rPr lang="en-US" b="1">
                <a:latin typeface="Verdana" panose="020B0604030504040204" pitchFamily="34" charset="0"/>
                <a:ea typeface="Verdana" panose="020B0604030504040204" pitchFamily="34" charset="0"/>
              </a:rPr>
              <a:t>B</a:t>
            </a:r>
            <a:r>
              <a:rPr lang="en-US">
                <a:latin typeface="Verdana" panose="020B0604030504040204" pitchFamily="34" charset="0"/>
                <a:ea typeface="Verdana" panose="020B0604030504040204" pitchFamily="34" charset="0"/>
              </a:rPr>
              <a:t>	83.6 </a:t>
            </a:r>
            <a:r>
              <a:rPr lang="en-US" dirty="0">
                <a:latin typeface="Verdana" panose="020B0604030504040204" pitchFamily="34" charset="0"/>
                <a:ea typeface="Verdana" panose="020B0604030504040204" pitchFamily="34" charset="0"/>
              </a:rPr>
              <a:t>&gt; 83.74 &gt; 82.362 &gt; 83</a:t>
            </a:r>
          </a:p>
          <a:p>
            <a:pPr marL="457200" indent="-457200">
              <a:lnSpc>
                <a:spcPct val="150000"/>
              </a:lnSpc>
            </a:pPr>
            <a:r>
              <a:rPr kumimoji="0" lang="en-US"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rPr>
              <a:t>C</a:t>
            </a:r>
            <a:r>
              <a:rPr kumimoji="0" lang="en-US"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rPr>
              <a:t>	82.362 </a:t>
            </a:r>
            <a:r>
              <a:rPr kumimoji="0" lang="en-US"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&gt; 83 &gt; 83.6 &gt; 83.74</a:t>
            </a:r>
          </a:p>
          <a:p>
            <a:pPr marL="457200" indent="-457200">
              <a:lnSpc>
                <a:spcPct val="150000"/>
              </a:lnSpc>
            </a:pPr>
            <a:r>
              <a:rPr lang="en-US" b="1">
                <a:solidFill>
                  <a:prstClr val="black"/>
                </a:solidFill>
                <a:latin typeface="Verdana" panose="020B0604030504040204" pitchFamily="34" charset="0"/>
                <a:ea typeface="Verdana" panose="020B0604030504040204" pitchFamily="34" charset="0"/>
              </a:rPr>
              <a:t>D</a:t>
            </a:r>
            <a:r>
              <a:rPr lang="en-US">
                <a:solidFill>
                  <a:prstClr val="black"/>
                </a:solidFill>
                <a:latin typeface="Verdana" panose="020B0604030504040204" pitchFamily="34" charset="0"/>
                <a:ea typeface="Verdana" panose="020B0604030504040204" pitchFamily="34" charset="0"/>
              </a:rPr>
              <a:t>	83.74 </a:t>
            </a:r>
            <a:r>
              <a:rPr lang="en-US" dirty="0">
                <a:solidFill>
                  <a:prstClr val="black"/>
                </a:solidFill>
                <a:latin typeface="Verdana" panose="020B0604030504040204" pitchFamily="34" charset="0"/>
                <a:ea typeface="Verdana" panose="020B0604030504040204" pitchFamily="34" charset="0"/>
              </a:rPr>
              <a:t>&gt; 83.6 &gt; 83 &gt; 82.362</a:t>
            </a:r>
            <a:endParaRPr lang="en-US"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8733867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02098686-B96A-C649-AA87-EAC85619C705}"/>
              </a:ext>
            </a:extLst>
          </p:cNvPr>
          <p:cNvSpPr txBox="1">
            <a:spLocks/>
          </p:cNvSpPr>
          <p:nvPr/>
        </p:nvSpPr>
        <p:spPr>
          <a:xfrm>
            <a:off x="170370" y="69398"/>
            <a:ext cx="3825668" cy="551832"/>
          </a:xfrm>
          <a:prstGeom prst="rect">
            <a:avLst/>
          </a:prstGeom>
        </p:spPr>
        <p:txBody>
          <a:bodyPr vert="horz" lIns="76200" tIns="38100" rIns="76200" bIns="3810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1" algn="l" defTabSz="761940">
              <a:lnSpc>
                <a:spcPct val="100000"/>
              </a:lnSpc>
              <a:spcBef>
                <a:spcPts val="0"/>
              </a:spcBef>
              <a:defRPr/>
            </a:pPr>
            <a:r>
              <a:rPr lang="en-US" sz="2400">
                <a:solidFill>
                  <a:srgbClr val="E46C07"/>
                </a:solidFill>
                <a:latin typeface="Century Gothic"/>
              </a:rPr>
              <a:t>odd one out</a:t>
            </a:r>
          </a:p>
        </p:txBody>
      </p:sp>
      <p:cxnSp>
        <p:nvCxnSpPr>
          <p:cNvPr id="6" name="Straight Connector 5">
            <a:extLst>
              <a:ext uri="{FF2B5EF4-FFF2-40B4-BE49-F238E27FC236}">
                <a16:creationId xmlns:a16="http://schemas.microsoft.com/office/drawing/2014/main" id="{63D9D039-ADDC-4AE6-3C9B-6BC40BFCFFEF}"/>
              </a:ext>
            </a:extLst>
          </p:cNvPr>
          <p:cNvCxnSpPr>
            <a:cxnSpLocks/>
          </p:cNvCxnSpPr>
          <p:nvPr/>
        </p:nvCxnSpPr>
        <p:spPr>
          <a:xfrm>
            <a:off x="6253168" y="621230"/>
            <a:ext cx="0" cy="571500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F3D275F-8AD1-3BC8-6F80-0C881FC2C76C}"/>
              </a:ext>
            </a:extLst>
          </p:cNvPr>
          <p:cNvCxnSpPr>
            <a:cxnSpLocks/>
          </p:cNvCxnSpPr>
          <p:nvPr/>
        </p:nvCxnSpPr>
        <p:spPr>
          <a:xfrm flipH="1">
            <a:off x="714375" y="3429000"/>
            <a:ext cx="10644193"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A398536-1863-78F4-DA86-61BFC2FFC516}"/>
              </a:ext>
            </a:extLst>
          </p:cNvPr>
          <p:cNvSpPr txBox="1"/>
          <p:nvPr/>
        </p:nvSpPr>
        <p:spPr>
          <a:xfrm>
            <a:off x="828680" y="3838657"/>
            <a:ext cx="5227482" cy="2309478"/>
          </a:xfrm>
          <a:prstGeom prst="rect">
            <a:avLst/>
          </a:prstGeom>
          <a:noFill/>
          <a:ln w="28575">
            <a:solidFill>
              <a:schemeClr val="bg1">
                <a:lumMod val="75000"/>
              </a:schemeClr>
            </a:solidFill>
            <a:prstDash val="dash"/>
          </a:ln>
        </p:spPr>
        <p:txBody>
          <a:bodyPr wrap="square" lIns="182880" tIns="91440" bIns="91440" rtlCol="0">
            <a:spAutoFit/>
          </a:bodyPr>
          <a:lstStyle/>
          <a:p>
            <a:pPr>
              <a:spcAft>
                <a:spcPts val="600"/>
              </a:spcAft>
            </a:pPr>
            <a:r>
              <a:rPr lang="en-US" sz="1200" dirty="0">
                <a:latin typeface="Verdana" panose="020B0604030504040204" pitchFamily="34" charset="0"/>
                <a:ea typeface="Verdana" panose="020B0604030504040204" pitchFamily="34" charset="0"/>
              </a:rPr>
              <a:t>The table shows </a:t>
            </a:r>
            <a:r>
              <a:rPr lang="en-US" sz="1200">
                <a:latin typeface="Verdana" panose="020B0604030504040204" pitchFamily="34" charset="0"/>
                <a:ea typeface="Verdana" panose="020B0604030504040204" pitchFamily="34" charset="0"/>
              </a:rPr>
              <a:t>the weight </a:t>
            </a:r>
            <a:r>
              <a:rPr lang="en-US" sz="1200" dirty="0">
                <a:latin typeface="Verdana" panose="020B0604030504040204" pitchFamily="34" charset="0"/>
                <a:ea typeface="Verdana" panose="020B0604030504040204" pitchFamily="34" charset="0"/>
              </a:rPr>
              <a:t>in tons of four different types of whales.</a:t>
            </a:r>
          </a:p>
          <a:p>
            <a:endParaRPr lang="en-US" sz="1200" dirty="0">
              <a:latin typeface="Verdana" panose="020B0604030504040204" pitchFamily="34" charset="0"/>
              <a:ea typeface="Verdana" panose="020B0604030504040204" pitchFamily="34" charset="0"/>
            </a:endParaRPr>
          </a:p>
          <a:p>
            <a:endParaRPr lang="en-US" sz="1200" dirty="0">
              <a:latin typeface="Verdana" panose="020B0604030504040204" pitchFamily="34" charset="0"/>
              <a:ea typeface="Verdana" panose="020B0604030504040204" pitchFamily="34" charset="0"/>
            </a:endParaRPr>
          </a:p>
          <a:p>
            <a:endParaRPr lang="en-US" sz="1200" dirty="0">
              <a:latin typeface="Verdana" panose="020B0604030504040204" pitchFamily="34" charset="0"/>
              <a:ea typeface="Verdana" panose="020B0604030504040204" pitchFamily="34" charset="0"/>
            </a:endParaRPr>
          </a:p>
          <a:p>
            <a:pPr>
              <a:spcBef>
                <a:spcPts val="600"/>
              </a:spcBef>
            </a:pPr>
            <a:r>
              <a:rPr lang="en-US" sz="1200" dirty="0">
                <a:latin typeface="Verdana" panose="020B0604030504040204" pitchFamily="34" charset="0"/>
                <a:ea typeface="Verdana" panose="020B0604030504040204" pitchFamily="34" charset="0"/>
              </a:rPr>
              <a:t>Which statement is true?</a:t>
            </a:r>
          </a:p>
          <a:p>
            <a:pPr marL="274320" indent="-274320">
              <a:lnSpc>
                <a:spcPct val="120000"/>
              </a:lnSpc>
            </a:pPr>
            <a:r>
              <a:rPr lang="en-US" sz="1200" b="1">
                <a:latin typeface="Verdana" panose="020B0604030504040204" pitchFamily="34" charset="0"/>
                <a:ea typeface="Verdana" panose="020B0604030504040204" pitchFamily="34" charset="0"/>
              </a:rPr>
              <a:t>A</a:t>
            </a:r>
            <a:r>
              <a:rPr lang="en-US" sz="1200">
                <a:latin typeface="Verdana" panose="020B0604030504040204" pitchFamily="34" charset="0"/>
                <a:ea typeface="Verdana" panose="020B0604030504040204" pitchFamily="34" charset="0"/>
              </a:rPr>
              <a:t>	The </a:t>
            </a:r>
            <a:r>
              <a:rPr lang="en-US" sz="1200" dirty="0">
                <a:latin typeface="Verdana" panose="020B0604030504040204" pitchFamily="34" charset="0"/>
                <a:ea typeface="Verdana" panose="020B0604030504040204" pitchFamily="34" charset="0"/>
              </a:rPr>
              <a:t>weight of whale V is less than the weight of </a:t>
            </a:r>
            <a:r>
              <a:rPr lang="en-US" sz="1200">
                <a:latin typeface="Verdana" panose="020B0604030504040204" pitchFamily="34" charset="0"/>
                <a:ea typeface="Verdana" panose="020B0604030504040204" pitchFamily="34" charset="0"/>
              </a:rPr>
              <a:t>whale X</a:t>
            </a:r>
            <a:endParaRPr lang="en-US" sz="1200" dirty="0">
              <a:latin typeface="Verdana" panose="020B0604030504040204" pitchFamily="34" charset="0"/>
              <a:ea typeface="Verdana" panose="020B0604030504040204" pitchFamily="34" charset="0"/>
            </a:endParaRPr>
          </a:p>
          <a:p>
            <a:pPr marL="274320" indent="-274320">
              <a:lnSpc>
                <a:spcPct val="120000"/>
              </a:lnSpc>
            </a:pPr>
            <a:r>
              <a:rPr lang="en-US" sz="1200" b="1">
                <a:latin typeface="Verdana" panose="020B0604030504040204" pitchFamily="34" charset="0"/>
                <a:ea typeface="Verdana" panose="020B0604030504040204" pitchFamily="34" charset="0"/>
              </a:rPr>
              <a:t>B</a:t>
            </a:r>
            <a:r>
              <a:rPr lang="en-US" sz="1200">
                <a:latin typeface="Verdana" panose="020B0604030504040204" pitchFamily="34" charset="0"/>
                <a:ea typeface="Verdana" panose="020B0604030504040204" pitchFamily="34" charset="0"/>
              </a:rPr>
              <a:t>	The </a:t>
            </a:r>
            <a:r>
              <a:rPr lang="en-US" sz="1200" dirty="0">
                <a:latin typeface="Verdana" panose="020B0604030504040204" pitchFamily="34" charset="0"/>
                <a:ea typeface="Verdana" panose="020B0604030504040204" pitchFamily="34" charset="0"/>
              </a:rPr>
              <a:t>weight of whale T is greater than the weight of whale U</a:t>
            </a:r>
          </a:p>
          <a:p>
            <a:pPr marL="274320" indent="-274320">
              <a:lnSpc>
                <a:spcPct val="120000"/>
              </a:lnSpc>
            </a:pPr>
            <a:r>
              <a:rPr lang="en-US" sz="1200" b="1">
                <a:latin typeface="Verdana" panose="020B0604030504040204" pitchFamily="34" charset="0"/>
                <a:ea typeface="Verdana" panose="020B0604030504040204" pitchFamily="34" charset="0"/>
              </a:rPr>
              <a:t>C</a:t>
            </a:r>
            <a:r>
              <a:rPr lang="en-US" sz="1200">
                <a:latin typeface="Verdana" panose="020B0604030504040204" pitchFamily="34" charset="0"/>
                <a:ea typeface="Verdana" panose="020B0604030504040204" pitchFamily="34" charset="0"/>
              </a:rPr>
              <a:t>	The </a:t>
            </a:r>
            <a:r>
              <a:rPr lang="en-US" sz="1200" dirty="0">
                <a:latin typeface="Verdana" panose="020B0604030504040204" pitchFamily="34" charset="0"/>
                <a:ea typeface="Verdana" panose="020B0604030504040204" pitchFamily="34" charset="0"/>
              </a:rPr>
              <a:t>weight of whale U is less than the weight of whale X</a:t>
            </a:r>
          </a:p>
          <a:p>
            <a:pPr marL="274320" indent="-274320">
              <a:lnSpc>
                <a:spcPct val="120000"/>
              </a:lnSpc>
            </a:pPr>
            <a:r>
              <a:rPr lang="en-US" sz="1200" b="1">
                <a:latin typeface="Verdana" panose="020B0604030504040204" pitchFamily="34" charset="0"/>
                <a:ea typeface="Verdana" panose="020B0604030504040204" pitchFamily="34" charset="0"/>
              </a:rPr>
              <a:t>D</a:t>
            </a:r>
            <a:r>
              <a:rPr lang="en-US" sz="1200">
                <a:latin typeface="Verdana" panose="020B0604030504040204" pitchFamily="34" charset="0"/>
                <a:ea typeface="Verdana" panose="020B0604030504040204" pitchFamily="34" charset="0"/>
              </a:rPr>
              <a:t>	The </a:t>
            </a:r>
            <a:r>
              <a:rPr lang="en-US" sz="1200" dirty="0">
                <a:latin typeface="Verdana" panose="020B0604030504040204" pitchFamily="34" charset="0"/>
                <a:ea typeface="Verdana" panose="020B0604030504040204" pitchFamily="34" charset="0"/>
              </a:rPr>
              <a:t>weight of whale V is greater than the weight of whale T</a:t>
            </a:r>
          </a:p>
        </p:txBody>
      </p:sp>
      <p:sp>
        <p:nvSpPr>
          <p:cNvPr id="10" name="TextBox 9">
            <a:extLst>
              <a:ext uri="{FF2B5EF4-FFF2-40B4-BE49-F238E27FC236}">
                <a16:creationId xmlns:a16="http://schemas.microsoft.com/office/drawing/2014/main" id="{BFBEFB97-5392-9AE1-46C3-3FC4146CE3E5}"/>
              </a:ext>
            </a:extLst>
          </p:cNvPr>
          <p:cNvSpPr txBox="1"/>
          <p:nvPr/>
        </p:nvSpPr>
        <p:spPr>
          <a:xfrm>
            <a:off x="6522833" y="653595"/>
            <a:ext cx="4582633" cy="2616101"/>
          </a:xfrm>
          <a:prstGeom prst="rect">
            <a:avLst/>
          </a:prstGeom>
          <a:noFill/>
          <a:ln w="28575">
            <a:solidFill>
              <a:schemeClr val="bg1">
                <a:lumMod val="75000"/>
              </a:schemeClr>
            </a:solidFill>
            <a:prstDash val="dash"/>
          </a:ln>
        </p:spPr>
        <p:txBody>
          <a:bodyPr wrap="square" lIns="182880" tIns="91440" bIns="91440" rtlCol="0">
            <a:spAutoFit/>
          </a:bodyPr>
          <a:lstStyle/>
          <a:p>
            <a:r>
              <a:rPr lang="en-US" sz="1700" dirty="0">
                <a:latin typeface="Verdana" panose="020B0604030504040204" pitchFamily="34" charset="0"/>
                <a:ea typeface="Verdana" panose="020B0604030504040204" pitchFamily="34" charset="0"/>
              </a:rPr>
              <a:t>A list of numbers is shown.</a:t>
            </a:r>
          </a:p>
          <a:p>
            <a:pPr algn="ctr"/>
            <a:r>
              <a:rPr lang="en-US" sz="1700" dirty="0">
                <a:latin typeface="Verdana" panose="020B0604030504040204" pitchFamily="34" charset="0"/>
                <a:ea typeface="Verdana" panose="020B0604030504040204" pitchFamily="34" charset="0"/>
              </a:rPr>
              <a:t>3.87          3.9        3.862        3.904</a:t>
            </a:r>
          </a:p>
          <a:p>
            <a:pPr>
              <a:spcAft>
                <a:spcPts val="600"/>
              </a:spcAft>
            </a:pPr>
            <a:r>
              <a:rPr lang="en-US" sz="1700" dirty="0">
                <a:latin typeface="Verdana" panose="020B0604030504040204" pitchFamily="34" charset="0"/>
                <a:ea typeface="Verdana" panose="020B0604030504040204" pitchFamily="34" charset="0"/>
              </a:rPr>
              <a:t>The numbers will be listed from greatest to least. Which number should be listed third?</a:t>
            </a:r>
          </a:p>
          <a:p>
            <a:pPr marL="457200" indent="-457200"/>
            <a:r>
              <a:rPr lang="en-US" sz="1700" b="1">
                <a:latin typeface="Verdana" panose="020B0604030504040204" pitchFamily="34" charset="0"/>
                <a:ea typeface="Verdana" panose="020B0604030504040204" pitchFamily="34" charset="0"/>
              </a:rPr>
              <a:t>A</a:t>
            </a:r>
            <a:r>
              <a:rPr lang="en-US" sz="1700">
                <a:latin typeface="Verdana" panose="020B0604030504040204" pitchFamily="34" charset="0"/>
                <a:ea typeface="Verdana" panose="020B0604030504040204" pitchFamily="34" charset="0"/>
              </a:rPr>
              <a:t>	3.87</a:t>
            </a:r>
            <a:endParaRPr lang="en-US" sz="1700" dirty="0">
              <a:latin typeface="Verdana" panose="020B0604030504040204" pitchFamily="34" charset="0"/>
              <a:ea typeface="Verdana" panose="020B0604030504040204" pitchFamily="34" charset="0"/>
            </a:endParaRPr>
          </a:p>
          <a:p>
            <a:pPr marL="457200" indent="-457200"/>
            <a:r>
              <a:rPr lang="en-US" sz="1700" b="1">
                <a:latin typeface="Verdana" panose="020B0604030504040204" pitchFamily="34" charset="0"/>
                <a:ea typeface="Verdana" panose="020B0604030504040204" pitchFamily="34" charset="0"/>
              </a:rPr>
              <a:t>B</a:t>
            </a:r>
            <a:r>
              <a:rPr lang="en-US" sz="1700">
                <a:latin typeface="Verdana" panose="020B0604030504040204" pitchFamily="34" charset="0"/>
                <a:ea typeface="Verdana" panose="020B0604030504040204" pitchFamily="34" charset="0"/>
              </a:rPr>
              <a:t>	3.9</a:t>
            </a:r>
            <a:endParaRPr lang="en-US" sz="1700" dirty="0">
              <a:latin typeface="Verdana" panose="020B0604030504040204" pitchFamily="34" charset="0"/>
              <a:ea typeface="Verdana" panose="020B0604030504040204" pitchFamily="34" charset="0"/>
            </a:endParaRPr>
          </a:p>
          <a:p>
            <a:pPr marL="457200" indent="-457200"/>
            <a:r>
              <a:rPr lang="en-US" sz="1700" b="1">
                <a:latin typeface="Verdana" panose="020B0604030504040204" pitchFamily="34" charset="0"/>
                <a:ea typeface="Verdana" panose="020B0604030504040204" pitchFamily="34" charset="0"/>
              </a:rPr>
              <a:t>C</a:t>
            </a:r>
            <a:r>
              <a:rPr lang="en-US" sz="1700">
                <a:latin typeface="Verdana" panose="020B0604030504040204" pitchFamily="34" charset="0"/>
                <a:ea typeface="Verdana" panose="020B0604030504040204" pitchFamily="34" charset="0"/>
              </a:rPr>
              <a:t>	3.862</a:t>
            </a:r>
            <a:endParaRPr lang="en-US" sz="1700" dirty="0">
              <a:latin typeface="Verdana" panose="020B0604030504040204" pitchFamily="34" charset="0"/>
              <a:ea typeface="Verdana" panose="020B0604030504040204" pitchFamily="34" charset="0"/>
            </a:endParaRPr>
          </a:p>
          <a:p>
            <a:pPr marL="457200" indent="-457200"/>
            <a:r>
              <a:rPr lang="en-US" sz="1700" b="1">
                <a:latin typeface="Verdana" panose="020B0604030504040204" pitchFamily="34" charset="0"/>
                <a:ea typeface="Verdana" panose="020B0604030504040204" pitchFamily="34" charset="0"/>
              </a:rPr>
              <a:t>D</a:t>
            </a:r>
            <a:r>
              <a:rPr lang="en-US" sz="1700">
                <a:latin typeface="Verdana" panose="020B0604030504040204" pitchFamily="34" charset="0"/>
                <a:ea typeface="Verdana" panose="020B0604030504040204" pitchFamily="34" charset="0"/>
              </a:rPr>
              <a:t>	3.904</a:t>
            </a:r>
            <a:endParaRPr lang="en-US" sz="1700" dirty="0">
              <a:latin typeface="Verdana" panose="020B0604030504040204" pitchFamily="34" charset="0"/>
              <a:ea typeface="Verdana" panose="020B0604030504040204" pitchFamily="34" charset="0"/>
            </a:endParaRPr>
          </a:p>
        </p:txBody>
      </p:sp>
      <p:graphicFrame>
        <p:nvGraphicFramePr>
          <p:cNvPr id="2" name="Table 1">
            <a:extLst>
              <a:ext uri="{FF2B5EF4-FFF2-40B4-BE49-F238E27FC236}">
                <a16:creationId xmlns:a16="http://schemas.microsoft.com/office/drawing/2014/main" id="{5530807D-D32B-A58D-8692-E09FA21DD778}"/>
              </a:ext>
            </a:extLst>
          </p:cNvPr>
          <p:cNvGraphicFramePr>
            <a:graphicFrameLocks noGrp="1"/>
          </p:cNvGraphicFramePr>
          <p:nvPr>
            <p:extLst>
              <p:ext uri="{D42A27DB-BD31-4B8C-83A1-F6EECF244321}">
                <p14:modId xmlns:p14="http://schemas.microsoft.com/office/powerpoint/2010/main" val="3852781700"/>
              </p:ext>
            </p:extLst>
          </p:nvPr>
        </p:nvGraphicFramePr>
        <p:xfrm>
          <a:off x="1445441" y="4364209"/>
          <a:ext cx="4193986" cy="551726"/>
        </p:xfrm>
        <a:graphic>
          <a:graphicData uri="http://schemas.openxmlformats.org/drawingml/2006/table">
            <a:tbl>
              <a:tblPr firstRow="1" bandRow="1">
                <a:tableStyleId>{5C22544A-7EE6-4342-B048-85BDC9FD1C3A}</a:tableStyleId>
              </a:tblPr>
              <a:tblGrid>
                <a:gridCol w="1156295">
                  <a:extLst>
                    <a:ext uri="{9D8B030D-6E8A-4147-A177-3AD203B41FA5}">
                      <a16:colId xmlns:a16="http://schemas.microsoft.com/office/drawing/2014/main" val="4074667594"/>
                    </a:ext>
                  </a:extLst>
                </a:gridCol>
                <a:gridCol w="853200">
                  <a:extLst>
                    <a:ext uri="{9D8B030D-6E8A-4147-A177-3AD203B41FA5}">
                      <a16:colId xmlns:a16="http://schemas.microsoft.com/office/drawing/2014/main" val="2893204784"/>
                    </a:ext>
                  </a:extLst>
                </a:gridCol>
                <a:gridCol w="844183">
                  <a:extLst>
                    <a:ext uri="{9D8B030D-6E8A-4147-A177-3AD203B41FA5}">
                      <a16:colId xmlns:a16="http://schemas.microsoft.com/office/drawing/2014/main" val="1629025304"/>
                    </a:ext>
                  </a:extLst>
                </a:gridCol>
                <a:gridCol w="661031">
                  <a:extLst>
                    <a:ext uri="{9D8B030D-6E8A-4147-A177-3AD203B41FA5}">
                      <a16:colId xmlns:a16="http://schemas.microsoft.com/office/drawing/2014/main" val="4147046272"/>
                    </a:ext>
                  </a:extLst>
                </a:gridCol>
                <a:gridCol w="679277">
                  <a:extLst>
                    <a:ext uri="{9D8B030D-6E8A-4147-A177-3AD203B41FA5}">
                      <a16:colId xmlns:a16="http://schemas.microsoft.com/office/drawing/2014/main" val="1871457452"/>
                    </a:ext>
                  </a:extLst>
                </a:gridCol>
              </a:tblGrid>
              <a:tr h="235970">
                <a:tc>
                  <a:txBody>
                    <a:bodyPr/>
                    <a:lstStyle/>
                    <a:p>
                      <a:r>
                        <a:rPr lang="en-US" sz="1100" dirty="0">
                          <a:latin typeface="Verdana" panose="020B0604030504040204" pitchFamily="34" charset="0"/>
                          <a:ea typeface="Verdana" panose="020B0604030504040204" pitchFamily="34" charset="0"/>
                        </a:rPr>
                        <a:t>whale</a:t>
                      </a:r>
                    </a:p>
                  </a:txBody>
                  <a:tcPr/>
                </a:tc>
                <a:tc>
                  <a:txBody>
                    <a:bodyPr/>
                    <a:lstStyle/>
                    <a:p>
                      <a:pPr algn="ctr"/>
                      <a:r>
                        <a:rPr lang="en-US" sz="1100" dirty="0">
                          <a:latin typeface="Verdana" panose="020B0604030504040204" pitchFamily="34" charset="0"/>
                          <a:ea typeface="Verdana" panose="020B0604030504040204" pitchFamily="34" charset="0"/>
                        </a:rPr>
                        <a:t>T</a:t>
                      </a:r>
                    </a:p>
                  </a:txBody>
                  <a:tcPr/>
                </a:tc>
                <a:tc>
                  <a:txBody>
                    <a:bodyPr/>
                    <a:lstStyle/>
                    <a:p>
                      <a:pPr algn="ctr"/>
                      <a:r>
                        <a:rPr lang="en-US" sz="1100" dirty="0">
                          <a:latin typeface="Verdana" panose="020B0604030504040204" pitchFamily="34" charset="0"/>
                          <a:ea typeface="Verdana" panose="020B0604030504040204" pitchFamily="34" charset="0"/>
                        </a:rPr>
                        <a:t>U</a:t>
                      </a:r>
                    </a:p>
                  </a:txBody>
                  <a:tcPr/>
                </a:tc>
                <a:tc>
                  <a:txBody>
                    <a:bodyPr/>
                    <a:lstStyle/>
                    <a:p>
                      <a:pPr algn="ctr"/>
                      <a:r>
                        <a:rPr lang="en-US" sz="1100" dirty="0">
                          <a:latin typeface="Verdana" panose="020B0604030504040204" pitchFamily="34" charset="0"/>
                          <a:ea typeface="Verdana" panose="020B0604030504040204" pitchFamily="34" charset="0"/>
                        </a:rPr>
                        <a:t>V</a:t>
                      </a:r>
                    </a:p>
                  </a:txBody>
                  <a:tcPr/>
                </a:tc>
                <a:tc>
                  <a:txBody>
                    <a:bodyPr/>
                    <a:lstStyle/>
                    <a:p>
                      <a:pPr algn="ctr"/>
                      <a:r>
                        <a:rPr lang="en-US" sz="1100" dirty="0">
                          <a:latin typeface="Verdana" panose="020B0604030504040204" pitchFamily="34" charset="0"/>
                          <a:ea typeface="Verdana" panose="020B0604030504040204" pitchFamily="34" charset="0"/>
                        </a:rPr>
                        <a:t>X</a:t>
                      </a:r>
                    </a:p>
                  </a:txBody>
                  <a:tcPr/>
                </a:tc>
                <a:extLst>
                  <a:ext uri="{0D108BD9-81ED-4DB2-BD59-A6C34878D82A}">
                    <a16:rowId xmlns:a16="http://schemas.microsoft.com/office/drawing/2014/main" val="4058926294"/>
                  </a:ext>
                </a:extLst>
              </a:tr>
              <a:tr h="292646">
                <a:tc>
                  <a:txBody>
                    <a:bodyPr/>
                    <a:lstStyle/>
                    <a:p>
                      <a:r>
                        <a:rPr lang="en-US" sz="1100" dirty="0">
                          <a:latin typeface="Verdana" panose="020B0604030504040204" pitchFamily="34" charset="0"/>
                          <a:ea typeface="Verdana" panose="020B0604030504040204" pitchFamily="34" charset="0"/>
                        </a:rPr>
                        <a:t>weight (tons)</a:t>
                      </a:r>
                    </a:p>
                  </a:txBody>
                  <a:tcPr/>
                </a:tc>
                <a:tc>
                  <a:txBody>
                    <a:bodyPr/>
                    <a:lstStyle/>
                    <a:p>
                      <a:pPr algn="ctr"/>
                      <a:r>
                        <a:rPr lang="en-US" sz="1100" dirty="0">
                          <a:latin typeface="Verdana" panose="020B0604030504040204" pitchFamily="34" charset="0"/>
                          <a:ea typeface="Verdana" panose="020B0604030504040204" pitchFamily="34" charset="0"/>
                        </a:rPr>
                        <a:t>42.158</a:t>
                      </a:r>
                    </a:p>
                  </a:txBody>
                  <a:tcPr/>
                </a:tc>
                <a:tc>
                  <a:txBody>
                    <a:bodyPr/>
                    <a:lstStyle/>
                    <a:p>
                      <a:pPr algn="ctr"/>
                      <a:r>
                        <a:rPr lang="en-US" sz="1100" dirty="0">
                          <a:latin typeface="Verdana" panose="020B0604030504040204" pitchFamily="34" charset="0"/>
                          <a:ea typeface="Verdana" panose="020B0604030504040204" pitchFamily="34" charset="0"/>
                        </a:rPr>
                        <a:t>42.203</a:t>
                      </a:r>
                    </a:p>
                  </a:txBody>
                  <a:tcPr/>
                </a:tc>
                <a:tc>
                  <a:txBody>
                    <a:bodyPr/>
                    <a:lstStyle/>
                    <a:p>
                      <a:pPr algn="ctr"/>
                      <a:r>
                        <a:rPr lang="en-US" sz="1100" dirty="0">
                          <a:latin typeface="Verdana" panose="020B0604030504040204" pitchFamily="34" charset="0"/>
                          <a:ea typeface="Verdana" panose="020B0604030504040204" pitchFamily="34" charset="0"/>
                        </a:rPr>
                        <a:t>42.17</a:t>
                      </a:r>
                    </a:p>
                  </a:txBody>
                  <a:tcPr/>
                </a:tc>
                <a:tc>
                  <a:txBody>
                    <a:bodyPr/>
                    <a:lstStyle/>
                    <a:p>
                      <a:pPr algn="ctr"/>
                      <a:r>
                        <a:rPr lang="en-US" sz="1100" dirty="0">
                          <a:latin typeface="Verdana" panose="020B0604030504040204" pitchFamily="34" charset="0"/>
                          <a:ea typeface="Verdana" panose="020B0604030504040204" pitchFamily="34" charset="0"/>
                        </a:rPr>
                        <a:t>42.127</a:t>
                      </a:r>
                    </a:p>
                  </a:txBody>
                  <a:tcPr/>
                </a:tc>
                <a:extLst>
                  <a:ext uri="{0D108BD9-81ED-4DB2-BD59-A6C34878D82A}">
                    <a16:rowId xmlns:a16="http://schemas.microsoft.com/office/drawing/2014/main" val="1494180900"/>
                  </a:ext>
                </a:extLst>
              </a:tr>
            </a:tbl>
          </a:graphicData>
        </a:graphic>
      </p:graphicFrame>
      <p:sp>
        <p:nvSpPr>
          <p:cNvPr id="3" name="TextBox 2">
            <a:extLst>
              <a:ext uri="{FF2B5EF4-FFF2-40B4-BE49-F238E27FC236}">
                <a16:creationId xmlns:a16="http://schemas.microsoft.com/office/drawing/2014/main" id="{EB88D1EF-D0DF-121F-62DE-8EDD01F6F87F}"/>
              </a:ext>
            </a:extLst>
          </p:cNvPr>
          <p:cNvSpPr txBox="1"/>
          <p:nvPr/>
        </p:nvSpPr>
        <p:spPr>
          <a:xfrm>
            <a:off x="6569766" y="3667810"/>
            <a:ext cx="4535697" cy="2877711"/>
          </a:xfrm>
          <a:prstGeom prst="rect">
            <a:avLst/>
          </a:prstGeom>
          <a:noFill/>
          <a:ln w="28575">
            <a:solidFill>
              <a:schemeClr val="bg1">
                <a:lumMod val="75000"/>
              </a:schemeClr>
            </a:solidFill>
            <a:prstDash val="dash"/>
          </a:ln>
        </p:spPr>
        <p:txBody>
          <a:bodyPr wrap="square" lIns="182880" tIns="91440" bIns="45720" rtlCol="0">
            <a:spAutoFit/>
          </a:bodyPr>
          <a:lstStyle/>
          <a:p>
            <a:pPr>
              <a:spcAft>
                <a:spcPts val="600"/>
              </a:spcAft>
            </a:pPr>
            <a:r>
              <a:rPr lang="en-US" sz="1600">
                <a:latin typeface="Verdana" panose="020B0604030504040204" pitchFamily="34" charset="0"/>
                <a:ea typeface="Verdana" panose="020B0604030504040204" pitchFamily="34" charset="0"/>
              </a:rPr>
              <a:t>Two </a:t>
            </a:r>
            <a:r>
              <a:rPr lang="en-US" sz="1600" dirty="0">
                <a:latin typeface="Verdana" panose="020B0604030504040204" pitchFamily="34" charset="0"/>
                <a:ea typeface="Verdana" panose="020B0604030504040204" pitchFamily="34" charset="0"/>
              </a:rPr>
              <a:t>numbers are shown. A number in between is missing.</a:t>
            </a:r>
          </a:p>
          <a:p>
            <a:pPr algn="ctr">
              <a:spcAft>
                <a:spcPts val="600"/>
              </a:spcAft>
            </a:pPr>
            <a:r>
              <a:rPr lang="en-US" sz="1600">
                <a:latin typeface="Verdana" panose="020B0604030504040204" pitchFamily="34" charset="0"/>
                <a:ea typeface="Verdana" panose="020B0604030504040204" pitchFamily="34" charset="0"/>
              </a:rPr>
              <a:t>5.047                           </a:t>
            </a:r>
            <a:r>
              <a:rPr lang="en-US" sz="1600" dirty="0">
                <a:latin typeface="Verdana" panose="020B0604030504040204" pitchFamily="34" charset="0"/>
                <a:ea typeface="Verdana" panose="020B0604030504040204" pitchFamily="34" charset="0"/>
              </a:rPr>
              <a:t>5.003</a:t>
            </a:r>
          </a:p>
          <a:p>
            <a:pPr>
              <a:spcAft>
                <a:spcPts val="600"/>
              </a:spcAft>
            </a:pPr>
            <a:r>
              <a:rPr lang="en-US" sz="1600">
                <a:latin typeface="Verdana" panose="020B0604030504040204" pitchFamily="34" charset="0"/>
                <a:ea typeface="Verdana" panose="020B0604030504040204" pitchFamily="34" charset="0"/>
              </a:rPr>
              <a:t>Which </a:t>
            </a:r>
            <a:r>
              <a:rPr lang="en-US" sz="1600" dirty="0">
                <a:latin typeface="Verdana" panose="020B0604030504040204" pitchFamily="34" charset="0"/>
                <a:ea typeface="Verdana" panose="020B0604030504040204" pitchFamily="34" charset="0"/>
              </a:rPr>
              <a:t>number can be placed in the box to show the numbers in order from greatest to least?</a:t>
            </a:r>
          </a:p>
          <a:p>
            <a:pPr marL="457200" indent="-457200"/>
            <a:r>
              <a:rPr lang="en-US" sz="1600" b="1">
                <a:latin typeface="Verdana" panose="020B0604030504040204" pitchFamily="34" charset="0"/>
                <a:ea typeface="Verdana" panose="020B0604030504040204" pitchFamily="34" charset="0"/>
              </a:rPr>
              <a:t>A</a:t>
            </a:r>
            <a:r>
              <a:rPr lang="en-US" sz="1600">
                <a:latin typeface="Verdana" panose="020B0604030504040204" pitchFamily="34" charset="0"/>
                <a:ea typeface="Verdana" panose="020B0604030504040204" pitchFamily="34" charset="0"/>
              </a:rPr>
              <a:t>	5.24</a:t>
            </a:r>
            <a:endParaRPr lang="en-US" sz="1600" dirty="0">
              <a:latin typeface="Verdana" panose="020B0604030504040204" pitchFamily="34" charset="0"/>
              <a:ea typeface="Verdana" panose="020B0604030504040204" pitchFamily="34" charset="0"/>
            </a:endParaRPr>
          </a:p>
          <a:p>
            <a:pPr marL="457200" indent="-457200"/>
            <a:r>
              <a:rPr lang="en-US" sz="1600" b="1">
                <a:latin typeface="Verdana" panose="020B0604030504040204" pitchFamily="34" charset="0"/>
                <a:ea typeface="Verdana" panose="020B0604030504040204" pitchFamily="34" charset="0"/>
              </a:rPr>
              <a:t>B</a:t>
            </a:r>
            <a:r>
              <a:rPr lang="en-US" sz="1600">
                <a:latin typeface="Verdana" panose="020B0604030504040204" pitchFamily="34" charset="0"/>
                <a:ea typeface="Verdana" panose="020B0604030504040204" pitchFamily="34" charset="0"/>
              </a:rPr>
              <a:t>	5.02</a:t>
            </a:r>
            <a:endParaRPr lang="en-US" sz="1600" dirty="0">
              <a:latin typeface="Verdana" panose="020B0604030504040204" pitchFamily="34" charset="0"/>
              <a:ea typeface="Verdana" panose="020B0604030504040204" pitchFamily="34" charset="0"/>
            </a:endParaRPr>
          </a:p>
          <a:p>
            <a:pPr marL="457200" indent="-457200"/>
            <a:r>
              <a:rPr lang="en-US" sz="1600" b="1">
                <a:latin typeface="Verdana" panose="020B0604030504040204" pitchFamily="34" charset="0"/>
                <a:ea typeface="Verdana" panose="020B0604030504040204" pitchFamily="34" charset="0"/>
              </a:rPr>
              <a:t>C</a:t>
            </a:r>
            <a:r>
              <a:rPr lang="en-US" sz="1600">
                <a:latin typeface="Verdana" panose="020B0604030504040204" pitchFamily="34" charset="0"/>
                <a:ea typeface="Verdana" panose="020B0604030504040204" pitchFamily="34" charset="0"/>
              </a:rPr>
              <a:t>	5.002</a:t>
            </a:r>
            <a:endParaRPr lang="en-US" sz="1600" dirty="0">
              <a:latin typeface="Verdana" panose="020B0604030504040204" pitchFamily="34" charset="0"/>
              <a:ea typeface="Verdana" panose="020B0604030504040204" pitchFamily="34" charset="0"/>
            </a:endParaRPr>
          </a:p>
          <a:p>
            <a:pPr marL="457200" indent="-457200"/>
            <a:r>
              <a:rPr lang="en-US" sz="1600" b="1">
                <a:latin typeface="Verdana" panose="020B0604030504040204" pitchFamily="34" charset="0"/>
                <a:ea typeface="Verdana" panose="020B0604030504040204" pitchFamily="34" charset="0"/>
              </a:rPr>
              <a:t>D</a:t>
            </a:r>
            <a:r>
              <a:rPr lang="en-US" sz="1600">
                <a:latin typeface="Verdana" panose="020B0604030504040204" pitchFamily="34" charset="0"/>
                <a:ea typeface="Verdana" panose="020B0604030504040204" pitchFamily="34" charset="0"/>
              </a:rPr>
              <a:t>	5.025</a:t>
            </a:r>
            <a:endParaRPr lang="en-US" sz="1600" dirty="0">
              <a:latin typeface="Verdana" panose="020B0604030504040204" pitchFamily="34" charset="0"/>
              <a:ea typeface="Verdana" panose="020B0604030504040204" pitchFamily="34" charset="0"/>
            </a:endParaRPr>
          </a:p>
        </p:txBody>
      </p:sp>
      <p:sp>
        <p:nvSpPr>
          <p:cNvPr id="4" name="Rectangle 3">
            <a:extLst>
              <a:ext uri="{FF2B5EF4-FFF2-40B4-BE49-F238E27FC236}">
                <a16:creationId xmlns:a16="http://schemas.microsoft.com/office/drawing/2014/main" id="{2BEDF500-760E-5D5A-47B2-1692E5A4E03C}"/>
              </a:ext>
            </a:extLst>
          </p:cNvPr>
          <p:cNvSpPr/>
          <p:nvPr/>
        </p:nvSpPr>
        <p:spPr>
          <a:xfrm>
            <a:off x="8313470" y="4279415"/>
            <a:ext cx="1172817" cy="37768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1" name="TextBox 10">
            <a:extLst>
              <a:ext uri="{FF2B5EF4-FFF2-40B4-BE49-F238E27FC236}">
                <a16:creationId xmlns:a16="http://schemas.microsoft.com/office/drawing/2014/main" id="{8998FA92-593B-54EC-3374-260D515ED533}"/>
              </a:ext>
            </a:extLst>
          </p:cNvPr>
          <p:cNvSpPr txBox="1"/>
          <p:nvPr/>
        </p:nvSpPr>
        <p:spPr>
          <a:xfrm>
            <a:off x="828680" y="709865"/>
            <a:ext cx="5227482" cy="2431435"/>
          </a:xfrm>
          <a:prstGeom prst="rect">
            <a:avLst/>
          </a:prstGeom>
          <a:noFill/>
          <a:ln w="28575">
            <a:solidFill>
              <a:schemeClr val="bg1">
                <a:lumMod val="75000"/>
              </a:schemeClr>
            </a:solidFill>
            <a:prstDash val="dash"/>
          </a:ln>
        </p:spPr>
        <p:txBody>
          <a:bodyPr wrap="square" lIns="182880" tIns="91440" bIns="91440" rtlCol="0">
            <a:spAutoFit/>
          </a:bodyPr>
          <a:lstStyle/>
          <a:p>
            <a:pPr>
              <a:spcAft>
                <a:spcPts val="600"/>
              </a:spcAft>
            </a:pPr>
            <a:r>
              <a:rPr lang="en-US" sz="1700" dirty="0">
                <a:latin typeface="Verdana" panose="020B0604030504040204" pitchFamily="34" charset="0"/>
                <a:ea typeface="Verdana" panose="020B0604030504040204" pitchFamily="34" charset="0"/>
              </a:rPr>
              <a:t>A list of numbers is </a:t>
            </a:r>
            <a:r>
              <a:rPr lang="en-US" sz="1700">
                <a:latin typeface="Verdana" panose="020B0604030504040204" pitchFamily="34" charset="0"/>
                <a:ea typeface="Verdana" panose="020B0604030504040204" pitchFamily="34" charset="0"/>
              </a:rPr>
              <a:t>shown.</a:t>
            </a:r>
            <a:endParaRPr lang="en-US" sz="1700" dirty="0">
              <a:latin typeface="Verdana" panose="020B0604030504040204" pitchFamily="34" charset="0"/>
              <a:ea typeface="Verdana" panose="020B0604030504040204" pitchFamily="34" charset="0"/>
            </a:endParaRPr>
          </a:p>
          <a:p>
            <a:pPr algn="ctr">
              <a:spcAft>
                <a:spcPts val="600"/>
              </a:spcAft>
            </a:pPr>
            <a:r>
              <a:rPr lang="en-US" sz="1700" dirty="0">
                <a:latin typeface="Verdana" panose="020B0604030504040204" pitchFamily="34" charset="0"/>
                <a:ea typeface="Verdana" panose="020B0604030504040204" pitchFamily="34" charset="0"/>
              </a:rPr>
              <a:t>83.6      83      </a:t>
            </a:r>
            <a:r>
              <a:rPr lang="en-US" sz="1700">
                <a:latin typeface="Verdana" panose="020B0604030504040204" pitchFamily="34" charset="0"/>
                <a:ea typeface="Verdana" panose="020B0604030504040204" pitchFamily="34" charset="0"/>
              </a:rPr>
              <a:t>83.74      82.362</a:t>
            </a:r>
            <a:endParaRPr lang="en-US" sz="1700" dirty="0">
              <a:latin typeface="Verdana" panose="020B0604030504040204" pitchFamily="34" charset="0"/>
              <a:ea typeface="Verdana" panose="020B0604030504040204" pitchFamily="34" charset="0"/>
            </a:endParaRPr>
          </a:p>
          <a:p>
            <a:r>
              <a:rPr lang="en-US" sz="1700" dirty="0">
                <a:latin typeface="Verdana" panose="020B0604030504040204" pitchFamily="34" charset="0"/>
                <a:ea typeface="Verdana" panose="020B0604030504040204" pitchFamily="34" charset="0"/>
              </a:rPr>
              <a:t>Which comparison is true?</a:t>
            </a:r>
          </a:p>
          <a:p>
            <a:endParaRPr lang="en-US" sz="1700" dirty="0">
              <a:latin typeface="Verdana" panose="020B0604030504040204" pitchFamily="34" charset="0"/>
              <a:ea typeface="Verdana" panose="020B0604030504040204" pitchFamily="34" charset="0"/>
            </a:endParaRPr>
          </a:p>
          <a:p>
            <a:pPr marL="457200" indent="-457200"/>
            <a:r>
              <a:rPr lang="en-US" sz="1700" b="1">
                <a:latin typeface="Verdana" panose="020B0604030504040204" pitchFamily="34" charset="0"/>
                <a:ea typeface="Verdana" panose="020B0604030504040204" pitchFamily="34" charset="0"/>
              </a:rPr>
              <a:t>A</a:t>
            </a:r>
            <a:r>
              <a:rPr lang="en-US" sz="1700">
                <a:latin typeface="Verdana" panose="020B0604030504040204" pitchFamily="34" charset="0"/>
                <a:ea typeface="Verdana" panose="020B0604030504040204" pitchFamily="34" charset="0"/>
              </a:rPr>
              <a:t>	82.362 </a:t>
            </a:r>
            <a:r>
              <a:rPr lang="en-US" sz="1700" dirty="0">
                <a:latin typeface="Verdana" panose="020B0604030504040204" pitchFamily="34" charset="0"/>
                <a:ea typeface="Verdana" panose="020B0604030504040204" pitchFamily="34" charset="0"/>
              </a:rPr>
              <a:t>&gt; 83.74 &gt; 83.6 &gt; 83</a:t>
            </a:r>
          </a:p>
          <a:p>
            <a:pPr marL="457200" indent="-457200"/>
            <a:r>
              <a:rPr lang="en-US" sz="1700" b="1">
                <a:latin typeface="Verdana" panose="020B0604030504040204" pitchFamily="34" charset="0"/>
                <a:ea typeface="Verdana" panose="020B0604030504040204" pitchFamily="34" charset="0"/>
              </a:rPr>
              <a:t>B</a:t>
            </a:r>
            <a:r>
              <a:rPr lang="en-US" sz="1700">
                <a:latin typeface="Verdana" panose="020B0604030504040204" pitchFamily="34" charset="0"/>
                <a:ea typeface="Verdana" panose="020B0604030504040204" pitchFamily="34" charset="0"/>
              </a:rPr>
              <a:t>	83.6 </a:t>
            </a:r>
            <a:r>
              <a:rPr lang="en-US" sz="1700" dirty="0">
                <a:latin typeface="Verdana" panose="020B0604030504040204" pitchFamily="34" charset="0"/>
                <a:ea typeface="Verdana" panose="020B0604030504040204" pitchFamily="34" charset="0"/>
              </a:rPr>
              <a:t>&gt; 83.74 &gt; 82.362 &gt; 83</a:t>
            </a:r>
          </a:p>
          <a:p>
            <a:pPr marL="457200" indent="-457200"/>
            <a:r>
              <a:rPr kumimoji="0" lang="en-US" sz="17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rPr>
              <a:t>C</a:t>
            </a:r>
            <a:r>
              <a:rPr kumimoji="0" lang="en-US" sz="17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rPr>
              <a:t>	82.362 </a:t>
            </a:r>
            <a:r>
              <a:rPr kumimoji="0" lang="en-US" sz="17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&gt; 83 &gt; 83.6 &gt; 83.74</a:t>
            </a:r>
          </a:p>
          <a:p>
            <a:pPr marL="457200" indent="-457200"/>
            <a:r>
              <a:rPr lang="en-US" sz="1700" b="1">
                <a:solidFill>
                  <a:prstClr val="black"/>
                </a:solidFill>
                <a:latin typeface="Verdana" panose="020B0604030504040204" pitchFamily="34" charset="0"/>
                <a:ea typeface="Verdana" panose="020B0604030504040204" pitchFamily="34" charset="0"/>
              </a:rPr>
              <a:t>D</a:t>
            </a:r>
            <a:r>
              <a:rPr lang="en-US" sz="1700">
                <a:solidFill>
                  <a:prstClr val="black"/>
                </a:solidFill>
                <a:latin typeface="Verdana" panose="020B0604030504040204" pitchFamily="34" charset="0"/>
                <a:ea typeface="Verdana" panose="020B0604030504040204" pitchFamily="34" charset="0"/>
              </a:rPr>
              <a:t>	83.74 </a:t>
            </a:r>
            <a:r>
              <a:rPr lang="en-US" sz="1700" dirty="0">
                <a:solidFill>
                  <a:prstClr val="black"/>
                </a:solidFill>
                <a:latin typeface="Verdana" panose="020B0604030504040204" pitchFamily="34" charset="0"/>
                <a:ea typeface="Verdana" panose="020B0604030504040204" pitchFamily="34" charset="0"/>
              </a:rPr>
              <a:t>&gt; 83.6 &gt; 83 &gt; 82.362</a:t>
            </a:r>
            <a:endParaRPr lang="en-US" sz="17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9364088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70D4114-8CCC-820D-33AC-272C5EEAF08C}"/>
              </a:ext>
            </a:extLst>
          </p:cNvPr>
          <p:cNvSpPr>
            <a:spLocks noGrp="1"/>
          </p:cNvSpPr>
          <p:nvPr>
            <p:ph type="subTitle" idx="1"/>
          </p:nvPr>
        </p:nvSpPr>
        <p:spPr/>
        <p:txBody>
          <a:bodyPr/>
          <a:lstStyle/>
          <a:p>
            <a:r>
              <a:rPr lang="en-US"/>
              <a:t>write about it</a:t>
            </a:r>
          </a:p>
        </p:txBody>
      </p:sp>
    </p:spTree>
    <p:extLst>
      <p:ext uri="{BB962C8B-B14F-4D97-AF65-F5344CB8AC3E}">
        <p14:creationId xmlns:p14="http://schemas.microsoft.com/office/powerpoint/2010/main" val="31901862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50EF4-945F-246E-59C5-72A468DD05F4}"/>
            </a:ext>
          </a:extLst>
        </p:cNvPr>
        <p:cNvGrpSpPr/>
        <p:nvPr/>
      </p:nvGrpSpPr>
      <p:grpSpPr>
        <a:xfrm>
          <a:off x="0" y="0"/>
          <a:ext cx="0" cy="0"/>
          <a:chOff x="0" y="0"/>
          <a:chExt cx="0" cy="0"/>
        </a:xfrm>
      </p:grpSpPr>
      <p:sp>
        <p:nvSpPr>
          <p:cNvPr id="3" name="Rounded Rectangular Callout 3">
            <a:extLst>
              <a:ext uri="{FF2B5EF4-FFF2-40B4-BE49-F238E27FC236}">
                <a16:creationId xmlns:a16="http://schemas.microsoft.com/office/drawing/2014/main" id="{B6C2D999-4995-8556-5050-E584229293A2}"/>
              </a:ext>
            </a:extLst>
          </p:cNvPr>
          <p:cNvSpPr/>
          <p:nvPr/>
        </p:nvSpPr>
        <p:spPr>
          <a:xfrm>
            <a:off x="862913" y="1577191"/>
            <a:ext cx="2794685" cy="896470"/>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Century Gothic" panose="020B0502020202020204" pitchFamily="34" charset="0"/>
              </a:rPr>
              <a:t>what did you learn?</a:t>
            </a:r>
            <a:endParaRPr lang="en-US" dirty="0">
              <a:solidFill>
                <a:schemeClr val="tx1"/>
              </a:solidFill>
              <a:latin typeface="Century Gothic" panose="020B0502020202020204" pitchFamily="34" charset="0"/>
            </a:endParaRPr>
          </a:p>
        </p:txBody>
      </p:sp>
      <p:sp>
        <p:nvSpPr>
          <p:cNvPr id="2" name="Rounded Rectangular Callout 1">
            <a:extLst>
              <a:ext uri="{FF2B5EF4-FFF2-40B4-BE49-F238E27FC236}">
                <a16:creationId xmlns:a16="http://schemas.microsoft.com/office/drawing/2014/main" id="{5A9248D1-F337-0503-8E67-372386FA81E5}"/>
              </a:ext>
            </a:extLst>
          </p:cNvPr>
          <p:cNvSpPr/>
          <p:nvPr/>
        </p:nvSpPr>
        <p:spPr>
          <a:xfrm>
            <a:off x="862914" y="3506655"/>
            <a:ext cx="2794686" cy="1113411"/>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latin typeface="Century Gothic"/>
              </a:rPr>
              <a:t>what evidence supports your thinking?</a:t>
            </a:r>
          </a:p>
        </p:txBody>
      </p:sp>
      <p:sp>
        <p:nvSpPr>
          <p:cNvPr id="5" name="Oval 4">
            <a:extLst>
              <a:ext uri="{FF2B5EF4-FFF2-40B4-BE49-F238E27FC236}">
                <a16:creationId xmlns:a16="http://schemas.microsoft.com/office/drawing/2014/main" id="{D443F5F5-0818-1B40-4178-D7B4B78200F7}"/>
              </a:ext>
            </a:extLst>
          </p:cNvPr>
          <p:cNvSpPr/>
          <p:nvPr/>
        </p:nvSpPr>
        <p:spPr>
          <a:xfrm>
            <a:off x="6008423" y="4847415"/>
            <a:ext cx="365760" cy="365760"/>
          </a:xfrm>
          <a:prstGeom prst="ellips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6" name="TextBox 6">
            <a:extLst>
              <a:ext uri="{FF2B5EF4-FFF2-40B4-BE49-F238E27FC236}">
                <a16:creationId xmlns:a16="http://schemas.microsoft.com/office/drawing/2014/main" id="{D1F5614D-BE02-517F-C575-AA67C79DED92}"/>
              </a:ext>
            </a:extLst>
          </p:cNvPr>
          <p:cNvSpPr txBox="1"/>
          <p:nvPr/>
        </p:nvSpPr>
        <p:spPr>
          <a:xfrm>
            <a:off x="862913" y="4941829"/>
            <a:ext cx="2906139" cy="92333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spcAft>
                <a:spcPts val="600"/>
              </a:spcAft>
              <a:buFont typeface="Arial" panose="020B0604020202020204" pitchFamily="34" charset="0"/>
              <a:buChar char="•"/>
            </a:pPr>
            <a:r>
              <a:rPr lang="en-US" dirty="0">
                <a:latin typeface="Calibri" panose="020F0502020204030204" pitchFamily="34" charset="0"/>
                <a:ea typeface="Verdana" panose="020B0604030504040204" pitchFamily="34" charset="0"/>
                <a:cs typeface="Calibri" panose="020F0502020204030204" pitchFamily="34" charset="0"/>
              </a:rPr>
              <a:t>why might a </a:t>
            </a:r>
            <a:r>
              <a:rPr lang="en-US">
                <a:latin typeface="Calibri" panose="020F0502020204030204" pitchFamily="34" charset="0"/>
                <a:ea typeface="Verdana" panose="020B0604030504040204" pitchFamily="34" charset="0"/>
                <a:cs typeface="Calibri" panose="020F0502020204030204" pitchFamily="34" charset="0"/>
              </a:rPr>
              <a:t>student accidentally think </a:t>
            </a:r>
            <a:r>
              <a:rPr lang="en-US" dirty="0">
                <a:latin typeface="Calibri" panose="020F0502020204030204" pitchFamily="34" charset="0"/>
                <a:ea typeface="Verdana" panose="020B0604030504040204" pitchFamily="34" charset="0"/>
                <a:cs typeface="Calibri" panose="020F0502020204030204" pitchFamily="34" charset="0"/>
              </a:rPr>
              <a:t>A is correct?</a:t>
            </a:r>
            <a:endParaRPr lang="en-US" b="1" dirty="0">
              <a:latin typeface="Calibri" panose="020F0502020204030204" pitchFamily="34" charset="0"/>
              <a:ea typeface="Verdana" panose="020B060403050404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4DF0E1B7-7C11-9463-03C4-706FC253649C}"/>
              </a:ext>
            </a:extLst>
          </p:cNvPr>
          <p:cNvSpPr txBox="1"/>
          <p:nvPr/>
        </p:nvSpPr>
        <p:spPr>
          <a:xfrm>
            <a:off x="5936983" y="2010636"/>
            <a:ext cx="5194837" cy="3274101"/>
          </a:xfrm>
          <a:prstGeom prst="rect">
            <a:avLst/>
          </a:prstGeom>
          <a:noFill/>
          <a:ln w="28575">
            <a:solidFill>
              <a:schemeClr val="bg1">
                <a:lumMod val="75000"/>
              </a:schemeClr>
            </a:solidFill>
            <a:prstDash val="dash"/>
          </a:ln>
        </p:spPr>
        <p:txBody>
          <a:bodyPr wrap="square" lIns="182880" tIns="91440" bIns="91440" rtlCol="0">
            <a:spAutoFit/>
          </a:bodyPr>
          <a:lstStyle/>
          <a:p>
            <a:pPr>
              <a:lnSpc>
                <a:spcPct val="120000"/>
              </a:lnSpc>
              <a:spcAft>
                <a:spcPts val="600"/>
              </a:spcAft>
            </a:pPr>
            <a:r>
              <a:rPr lang="en-US" dirty="0">
                <a:latin typeface="Verdana" panose="020B0604030504040204" pitchFamily="34" charset="0"/>
                <a:ea typeface="Verdana" panose="020B0604030504040204" pitchFamily="34" charset="0"/>
              </a:rPr>
              <a:t>A list of numbers is </a:t>
            </a:r>
            <a:r>
              <a:rPr lang="en-US">
                <a:latin typeface="Verdana" panose="020B0604030504040204" pitchFamily="34" charset="0"/>
                <a:ea typeface="Verdana" panose="020B0604030504040204" pitchFamily="34" charset="0"/>
              </a:rPr>
              <a:t>shown.</a:t>
            </a:r>
            <a:endParaRPr lang="en-US" dirty="0">
              <a:latin typeface="Verdana" panose="020B0604030504040204" pitchFamily="34" charset="0"/>
              <a:ea typeface="Verdana" panose="020B0604030504040204" pitchFamily="34" charset="0"/>
            </a:endParaRPr>
          </a:p>
          <a:p>
            <a:pPr algn="ctr">
              <a:lnSpc>
                <a:spcPct val="120000"/>
              </a:lnSpc>
              <a:spcAft>
                <a:spcPts val="600"/>
              </a:spcAft>
            </a:pPr>
            <a:r>
              <a:rPr lang="en-US" dirty="0">
                <a:latin typeface="Verdana" panose="020B0604030504040204" pitchFamily="34" charset="0"/>
                <a:ea typeface="Verdana" panose="020B0604030504040204" pitchFamily="34" charset="0"/>
              </a:rPr>
              <a:t>83.6      83      </a:t>
            </a:r>
            <a:r>
              <a:rPr lang="en-US">
                <a:latin typeface="Verdana" panose="020B0604030504040204" pitchFamily="34" charset="0"/>
                <a:ea typeface="Verdana" panose="020B0604030504040204" pitchFamily="34" charset="0"/>
              </a:rPr>
              <a:t>83.74      82.362</a:t>
            </a:r>
            <a:endParaRPr lang="en-US" dirty="0">
              <a:latin typeface="Verdana" panose="020B0604030504040204" pitchFamily="34" charset="0"/>
              <a:ea typeface="Verdana" panose="020B0604030504040204" pitchFamily="34" charset="0"/>
            </a:endParaRPr>
          </a:p>
          <a:p>
            <a:pPr>
              <a:lnSpc>
                <a:spcPct val="120000"/>
              </a:lnSpc>
            </a:pPr>
            <a:r>
              <a:rPr lang="en-US" dirty="0">
                <a:latin typeface="Verdana" panose="020B0604030504040204" pitchFamily="34" charset="0"/>
                <a:ea typeface="Verdana" panose="020B0604030504040204" pitchFamily="34" charset="0"/>
              </a:rPr>
              <a:t>Which comparison is true?</a:t>
            </a:r>
          </a:p>
          <a:p>
            <a:pPr>
              <a:lnSpc>
                <a:spcPct val="120000"/>
              </a:lnSpc>
            </a:pPr>
            <a:endParaRPr lang="en-US" dirty="0">
              <a:latin typeface="Verdana" panose="020B0604030504040204" pitchFamily="34" charset="0"/>
              <a:ea typeface="Verdana" panose="020B0604030504040204" pitchFamily="34" charset="0"/>
            </a:endParaRPr>
          </a:p>
          <a:p>
            <a:pPr marL="457200" indent="-457200">
              <a:lnSpc>
                <a:spcPct val="150000"/>
              </a:lnSpc>
            </a:pPr>
            <a:r>
              <a:rPr lang="en-US" b="1">
                <a:latin typeface="Verdana" panose="020B0604030504040204" pitchFamily="34" charset="0"/>
                <a:ea typeface="Verdana" panose="020B0604030504040204" pitchFamily="34" charset="0"/>
              </a:rPr>
              <a:t>A</a:t>
            </a:r>
            <a:r>
              <a:rPr lang="en-US">
                <a:latin typeface="Verdana" panose="020B0604030504040204" pitchFamily="34" charset="0"/>
                <a:ea typeface="Verdana" panose="020B0604030504040204" pitchFamily="34" charset="0"/>
              </a:rPr>
              <a:t>	82.362 </a:t>
            </a:r>
            <a:r>
              <a:rPr lang="en-US" dirty="0">
                <a:latin typeface="Verdana" panose="020B0604030504040204" pitchFamily="34" charset="0"/>
                <a:ea typeface="Verdana" panose="020B0604030504040204" pitchFamily="34" charset="0"/>
              </a:rPr>
              <a:t>&gt; 83.74 &gt; 83.6 &gt; 83</a:t>
            </a:r>
          </a:p>
          <a:p>
            <a:pPr marL="457200" indent="-457200">
              <a:lnSpc>
                <a:spcPct val="150000"/>
              </a:lnSpc>
            </a:pPr>
            <a:r>
              <a:rPr lang="en-US" b="1">
                <a:latin typeface="Verdana" panose="020B0604030504040204" pitchFamily="34" charset="0"/>
                <a:ea typeface="Verdana" panose="020B0604030504040204" pitchFamily="34" charset="0"/>
              </a:rPr>
              <a:t>B</a:t>
            </a:r>
            <a:r>
              <a:rPr lang="en-US">
                <a:latin typeface="Verdana" panose="020B0604030504040204" pitchFamily="34" charset="0"/>
                <a:ea typeface="Verdana" panose="020B0604030504040204" pitchFamily="34" charset="0"/>
              </a:rPr>
              <a:t>	83.6 </a:t>
            </a:r>
            <a:r>
              <a:rPr lang="en-US" dirty="0">
                <a:latin typeface="Verdana" panose="020B0604030504040204" pitchFamily="34" charset="0"/>
                <a:ea typeface="Verdana" panose="020B0604030504040204" pitchFamily="34" charset="0"/>
              </a:rPr>
              <a:t>&gt; 83.74 &gt; 82.362 &gt; 83</a:t>
            </a:r>
          </a:p>
          <a:p>
            <a:pPr marL="457200" indent="-457200">
              <a:lnSpc>
                <a:spcPct val="150000"/>
              </a:lnSpc>
            </a:pPr>
            <a:r>
              <a:rPr kumimoji="0" lang="en-US"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rPr>
              <a:t>C</a:t>
            </a:r>
            <a:r>
              <a:rPr kumimoji="0" lang="en-US"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rPr>
              <a:t>	82.362 </a:t>
            </a:r>
            <a:r>
              <a:rPr kumimoji="0" lang="en-US"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&gt; 83 &gt; 83.6 &gt; 83.74</a:t>
            </a:r>
          </a:p>
          <a:p>
            <a:pPr marL="457200" indent="-457200">
              <a:lnSpc>
                <a:spcPct val="150000"/>
              </a:lnSpc>
            </a:pPr>
            <a:r>
              <a:rPr lang="en-US" b="1">
                <a:solidFill>
                  <a:prstClr val="black"/>
                </a:solidFill>
                <a:latin typeface="Verdana" panose="020B0604030504040204" pitchFamily="34" charset="0"/>
                <a:ea typeface="Verdana" panose="020B0604030504040204" pitchFamily="34" charset="0"/>
              </a:rPr>
              <a:t>D</a:t>
            </a:r>
            <a:r>
              <a:rPr lang="en-US">
                <a:solidFill>
                  <a:prstClr val="black"/>
                </a:solidFill>
                <a:latin typeface="Verdana" panose="020B0604030504040204" pitchFamily="34" charset="0"/>
                <a:ea typeface="Verdana" panose="020B0604030504040204" pitchFamily="34" charset="0"/>
              </a:rPr>
              <a:t>	83.74 </a:t>
            </a:r>
            <a:r>
              <a:rPr lang="en-US" dirty="0">
                <a:solidFill>
                  <a:prstClr val="black"/>
                </a:solidFill>
                <a:latin typeface="Verdana" panose="020B0604030504040204" pitchFamily="34" charset="0"/>
                <a:ea typeface="Verdana" panose="020B0604030504040204" pitchFamily="34" charset="0"/>
              </a:rPr>
              <a:t>&gt; 83.6 &gt; 83 &gt; 82.362</a:t>
            </a:r>
            <a:endParaRPr lang="en-US"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522264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15FB5AB6-056B-19A4-7829-DE3316DB68E7}"/>
              </a:ext>
            </a:extLst>
          </p:cNvPr>
          <p:cNvSpPr txBox="1">
            <a:spLocks/>
          </p:cNvSpPr>
          <p:nvPr/>
        </p:nvSpPr>
        <p:spPr>
          <a:xfrm>
            <a:off x="8441699" y="5040085"/>
            <a:ext cx="1456660" cy="564964"/>
          </a:xfrm>
          <a:prstGeom prst="rect">
            <a:avLst/>
          </a:prstGeom>
        </p:spPr>
        <p:txBody>
          <a:bodyPr/>
          <a:lstStyle>
            <a:lvl1pPr marL="0" indent="0" algn="l" defTabSz="914400" rtl="0" eaLnBrk="1" latinLnBrk="0" hangingPunct="1">
              <a:lnSpc>
                <a:spcPct val="110000"/>
              </a:lnSpc>
              <a:spcBef>
                <a:spcPts val="100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a:t>stimulus</a:t>
            </a:r>
          </a:p>
        </p:txBody>
      </p:sp>
      <p:sp>
        <p:nvSpPr>
          <p:cNvPr id="3" name="Subtitle 2">
            <a:extLst>
              <a:ext uri="{FF2B5EF4-FFF2-40B4-BE49-F238E27FC236}">
                <a16:creationId xmlns:a16="http://schemas.microsoft.com/office/drawing/2014/main" id="{2FE8A83F-1796-E29F-539E-95C377E5AA8E}"/>
              </a:ext>
            </a:extLst>
          </p:cNvPr>
          <p:cNvSpPr txBox="1">
            <a:spLocks/>
          </p:cNvSpPr>
          <p:nvPr/>
        </p:nvSpPr>
        <p:spPr>
          <a:xfrm>
            <a:off x="1500857" y="5040085"/>
            <a:ext cx="3462670" cy="564964"/>
          </a:xfrm>
          <a:prstGeom prst="rect">
            <a:avLst/>
          </a:prstGeom>
        </p:spPr>
        <p:txBody>
          <a:bodyPr/>
          <a:lstStyle>
            <a:lvl1pPr marL="0" indent="0" algn="l" defTabSz="914400" rtl="0" eaLnBrk="1" latinLnBrk="0" hangingPunct="1">
              <a:lnSpc>
                <a:spcPct val="110000"/>
              </a:lnSpc>
              <a:spcBef>
                <a:spcPts val="100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a:t>thinkalong routine</a:t>
            </a:r>
          </a:p>
        </p:txBody>
      </p:sp>
      <p:pic>
        <p:nvPicPr>
          <p:cNvPr id="6" name="Picture 5" descr="A screenshot of a computer screen&#10;&#10;AI-generated content may be incorrect.">
            <a:extLst>
              <a:ext uri="{FF2B5EF4-FFF2-40B4-BE49-F238E27FC236}">
                <a16:creationId xmlns:a16="http://schemas.microsoft.com/office/drawing/2014/main" id="{6B452C15-FA63-D048-2BA3-50DD5C39A824}"/>
              </a:ext>
            </a:extLst>
          </p:cNvPr>
          <p:cNvPicPr>
            <a:picLocks noChangeAspect="1"/>
          </p:cNvPicPr>
          <p:nvPr/>
        </p:nvPicPr>
        <p:blipFill>
          <a:blip r:embed="rId3">
            <a:extLst>
              <a:ext uri="{28A0092B-C50C-407E-A947-70E740481C1C}">
                <a14:useLocalDpi xmlns:a14="http://schemas.microsoft.com/office/drawing/2010/main" val="0"/>
              </a:ext>
            </a:extLst>
          </a:blip>
          <a:srcRect l="4553" t="15301" r="3759" b="50000"/>
          <a:stretch>
            <a:fillRect/>
          </a:stretch>
        </p:blipFill>
        <p:spPr>
          <a:xfrm>
            <a:off x="251408" y="1712616"/>
            <a:ext cx="5961568" cy="2919733"/>
          </a:xfrm>
          <a:prstGeom prst="rect">
            <a:avLst/>
          </a:prstGeom>
        </p:spPr>
      </p:pic>
      <p:sp>
        <p:nvSpPr>
          <p:cNvPr id="5" name="TextBox 4">
            <a:extLst>
              <a:ext uri="{FF2B5EF4-FFF2-40B4-BE49-F238E27FC236}">
                <a16:creationId xmlns:a16="http://schemas.microsoft.com/office/drawing/2014/main" id="{C77788A4-A60E-F6CB-FDD3-765A8393A8BB}"/>
              </a:ext>
            </a:extLst>
          </p:cNvPr>
          <p:cNvSpPr txBox="1"/>
          <p:nvPr/>
        </p:nvSpPr>
        <p:spPr>
          <a:xfrm>
            <a:off x="6572611" y="1535433"/>
            <a:ext cx="5194837" cy="3274101"/>
          </a:xfrm>
          <a:prstGeom prst="rect">
            <a:avLst/>
          </a:prstGeom>
          <a:noFill/>
          <a:ln w="28575">
            <a:solidFill>
              <a:schemeClr val="bg1">
                <a:lumMod val="75000"/>
              </a:schemeClr>
            </a:solidFill>
            <a:prstDash val="dash"/>
          </a:ln>
        </p:spPr>
        <p:txBody>
          <a:bodyPr wrap="square" lIns="182880" tIns="91440" bIns="91440" rtlCol="0">
            <a:spAutoFit/>
          </a:bodyPr>
          <a:lstStyle/>
          <a:p>
            <a:pPr>
              <a:lnSpc>
                <a:spcPct val="120000"/>
              </a:lnSpc>
              <a:spcAft>
                <a:spcPts val="600"/>
              </a:spcAft>
            </a:pPr>
            <a:r>
              <a:rPr lang="en-US" dirty="0">
                <a:latin typeface="Verdana" panose="020B0604030504040204" pitchFamily="34" charset="0"/>
                <a:ea typeface="Verdana" panose="020B0604030504040204" pitchFamily="34" charset="0"/>
              </a:rPr>
              <a:t>A list of numbers is </a:t>
            </a:r>
            <a:r>
              <a:rPr lang="en-US">
                <a:latin typeface="Verdana" panose="020B0604030504040204" pitchFamily="34" charset="0"/>
                <a:ea typeface="Verdana" panose="020B0604030504040204" pitchFamily="34" charset="0"/>
              </a:rPr>
              <a:t>shown.</a:t>
            </a:r>
            <a:endParaRPr lang="en-US" dirty="0">
              <a:latin typeface="Verdana" panose="020B0604030504040204" pitchFamily="34" charset="0"/>
              <a:ea typeface="Verdana" panose="020B0604030504040204" pitchFamily="34" charset="0"/>
            </a:endParaRPr>
          </a:p>
          <a:p>
            <a:pPr algn="ctr">
              <a:lnSpc>
                <a:spcPct val="120000"/>
              </a:lnSpc>
              <a:spcAft>
                <a:spcPts val="600"/>
              </a:spcAft>
            </a:pPr>
            <a:r>
              <a:rPr lang="en-US" dirty="0">
                <a:latin typeface="Verdana" panose="020B0604030504040204" pitchFamily="34" charset="0"/>
                <a:ea typeface="Verdana" panose="020B0604030504040204" pitchFamily="34" charset="0"/>
              </a:rPr>
              <a:t>83.6      83      </a:t>
            </a:r>
            <a:r>
              <a:rPr lang="en-US">
                <a:latin typeface="Verdana" panose="020B0604030504040204" pitchFamily="34" charset="0"/>
                <a:ea typeface="Verdana" panose="020B0604030504040204" pitchFamily="34" charset="0"/>
              </a:rPr>
              <a:t>83.74      82.362</a:t>
            </a:r>
            <a:endParaRPr lang="en-US" dirty="0">
              <a:latin typeface="Verdana" panose="020B0604030504040204" pitchFamily="34" charset="0"/>
              <a:ea typeface="Verdana" panose="020B0604030504040204" pitchFamily="34" charset="0"/>
            </a:endParaRPr>
          </a:p>
          <a:p>
            <a:pPr>
              <a:lnSpc>
                <a:spcPct val="120000"/>
              </a:lnSpc>
            </a:pPr>
            <a:r>
              <a:rPr lang="en-US" dirty="0">
                <a:latin typeface="Verdana" panose="020B0604030504040204" pitchFamily="34" charset="0"/>
                <a:ea typeface="Verdana" panose="020B0604030504040204" pitchFamily="34" charset="0"/>
              </a:rPr>
              <a:t>Which comparison is true?</a:t>
            </a:r>
          </a:p>
          <a:p>
            <a:pPr>
              <a:lnSpc>
                <a:spcPct val="120000"/>
              </a:lnSpc>
            </a:pPr>
            <a:endParaRPr lang="en-US" dirty="0">
              <a:latin typeface="Verdana" panose="020B0604030504040204" pitchFamily="34" charset="0"/>
              <a:ea typeface="Verdana" panose="020B0604030504040204" pitchFamily="34" charset="0"/>
            </a:endParaRPr>
          </a:p>
          <a:p>
            <a:pPr marL="457200" indent="-457200">
              <a:lnSpc>
                <a:spcPct val="150000"/>
              </a:lnSpc>
            </a:pPr>
            <a:r>
              <a:rPr lang="en-US" b="1">
                <a:latin typeface="Verdana" panose="020B0604030504040204" pitchFamily="34" charset="0"/>
                <a:ea typeface="Verdana" panose="020B0604030504040204" pitchFamily="34" charset="0"/>
              </a:rPr>
              <a:t>A</a:t>
            </a:r>
            <a:r>
              <a:rPr lang="en-US">
                <a:latin typeface="Verdana" panose="020B0604030504040204" pitchFamily="34" charset="0"/>
                <a:ea typeface="Verdana" panose="020B0604030504040204" pitchFamily="34" charset="0"/>
              </a:rPr>
              <a:t>	82.362 </a:t>
            </a:r>
            <a:r>
              <a:rPr lang="en-US" dirty="0">
                <a:latin typeface="Verdana" panose="020B0604030504040204" pitchFamily="34" charset="0"/>
                <a:ea typeface="Verdana" panose="020B0604030504040204" pitchFamily="34" charset="0"/>
              </a:rPr>
              <a:t>&gt; 83.74 &gt; 83.6 &gt; 83</a:t>
            </a:r>
          </a:p>
          <a:p>
            <a:pPr marL="457200" indent="-457200">
              <a:lnSpc>
                <a:spcPct val="150000"/>
              </a:lnSpc>
            </a:pPr>
            <a:r>
              <a:rPr lang="en-US" b="1">
                <a:latin typeface="Verdana" panose="020B0604030504040204" pitchFamily="34" charset="0"/>
                <a:ea typeface="Verdana" panose="020B0604030504040204" pitchFamily="34" charset="0"/>
              </a:rPr>
              <a:t>B</a:t>
            </a:r>
            <a:r>
              <a:rPr lang="en-US">
                <a:latin typeface="Verdana" panose="020B0604030504040204" pitchFamily="34" charset="0"/>
                <a:ea typeface="Verdana" panose="020B0604030504040204" pitchFamily="34" charset="0"/>
              </a:rPr>
              <a:t>	83.6 </a:t>
            </a:r>
            <a:r>
              <a:rPr lang="en-US" dirty="0">
                <a:latin typeface="Verdana" panose="020B0604030504040204" pitchFamily="34" charset="0"/>
                <a:ea typeface="Verdana" panose="020B0604030504040204" pitchFamily="34" charset="0"/>
              </a:rPr>
              <a:t>&gt; 83.74 &gt; 82.362 &gt; 83</a:t>
            </a:r>
          </a:p>
          <a:p>
            <a:pPr marL="457200" indent="-457200">
              <a:lnSpc>
                <a:spcPct val="150000"/>
              </a:lnSpc>
            </a:pPr>
            <a:r>
              <a:rPr kumimoji="0" lang="en-US"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rPr>
              <a:t>C</a:t>
            </a:r>
            <a:r>
              <a:rPr kumimoji="0" lang="en-US"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rPr>
              <a:t>	82.362 </a:t>
            </a:r>
            <a:r>
              <a:rPr kumimoji="0" lang="en-US"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&gt; 83 &gt; 83.6 &gt; 83.74</a:t>
            </a:r>
          </a:p>
          <a:p>
            <a:pPr marL="457200" indent="-457200">
              <a:lnSpc>
                <a:spcPct val="150000"/>
              </a:lnSpc>
            </a:pPr>
            <a:r>
              <a:rPr lang="en-US" b="1">
                <a:solidFill>
                  <a:prstClr val="black"/>
                </a:solidFill>
                <a:latin typeface="Verdana" panose="020B0604030504040204" pitchFamily="34" charset="0"/>
                <a:ea typeface="Verdana" panose="020B0604030504040204" pitchFamily="34" charset="0"/>
              </a:rPr>
              <a:t>D</a:t>
            </a:r>
            <a:r>
              <a:rPr lang="en-US">
                <a:solidFill>
                  <a:prstClr val="black"/>
                </a:solidFill>
                <a:latin typeface="Verdana" panose="020B0604030504040204" pitchFamily="34" charset="0"/>
                <a:ea typeface="Verdana" panose="020B0604030504040204" pitchFamily="34" charset="0"/>
              </a:rPr>
              <a:t>	83.74 </a:t>
            </a:r>
            <a:r>
              <a:rPr lang="en-US" dirty="0">
                <a:solidFill>
                  <a:prstClr val="black"/>
                </a:solidFill>
                <a:latin typeface="Verdana" panose="020B0604030504040204" pitchFamily="34" charset="0"/>
                <a:ea typeface="Verdana" panose="020B0604030504040204" pitchFamily="34" charset="0"/>
              </a:rPr>
              <a:t>&gt; 83.6 &gt; 83 &gt; 82.362</a:t>
            </a:r>
            <a:endParaRPr lang="en-US"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769775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86AEFE8-C63F-8F0C-A4DC-C9946A0FCF97}"/>
              </a:ext>
            </a:extLst>
          </p:cNvPr>
          <p:cNvSpPr>
            <a:spLocks noGrp="1"/>
          </p:cNvSpPr>
          <p:nvPr>
            <p:ph type="subTitle" idx="1"/>
          </p:nvPr>
        </p:nvSpPr>
        <p:spPr/>
        <p:txBody>
          <a:bodyPr/>
          <a:lstStyle/>
          <a:p>
            <a:r>
              <a:rPr lang="en-US"/>
              <a:t>make a plan</a:t>
            </a:r>
          </a:p>
        </p:txBody>
      </p:sp>
    </p:spTree>
    <p:extLst>
      <p:ext uri="{BB962C8B-B14F-4D97-AF65-F5344CB8AC3E}">
        <p14:creationId xmlns:p14="http://schemas.microsoft.com/office/powerpoint/2010/main" val="100676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A78DB-E496-D4E6-3FF8-5580FF22C182}"/>
            </a:ext>
          </a:extLst>
        </p:cNvPr>
        <p:cNvGrpSpPr/>
        <p:nvPr/>
      </p:nvGrpSpPr>
      <p:grpSpPr>
        <a:xfrm>
          <a:off x="0" y="0"/>
          <a:ext cx="0" cy="0"/>
          <a:chOff x="0" y="0"/>
          <a:chExt cx="0" cy="0"/>
        </a:xfrm>
      </p:grpSpPr>
      <p:sp>
        <p:nvSpPr>
          <p:cNvPr id="6" name="Text Placeholder 2">
            <a:extLst>
              <a:ext uri="{FF2B5EF4-FFF2-40B4-BE49-F238E27FC236}">
                <a16:creationId xmlns:a16="http://schemas.microsoft.com/office/drawing/2014/main" id="{4E5F4723-F6C9-9EA6-9177-9777CE885264}"/>
              </a:ext>
            </a:extLst>
          </p:cNvPr>
          <p:cNvSpPr txBox="1">
            <a:spLocks/>
          </p:cNvSpPr>
          <p:nvPr/>
        </p:nvSpPr>
        <p:spPr>
          <a:xfrm>
            <a:off x="1077593" y="4260556"/>
            <a:ext cx="1794897" cy="411956"/>
          </a:xfrm>
        </p:spPr>
        <p:txBody>
          <a:bodyPr anchor="t"/>
          <a:lstStyle>
            <a:lvl1pPr marL="0" indent="0" algn="l" defTabSz="914400" rtl="0" eaLnBrk="1" latinLnBrk="0" hangingPunct="1">
              <a:lnSpc>
                <a:spcPct val="110000"/>
              </a:lnSpc>
              <a:spcBef>
                <a:spcPts val="0"/>
              </a:spcBef>
              <a:buFont typeface="Arial" panose="020B0604020202020204" pitchFamily="34" charset="0"/>
              <a:buNone/>
              <a:defRPr sz="2000" b="0" kern="1200">
                <a:solidFill>
                  <a:schemeClr val="tx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90000"/>
              </a:lnSpc>
            </a:pPr>
            <a:endParaRPr lang="en-US" sz="2400" dirty="0"/>
          </a:p>
        </p:txBody>
      </p:sp>
      <p:sp>
        <p:nvSpPr>
          <p:cNvPr id="2" name="Rounded Rectangular Callout 1">
            <a:extLst>
              <a:ext uri="{FF2B5EF4-FFF2-40B4-BE49-F238E27FC236}">
                <a16:creationId xmlns:a16="http://schemas.microsoft.com/office/drawing/2014/main" id="{C7BF952D-F38E-F7F5-F5C8-C8849847AFE0}"/>
              </a:ext>
            </a:extLst>
          </p:cNvPr>
          <p:cNvSpPr/>
          <p:nvPr/>
        </p:nvSpPr>
        <p:spPr>
          <a:xfrm>
            <a:off x="862914" y="3955704"/>
            <a:ext cx="2599764" cy="896470"/>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Century Gothic" panose="020B0502020202020204" pitchFamily="34" charset="0"/>
              </a:rPr>
              <a:t>how would you start?</a:t>
            </a:r>
            <a:endParaRPr lang="en-US" dirty="0">
              <a:solidFill>
                <a:schemeClr val="tx1"/>
              </a:solidFill>
              <a:latin typeface="Century Gothic" panose="020B0502020202020204" pitchFamily="34" charset="0"/>
            </a:endParaRPr>
          </a:p>
        </p:txBody>
      </p:sp>
      <p:sp>
        <p:nvSpPr>
          <p:cNvPr id="4" name="Rounded Rectangular Callout 3">
            <a:extLst>
              <a:ext uri="{FF2B5EF4-FFF2-40B4-BE49-F238E27FC236}">
                <a16:creationId xmlns:a16="http://schemas.microsoft.com/office/drawing/2014/main" id="{2C1B7C60-BC00-9947-5F6A-E6F9A7F4AB2B}"/>
              </a:ext>
            </a:extLst>
          </p:cNvPr>
          <p:cNvSpPr/>
          <p:nvPr/>
        </p:nvSpPr>
        <p:spPr>
          <a:xfrm>
            <a:off x="862914" y="2005827"/>
            <a:ext cx="2599764" cy="896470"/>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Century Gothic" panose="020B0502020202020204" pitchFamily="34" charset="0"/>
              </a:rPr>
              <a:t>what’s it about?</a:t>
            </a:r>
            <a:endParaRPr lang="en-US" dirty="0">
              <a:solidFill>
                <a:schemeClr val="tx1"/>
              </a:solidFill>
              <a:latin typeface="Century Gothic" panose="020B0502020202020204" pitchFamily="34" charset="0"/>
            </a:endParaRPr>
          </a:p>
        </p:txBody>
      </p:sp>
      <p:sp>
        <p:nvSpPr>
          <p:cNvPr id="3" name="TextBox 2">
            <a:extLst>
              <a:ext uri="{FF2B5EF4-FFF2-40B4-BE49-F238E27FC236}">
                <a16:creationId xmlns:a16="http://schemas.microsoft.com/office/drawing/2014/main" id="{6C4CEBC8-1E4F-B90A-92A2-2705E8CB9379}"/>
              </a:ext>
            </a:extLst>
          </p:cNvPr>
          <p:cNvSpPr txBox="1"/>
          <p:nvPr/>
        </p:nvSpPr>
        <p:spPr>
          <a:xfrm>
            <a:off x="5660848" y="2084866"/>
            <a:ext cx="5284382" cy="2646878"/>
          </a:xfrm>
          <a:prstGeom prst="rect">
            <a:avLst/>
          </a:prstGeom>
          <a:noFill/>
          <a:ln w="28575">
            <a:solidFill>
              <a:schemeClr val="bg1">
                <a:lumMod val="75000"/>
              </a:schemeClr>
            </a:solidFill>
            <a:prstDash val="dash"/>
          </a:ln>
        </p:spPr>
        <p:txBody>
          <a:bodyPr wrap="square" rtlCol="0">
            <a:spAutoFit/>
          </a:bodyPr>
          <a:lstStyle/>
          <a:p>
            <a:pPr algn="ctr"/>
            <a:endParaRPr lang="en-US" sz="2800" dirty="0">
              <a:latin typeface="Century Gothic" panose="020B0502020202020204" pitchFamily="34" charset="0"/>
            </a:endParaRPr>
          </a:p>
          <a:p>
            <a:pPr algn="ctr"/>
            <a:r>
              <a:rPr lang="en-US" sz="2800" dirty="0">
                <a:latin typeface="Century Gothic" panose="020B0502020202020204" pitchFamily="34" charset="0"/>
              </a:rPr>
              <a:t>A list of numbers is shown.</a:t>
            </a:r>
          </a:p>
          <a:p>
            <a:pPr algn="ctr"/>
            <a:endParaRPr lang="en-US" sz="2800" dirty="0">
              <a:latin typeface="Century Gothic" panose="020B0502020202020204" pitchFamily="34" charset="0"/>
            </a:endParaRPr>
          </a:p>
          <a:p>
            <a:pPr algn="ctr"/>
            <a:r>
              <a:rPr lang="en-US" sz="2800" dirty="0">
                <a:latin typeface="Century Gothic" panose="020B0502020202020204" pitchFamily="34" charset="0"/>
              </a:rPr>
              <a:t>83.6      83      83.74      82.362</a:t>
            </a: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p:txBody>
      </p:sp>
    </p:spTree>
    <p:extLst>
      <p:ext uri="{BB962C8B-B14F-4D97-AF65-F5344CB8AC3E}">
        <p14:creationId xmlns:p14="http://schemas.microsoft.com/office/powerpoint/2010/main" val="116853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BCEF63B2-1B6D-D36B-C1C2-66CDBCEEDB51}"/>
              </a:ext>
            </a:extLst>
          </p:cNvPr>
          <p:cNvSpPr>
            <a:spLocks noGrp="1"/>
          </p:cNvSpPr>
          <p:nvPr>
            <p:ph type="subTitle" idx="1"/>
          </p:nvPr>
        </p:nvSpPr>
        <p:spPr/>
        <p:txBody>
          <a:bodyPr/>
          <a:lstStyle/>
          <a:p>
            <a:r>
              <a:rPr lang="en-US"/>
              <a:t>show what you know</a:t>
            </a:r>
          </a:p>
        </p:txBody>
      </p:sp>
    </p:spTree>
    <p:extLst>
      <p:ext uri="{BB962C8B-B14F-4D97-AF65-F5344CB8AC3E}">
        <p14:creationId xmlns:p14="http://schemas.microsoft.com/office/powerpoint/2010/main" val="39908738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CDF429-CAF8-14DF-7194-28B8BA76A92F}"/>
            </a:ext>
          </a:extLst>
        </p:cNvPr>
        <p:cNvGrpSpPr/>
        <p:nvPr/>
      </p:nvGrpSpPr>
      <p:grpSpPr>
        <a:xfrm>
          <a:off x="0" y="0"/>
          <a:ext cx="0" cy="0"/>
          <a:chOff x="0" y="0"/>
          <a:chExt cx="0" cy="0"/>
        </a:xfrm>
      </p:grpSpPr>
      <p:sp>
        <p:nvSpPr>
          <p:cNvPr id="4" name="Text Placeholder 2">
            <a:extLst>
              <a:ext uri="{FF2B5EF4-FFF2-40B4-BE49-F238E27FC236}">
                <a16:creationId xmlns:a16="http://schemas.microsoft.com/office/drawing/2014/main" id="{195F10D5-0016-6525-516D-E3A07A70C6C7}"/>
              </a:ext>
            </a:extLst>
          </p:cNvPr>
          <p:cNvSpPr txBox="1">
            <a:spLocks/>
          </p:cNvSpPr>
          <p:nvPr/>
        </p:nvSpPr>
        <p:spPr>
          <a:xfrm>
            <a:off x="862913" y="1728468"/>
            <a:ext cx="2224256" cy="411956"/>
          </a:xfrm>
        </p:spPr>
        <p:txBody>
          <a:bodyPr anchor="t"/>
          <a:lstStyle>
            <a:lvl1pPr marL="0" indent="0" algn="ctr" defTabSz="914400" rtl="0" eaLnBrk="1" latinLnBrk="0" hangingPunct="1">
              <a:lnSpc>
                <a:spcPct val="90000"/>
              </a:lnSpc>
              <a:spcBef>
                <a:spcPts val="0"/>
              </a:spcBef>
              <a:buFont typeface="Arial" panose="020B0604020202020204" pitchFamily="34" charset="0"/>
              <a:buNone/>
              <a:defRPr sz="2400" b="0" kern="1200">
                <a:solidFill>
                  <a:schemeClr val="tx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endParaRPr lang="en-US" dirty="0"/>
          </a:p>
        </p:txBody>
      </p:sp>
      <p:sp>
        <p:nvSpPr>
          <p:cNvPr id="6" name="Text Placeholder 2">
            <a:extLst>
              <a:ext uri="{FF2B5EF4-FFF2-40B4-BE49-F238E27FC236}">
                <a16:creationId xmlns:a16="http://schemas.microsoft.com/office/drawing/2014/main" id="{74A596EE-B42F-0F7B-227A-78C7F98C9E5B}"/>
              </a:ext>
            </a:extLst>
          </p:cNvPr>
          <p:cNvSpPr txBox="1">
            <a:spLocks/>
          </p:cNvSpPr>
          <p:nvPr/>
        </p:nvSpPr>
        <p:spPr>
          <a:xfrm>
            <a:off x="753135" y="4291918"/>
            <a:ext cx="2443812" cy="411956"/>
          </a:xfrm>
        </p:spPr>
        <p:txBody>
          <a:bodyPr anchor="t"/>
          <a:lstStyle>
            <a:lvl1pPr marL="0" indent="0" algn="l" defTabSz="914400" rtl="0" eaLnBrk="1" latinLnBrk="0" hangingPunct="1">
              <a:lnSpc>
                <a:spcPct val="110000"/>
              </a:lnSpc>
              <a:spcBef>
                <a:spcPts val="0"/>
              </a:spcBef>
              <a:buFont typeface="Arial" panose="020B0604020202020204" pitchFamily="34" charset="0"/>
              <a:buNone/>
              <a:defRPr sz="2000" b="0" kern="1200">
                <a:solidFill>
                  <a:schemeClr val="tx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90000"/>
              </a:lnSpc>
            </a:pPr>
            <a:endParaRPr lang="en-US" sz="2400" dirty="0"/>
          </a:p>
        </p:txBody>
      </p:sp>
      <p:sp>
        <p:nvSpPr>
          <p:cNvPr id="2" name="Rounded Rectangular Callout 1">
            <a:extLst>
              <a:ext uri="{FF2B5EF4-FFF2-40B4-BE49-F238E27FC236}">
                <a16:creationId xmlns:a16="http://schemas.microsoft.com/office/drawing/2014/main" id="{6D972703-D900-9FDF-6F12-34E3B4BB7C4D}"/>
              </a:ext>
            </a:extLst>
          </p:cNvPr>
          <p:cNvSpPr/>
          <p:nvPr/>
        </p:nvSpPr>
        <p:spPr>
          <a:xfrm>
            <a:off x="862914" y="4049661"/>
            <a:ext cx="2599764" cy="896470"/>
          </a:xfrm>
          <a:prstGeom prst="wedgeRoundRectCallout">
            <a:avLst>
              <a:gd name="adj1" fmla="val 41185"/>
              <a:gd name="adj2" fmla="val 82500"/>
              <a:gd name="adj3" fmla="val 16667"/>
            </a:avLst>
          </a:prstGeom>
          <a:solidFill>
            <a:srgbClr val="E8F4DB"/>
          </a:solidFill>
          <a:ln>
            <a:solidFill>
              <a:srgbClr val="86C4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what information is important?</a:t>
            </a:r>
          </a:p>
        </p:txBody>
      </p:sp>
      <p:sp>
        <p:nvSpPr>
          <p:cNvPr id="3" name="Rounded Rectangular Callout 2">
            <a:extLst>
              <a:ext uri="{FF2B5EF4-FFF2-40B4-BE49-F238E27FC236}">
                <a16:creationId xmlns:a16="http://schemas.microsoft.com/office/drawing/2014/main" id="{F8F87D30-2386-D7FA-9E35-272A414EECB7}"/>
              </a:ext>
            </a:extLst>
          </p:cNvPr>
          <p:cNvSpPr/>
          <p:nvPr/>
        </p:nvSpPr>
        <p:spPr>
          <a:xfrm>
            <a:off x="862914" y="2005827"/>
            <a:ext cx="2599764" cy="896470"/>
          </a:xfrm>
          <a:prstGeom prst="wedgeRoundRectCallout">
            <a:avLst>
              <a:gd name="adj1" fmla="val 41185"/>
              <a:gd name="adj2" fmla="val 82500"/>
              <a:gd name="adj3" fmla="val 16667"/>
            </a:avLst>
          </a:prstGeom>
          <a:solidFill>
            <a:srgbClr val="E8F4DB"/>
          </a:solidFill>
          <a:ln>
            <a:solidFill>
              <a:srgbClr val="86C4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what do you know about the content?</a:t>
            </a:r>
          </a:p>
        </p:txBody>
      </p:sp>
      <p:sp>
        <p:nvSpPr>
          <p:cNvPr id="5" name="TextBox 4">
            <a:extLst>
              <a:ext uri="{FF2B5EF4-FFF2-40B4-BE49-F238E27FC236}">
                <a16:creationId xmlns:a16="http://schemas.microsoft.com/office/drawing/2014/main" id="{BC415862-C82E-C240-9B76-A1E6AE4F544A}"/>
              </a:ext>
            </a:extLst>
          </p:cNvPr>
          <p:cNvSpPr txBox="1"/>
          <p:nvPr/>
        </p:nvSpPr>
        <p:spPr>
          <a:xfrm>
            <a:off x="5660848" y="2084866"/>
            <a:ext cx="5284382" cy="2646878"/>
          </a:xfrm>
          <a:prstGeom prst="rect">
            <a:avLst/>
          </a:prstGeom>
          <a:noFill/>
          <a:ln w="28575">
            <a:solidFill>
              <a:schemeClr val="bg1">
                <a:lumMod val="75000"/>
              </a:schemeClr>
            </a:solidFill>
            <a:prstDash val="dash"/>
          </a:ln>
        </p:spPr>
        <p:txBody>
          <a:bodyPr wrap="square" rtlCol="0">
            <a:spAutoFit/>
          </a:bodyPr>
          <a:lstStyle/>
          <a:p>
            <a:pPr algn="ctr"/>
            <a:endParaRPr lang="en-US" sz="2800" dirty="0">
              <a:latin typeface="Century Gothic" panose="020B0502020202020204" pitchFamily="34" charset="0"/>
            </a:endParaRPr>
          </a:p>
          <a:p>
            <a:pPr algn="ctr"/>
            <a:r>
              <a:rPr lang="en-US" sz="2800" dirty="0">
                <a:latin typeface="Century Gothic" panose="020B0502020202020204" pitchFamily="34" charset="0"/>
              </a:rPr>
              <a:t>A list of numbers is shown.</a:t>
            </a:r>
          </a:p>
          <a:p>
            <a:pPr algn="ctr"/>
            <a:endParaRPr lang="en-US" sz="2800" dirty="0">
              <a:latin typeface="Century Gothic" panose="020B0502020202020204" pitchFamily="34" charset="0"/>
            </a:endParaRPr>
          </a:p>
          <a:p>
            <a:pPr algn="ctr"/>
            <a:r>
              <a:rPr lang="en-US" sz="2800" dirty="0">
                <a:latin typeface="Century Gothic" panose="020B0502020202020204" pitchFamily="34" charset="0"/>
              </a:rPr>
              <a:t>83.6      83      83.74      82.362</a:t>
            </a: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p:txBody>
      </p:sp>
    </p:spTree>
    <p:extLst>
      <p:ext uri="{BB962C8B-B14F-4D97-AF65-F5344CB8AC3E}">
        <p14:creationId xmlns:p14="http://schemas.microsoft.com/office/powerpoint/2010/main" val="38941049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915300-F55A-6B41-8B37-5E7F7BD3AA79}"/>
              </a:ext>
            </a:extLst>
          </p:cNvPr>
          <p:cNvPicPr>
            <a:picLocks noChangeAspect="1"/>
          </p:cNvPicPr>
          <p:nvPr/>
        </p:nvPicPr>
        <p:blipFill rotWithShape="1">
          <a:blip r:embed="rId3"/>
          <a:srcRect l="22861" t="18538" r="63464" b="1635"/>
          <a:stretch>
            <a:fillRect/>
          </a:stretch>
        </p:blipFill>
        <p:spPr>
          <a:xfrm>
            <a:off x="7370246" y="3483848"/>
            <a:ext cx="1508760" cy="3374152"/>
          </a:xfrm>
          <a:prstGeom prst="rect">
            <a:avLst/>
          </a:prstGeom>
        </p:spPr>
      </p:pic>
      <p:pic>
        <p:nvPicPr>
          <p:cNvPr id="5" name="Picture 4">
            <a:extLst>
              <a:ext uri="{FF2B5EF4-FFF2-40B4-BE49-F238E27FC236}">
                <a16:creationId xmlns:a16="http://schemas.microsoft.com/office/drawing/2014/main" id="{AE3D89AB-84C8-2D86-12B1-58E9F566FB5B}"/>
              </a:ext>
            </a:extLst>
          </p:cNvPr>
          <p:cNvPicPr>
            <a:picLocks noChangeAspect="1"/>
          </p:cNvPicPr>
          <p:nvPr/>
        </p:nvPicPr>
        <p:blipFill rotWithShape="1">
          <a:blip r:embed="rId4"/>
          <a:srcRect l="7286" t="18537" r="80978" b="1634"/>
          <a:stretch>
            <a:fillRect/>
          </a:stretch>
        </p:blipFill>
        <p:spPr>
          <a:xfrm>
            <a:off x="3315477" y="3522016"/>
            <a:ext cx="1280160" cy="3335984"/>
          </a:xfrm>
          <a:prstGeom prst="rect">
            <a:avLst/>
          </a:prstGeom>
        </p:spPr>
      </p:pic>
      <p:grpSp>
        <p:nvGrpSpPr>
          <p:cNvPr id="6" name="Group 5">
            <a:extLst>
              <a:ext uri="{FF2B5EF4-FFF2-40B4-BE49-F238E27FC236}">
                <a16:creationId xmlns:a16="http://schemas.microsoft.com/office/drawing/2014/main" id="{1A659BD0-1F53-C41B-E0EF-88D95DB2D025}"/>
              </a:ext>
            </a:extLst>
          </p:cNvPr>
          <p:cNvGrpSpPr>
            <a:grpSpLocks noChangeAspect="1"/>
          </p:cNvGrpSpPr>
          <p:nvPr/>
        </p:nvGrpSpPr>
        <p:grpSpPr>
          <a:xfrm>
            <a:off x="3132619" y="1364041"/>
            <a:ext cx="1920240" cy="1889940"/>
            <a:chOff x="1349399" y="608521"/>
            <a:chExt cx="2146058" cy="2205481"/>
          </a:xfrm>
          <a:solidFill>
            <a:srgbClr val="CAED9D"/>
          </a:solidFill>
        </p:grpSpPr>
        <p:pic>
          <p:nvPicPr>
            <p:cNvPr id="7" name="Picture 6">
              <a:extLst>
                <a:ext uri="{FF2B5EF4-FFF2-40B4-BE49-F238E27FC236}">
                  <a16:creationId xmlns:a16="http://schemas.microsoft.com/office/drawing/2014/main" id="{E2261624-1FF5-ACE6-EF50-E525BBE4C9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9399" y="608521"/>
              <a:ext cx="2146058" cy="2205481"/>
            </a:xfrm>
            <a:prstGeom prst="rect">
              <a:avLst/>
            </a:prstGeom>
            <a:grpFill/>
          </p:spPr>
        </p:pic>
        <p:sp>
          <p:nvSpPr>
            <p:cNvPr id="8" name="TextBox 7">
              <a:extLst>
                <a:ext uri="{FF2B5EF4-FFF2-40B4-BE49-F238E27FC236}">
                  <a16:creationId xmlns:a16="http://schemas.microsoft.com/office/drawing/2014/main" id="{11950536-FA22-7EDA-2835-3A7C52C90059}"/>
                </a:ext>
              </a:extLst>
            </p:cNvPr>
            <p:cNvSpPr txBox="1"/>
            <p:nvPr/>
          </p:nvSpPr>
          <p:spPr>
            <a:xfrm>
              <a:off x="1370596" y="1135618"/>
              <a:ext cx="2092750" cy="923631"/>
            </a:xfrm>
            <a:prstGeom prst="rect">
              <a:avLst/>
            </a:prstGeom>
            <a:grpFill/>
          </p:spPr>
          <p:txBody>
            <a:bodyPr wrap="square" rtlCol="0">
              <a:spAutoFit/>
            </a:bodyPr>
            <a:lstStyle/>
            <a:p>
              <a:pPr algn="ctr" defTabSz="761970">
                <a:defRPr/>
              </a:pPr>
              <a:r>
                <a:rPr lang="en-US" sz="4000" b="1" dirty="0">
                  <a:solidFill>
                    <a:prstClr val="black">
                      <a:lumMod val="85000"/>
                      <a:lumOff val="15000"/>
                    </a:prstClr>
                  </a:solidFill>
                  <a:latin typeface="Century Gothic" panose="020B0502020202020204" pitchFamily="34" charset="0"/>
                </a:rPr>
                <a:t>FACT</a:t>
              </a:r>
            </a:p>
          </p:txBody>
        </p:sp>
      </p:grpSp>
      <p:grpSp>
        <p:nvGrpSpPr>
          <p:cNvPr id="9" name="Group 8">
            <a:extLst>
              <a:ext uri="{FF2B5EF4-FFF2-40B4-BE49-F238E27FC236}">
                <a16:creationId xmlns:a16="http://schemas.microsoft.com/office/drawing/2014/main" id="{27B60E4E-BE66-0C29-226F-F524D1011993}"/>
              </a:ext>
            </a:extLst>
          </p:cNvPr>
          <p:cNvGrpSpPr>
            <a:grpSpLocks noChangeAspect="1"/>
          </p:cNvGrpSpPr>
          <p:nvPr/>
        </p:nvGrpSpPr>
        <p:grpSpPr>
          <a:xfrm>
            <a:off x="7146608" y="1364044"/>
            <a:ext cx="1920240" cy="1920240"/>
            <a:chOff x="7231361" y="2441507"/>
            <a:chExt cx="2407493" cy="2260448"/>
          </a:xfrm>
        </p:grpSpPr>
        <p:pic>
          <p:nvPicPr>
            <p:cNvPr id="10" name="Picture 9">
              <a:extLst>
                <a:ext uri="{FF2B5EF4-FFF2-40B4-BE49-F238E27FC236}">
                  <a16:creationId xmlns:a16="http://schemas.microsoft.com/office/drawing/2014/main" id="{BEDC5512-A4B8-C172-D4FA-F2923264F3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1361" y="2441507"/>
              <a:ext cx="2407493" cy="2260448"/>
            </a:xfrm>
            <a:prstGeom prst="rect">
              <a:avLst/>
            </a:prstGeom>
          </p:spPr>
        </p:pic>
        <p:sp>
          <p:nvSpPr>
            <p:cNvPr id="11" name="TextBox 10">
              <a:extLst>
                <a:ext uri="{FF2B5EF4-FFF2-40B4-BE49-F238E27FC236}">
                  <a16:creationId xmlns:a16="http://schemas.microsoft.com/office/drawing/2014/main" id="{928074E2-D686-6E26-2F84-F2B31C9B856E}"/>
                </a:ext>
              </a:extLst>
            </p:cNvPr>
            <p:cNvSpPr txBox="1"/>
            <p:nvPr/>
          </p:nvSpPr>
          <p:spPr>
            <a:xfrm>
              <a:off x="7276243" y="2995906"/>
              <a:ext cx="2362609" cy="950427"/>
            </a:xfrm>
            <a:prstGeom prst="rect">
              <a:avLst/>
            </a:prstGeom>
            <a:noFill/>
          </p:spPr>
          <p:txBody>
            <a:bodyPr wrap="square" rtlCol="0">
              <a:spAutoFit/>
            </a:bodyPr>
            <a:lstStyle/>
            <a:p>
              <a:pPr algn="ctr" defTabSz="761970">
                <a:defRPr/>
              </a:pPr>
              <a:r>
                <a:rPr lang="en-US" sz="4000" b="1" dirty="0">
                  <a:solidFill>
                    <a:prstClr val="black">
                      <a:lumMod val="85000"/>
                      <a:lumOff val="15000"/>
                    </a:prstClr>
                  </a:solidFill>
                  <a:latin typeface="Century Gothic" panose="020B0502020202020204" pitchFamily="34" charset="0"/>
                </a:rPr>
                <a:t>FIB</a:t>
              </a:r>
            </a:p>
          </p:txBody>
        </p:sp>
      </p:grpSp>
    </p:spTree>
    <p:extLst>
      <p:ext uri="{BB962C8B-B14F-4D97-AF65-F5344CB8AC3E}">
        <p14:creationId xmlns:p14="http://schemas.microsoft.com/office/powerpoint/2010/main" val="38607228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993EC42-F528-CC78-4903-564AC251DDB0}"/>
              </a:ext>
            </a:extLst>
          </p:cNvPr>
          <p:cNvSpPr>
            <a:spLocks noGrp="1"/>
          </p:cNvSpPr>
          <p:nvPr>
            <p:ph sz="half" idx="1"/>
          </p:nvPr>
        </p:nvSpPr>
        <p:spPr>
          <a:xfrm>
            <a:off x="740189" y="364489"/>
            <a:ext cx="5212080" cy="1607296"/>
          </a:xfrm>
        </p:spPr>
        <p:txBody>
          <a:bodyPr/>
          <a:lstStyle/>
          <a:p>
            <a:r>
              <a:rPr lang="en-US"/>
              <a:t>all </a:t>
            </a:r>
            <a:r>
              <a:rPr lang="en-US" dirty="0"/>
              <a:t>the numbers have the same value in the tens place</a:t>
            </a:r>
          </a:p>
        </p:txBody>
      </p:sp>
      <p:sp>
        <p:nvSpPr>
          <p:cNvPr id="5" name="Rectangle 4">
            <a:extLst>
              <a:ext uri="{FF2B5EF4-FFF2-40B4-BE49-F238E27FC236}">
                <a16:creationId xmlns:a16="http://schemas.microsoft.com/office/drawing/2014/main" id="{642B0D3A-B2F0-BC0F-88DF-5840F3C0134D}"/>
              </a:ext>
            </a:extLst>
          </p:cNvPr>
          <p:cNvSpPr/>
          <p:nvPr/>
        </p:nvSpPr>
        <p:spPr>
          <a:xfrm>
            <a:off x="0" y="5475368"/>
            <a:ext cx="12191999" cy="6843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113" indent="-11113" algn="ctr" defTabSz="761970">
              <a:defRPr/>
            </a:pPr>
            <a:r>
              <a:rPr lang="en-US" sz="4400" b="1" dirty="0">
                <a:solidFill>
                  <a:prstClr val="white"/>
                </a:solidFill>
                <a:latin typeface="Century Gothic" panose="020B0502020202020204" pitchFamily="34" charset="0"/>
              </a:rPr>
              <a:t>1-2-3 SHOWDOWN</a:t>
            </a:r>
            <a:endParaRPr lang="en-US" sz="4800" b="1" dirty="0">
              <a:solidFill>
                <a:prstClr val="white"/>
              </a:solidFill>
              <a:latin typeface="Century Gothic" panose="020B0502020202020204" pitchFamily="34" charset="0"/>
            </a:endParaRPr>
          </a:p>
        </p:txBody>
      </p:sp>
      <p:sp>
        <p:nvSpPr>
          <p:cNvPr id="7" name="Rectangle 6">
            <a:extLst>
              <a:ext uri="{FF2B5EF4-FFF2-40B4-BE49-F238E27FC236}">
                <a16:creationId xmlns:a16="http://schemas.microsoft.com/office/drawing/2014/main" id="{72EE9ECF-050D-A66D-9A73-75B5F55442D6}"/>
              </a:ext>
            </a:extLst>
          </p:cNvPr>
          <p:cNvSpPr/>
          <p:nvPr/>
        </p:nvSpPr>
        <p:spPr>
          <a:xfrm>
            <a:off x="7651929" y="155073"/>
            <a:ext cx="2955043" cy="1497103"/>
          </a:xfrm>
          <a:prstGeom prst="rect">
            <a:avLst/>
          </a:prstGeom>
          <a:solidFill>
            <a:srgbClr val="CAED9D"/>
          </a:solidFill>
          <a:ln>
            <a:solidFill>
              <a:srgbClr val="82C4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defRPr/>
            </a:pPr>
            <a:r>
              <a:rPr lang="en-US" sz="6600" b="1" dirty="0">
                <a:solidFill>
                  <a:prstClr val="black">
                    <a:lumMod val="85000"/>
                    <a:lumOff val="15000"/>
                  </a:prstClr>
                </a:solidFill>
                <a:latin typeface="Century Gothic" panose="020B0502020202020204" pitchFamily="34" charset="0"/>
              </a:rPr>
              <a:t>FACT!</a:t>
            </a:r>
          </a:p>
        </p:txBody>
      </p:sp>
      <p:sp>
        <p:nvSpPr>
          <p:cNvPr id="3" name="TextBox 2">
            <a:extLst>
              <a:ext uri="{FF2B5EF4-FFF2-40B4-BE49-F238E27FC236}">
                <a16:creationId xmlns:a16="http://schemas.microsoft.com/office/drawing/2014/main" id="{38E1E8DE-C380-0075-912E-7925F703287C}"/>
              </a:ext>
            </a:extLst>
          </p:cNvPr>
          <p:cNvSpPr txBox="1"/>
          <p:nvPr/>
        </p:nvSpPr>
        <p:spPr>
          <a:xfrm>
            <a:off x="754311" y="1928749"/>
            <a:ext cx="5284382" cy="2646878"/>
          </a:xfrm>
          <a:prstGeom prst="rect">
            <a:avLst/>
          </a:prstGeom>
          <a:noFill/>
          <a:ln w="28575">
            <a:solidFill>
              <a:schemeClr val="bg1">
                <a:lumMod val="75000"/>
              </a:schemeClr>
            </a:solidFill>
            <a:prstDash val="dash"/>
          </a:ln>
        </p:spPr>
        <p:txBody>
          <a:bodyPr wrap="square" rtlCol="0">
            <a:spAutoFit/>
          </a:bodyPr>
          <a:lstStyle/>
          <a:p>
            <a:pPr algn="ctr"/>
            <a:endParaRPr lang="en-US" sz="2800" dirty="0">
              <a:latin typeface="Century Gothic" panose="020B0502020202020204" pitchFamily="34" charset="0"/>
            </a:endParaRPr>
          </a:p>
          <a:p>
            <a:pPr algn="ctr"/>
            <a:r>
              <a:rPr lang="en-US" sz="2800" dirty="0">
                <a:latin typeface="Century Gothic" panose="020B0502020202020204" pitchFamily="34" charset="0"/>
              </a:rPr>
              <a:t>A list of numbers is shown.</a:t>
            </a:r>
          </a:p>
          <a:p>
            <a:pPr algn="ctr"/>
            <a:endParaRPr lang="en-US" sz="2800" dirty="0">
              <a:latin typeface="Century Gothic" panose="020B0502020202020204" pitchFamily="34" charset="0"/>
            </a:endParaRPr>
          </a:p>
          <a:p>
            <a:pPr algn="ctr"/>
            <a:r>
              <a:rPr lang="en-US" sz="2800" dirty="0">
                <a:latin typeface="Century Gothic" panose="020B0502020202020204" pitchFamily="34" charset="0"/>
              </a:rPr>
              <a:t>83.6      83      83.74      82.362</a:t>
            </a: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p:txBody>
      </p:sp>
      <p:graphicFrame>
        <p:nvGraphicFramePr>
          <p:cNvPr id="4" name="Table 3">
            <a:extLst>
              <a:ext uri="{FF2B5EF4-FFF2-40B4-BE49-F238E27FC236}">
                <a16:creationId xmlns:a16="http://schemas.microsoft.com/office/drawing/2014/main" id="{6DFC0922-2AC9-9B3F-2DBE-31A7D6E7C2DB}"/>
              </a:ext>
            </a:extLst>
          </p:cNvPr>
          <p:cNvGraphicFramePr>
            <a:graphicFrameLocks noGrp="1"/>
          </p:cNvGraphicFramePr>
          <p:nvPr>
            <p:extLst>
              <p:ext uri="{D42A27DB-BD31-4B8C-83A1-F6EECF244321}">
                <p14:modId xmlns:p14="http://schemas.microsoft.com/office/powerpoint/2010/main" val="104238574"/>
              </p:ext>
            </p:extLst>
          </p:nvPr>
        </p:nvGraphicFramePr>
        <p:xfrm>
          <a:off x="6573788" y="2167848"/>
          <a:ext cx="5284381" cy="2226735"/>
        </p:xfrm>
        <a:graphic>
          <a:graphicData uri="http://schemas.openxmlformats.org/drawingml/2006/table">
            <a:tbl>
              <a:tblPr firstRow="1" bandRow="1">
                <a:tableStyleId>{5C22544A-7EE6-4342-B048-85BDC9FD1C3A}</a:tableStyleId>
              </a:tblPr>
              <a:tblGrid>
                <a:gridCol w="880730">
                  <a:extLst>
                    <a:ext uri="{9D8B030D-6E8A-4147-A177-3AD203B41FA5}">
                      <a16:colId xmlns:a16="http://schemas.microsoft.com/office/drawing/2014/main" val="3630540783"/>
                    </a:ext>
                  </a:extLst>
                </a:gridCol>
                <a:gridCol w="880730">
                  <a:extLst>
                    <a:ext uri="{9D8B030D-6E8A-4147-A177-3AD203B41FA5}">
                      <a16:colId xmlns:a16="http://schemas.microsoft.com/office/drawing/2014/main" val="1546969745"/>
                    </a:ext>
                  </a:extLst>
                </a:gridCol>
                <a:gridCol w="242694">
                  <a:extLst>
                    <a:ext uri="{9D8B030D-6E8A-4147-A177-3AD203B41FA5}">
                      <a16:colId xmlns:a16="http://schemas.microsoft.com/office/drawing/2014/main" val="2505119526"/>
                    </a:ext>
                  </a:extLst>
                </a:gridCol>
                <a:gridCol w="986971">
                  <a:extLst>
                    <a:ext uri="{9D8B030D-6E8A-4147-A177-3AD203B41FA5}">
                      <a16:colId xmlns:a16="http://schemas.microsoft.com/office/drawing/2014/main" val="1043201109"/>
                    </a:ext>
                  </a:extLst>
                </a:gridCol>
                <a:gridCol w="1059544">
                  <a:extLst>
                    <a:ext uri="{9D8B030D-6E8A-4147-A177-3AD203B41FA5}">
                      <a16:colId xmlns:a16="http://schemas.microsoft.com/office/drawing/2014/main" val="1485429825"/>
                    </a:ext>
                  </a:extLst>
                </a:gridCol>
                <a:gridCol w="1233712">
                  <a:extLst>
                    <a:ext uri="{9D8B030D-6E8A-4147-A177-3AD203B41FA5}">
                      <a16:colId xmlns:a16="http://schemas.microsoft.com/office/drawing/2014/main" val="21731147"/>
                    </a:ext>
                  </a:extLst>
                </a:gridCol>
              </a:tblGrid>
              <a:tr h="445347">
                <a:tc>
                  <a:txBody>
                    <a:bodyPr/>
                    <a:lstStyle/>
                    <a:p>
                      <a:pPr algn="ctr"/>
                      <a:r>
                        <a:rPr lang="en-US" dirty="0">
                          <a:solidFill>
                            <a:schemeClr val="tx1"/>
                          </a:solidFill>
                          <a:latin typeface="Arial" panose="020B0604020202020204" pitchFamily="34" charset="0"/>
                        </a:rPr>
                        <a:t>10s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lang="en-US" dirty="0">
                          <a:solidFill>
                            <a:schemeClr val="tx1"/>
                          </a:solidFill>
                          <a:latin typeface="Arial" panose="020B0604020202020204" pitchFamily="34" charset="0"/>
                        </a:rPr>
                        <a:t>1s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dirty="0">
                          <a:solidFill>
                            <a:schemeClr val="tx1"/>
                          </a:solidFill>
                          <a:latin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dirty="0">
                          <a:solidFill>
                            <a:schemeClr val="tx1"/>
                          </a:solidFill>
                          <a:latin typeface="Arial" panose="020B0604020202020204" pitchFamily="34" charset="0"/>
                        </a:rPr>
                        <a:t>0.1ths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dirty="0">
                          <a:solidFill>
                            <a:schemeClr val="tx1"/>
                          </a:solidFill>
                          <a:latin typeface="Arial" panose="020B0604020202020204" pitchFamily="34" charset="0"/>
                        </a:rPr>
                        <a:t>0.01ths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dirty="0">
                          <a:solidFill>
                            <a:schemeClr val="tx1"/>
                          </a:solidFill>
                          <a:latin typeface="Arial" panose="020B0604020202020204" pitchFamily="34" charset="0"/>
                        </a:rPr>
                        <a:t>0.001ths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616735428"/>
                  </a:ext>
                </a:extLst>
              </a:tr>
              <a:tr h="445347">
                <a:tc>
                  <a:txBody>
                    <a:bodyPr/>
                    <a:lstStyle/>
                    <a:p>
                      <a:pPr algn="ctr"/>
                      <a:r>
                        <a:rPr lang="en-US" dirty="0">
                          <a:latin typeface="Century Gothic" panose="020B0502020202020204" pitchFamily="34"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lang="en-US" dirty="0">
                          <a:latin typeface="Century Gothic" panose="020B0502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latin typeface="Century Gothic" panose="020B0502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latin typeface="Century Gothic" panose="020B050202020202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44363149"/>
                  </a:ext>
                </a:extLst>
              </a:tr>
              <a:tr h="445347">
                <a:tc>
                  <a:txBody>
                    <a:bodyPr/>
                    <a:lstStyle/>
                    <a:p>
                      <a:pPr algn="ctr"/>
                      <a:r>
                        <a:rPr lang="en-US" dirty="0">
                          <a:latin typeface="Century Gothic" panose="020B0502020202020204" pitchFamily="34"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lang="en-US" dirty="0">
                          <a:latin typeface="Century Gothic" panose="020B0502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latin typeface="Century Gothic" panose="020B0502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38560527"/>
                  </a:ext>
                </a:extLst>
              </a:tr>
              <a:tr h="445347">
                <a:tc>
                  <a:txBody>
                    <a:bodyPr/>
                    <a:lstStyle/>
                    <a:p>
                      <a:pPr algn="ctr"/>
                      <a:r>
                        <a:rPr lang="en-US" dirty="0">
                          <a:latin typeface="Century Gothic" panose="020B0502020202020204" pitchFamily="34"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lang="en-US" dirty="0">
                          <a:latin typeface="Century Gothic" panose="020B0502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latin typeface="Century Gothic" panose="020B0502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latin typeface="Century Gothic" panose="020B0502020202020204" pitchFamily="34"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latin typeface="Century Gothic" panose="020B050202020202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84022024"/>
                  </a:ext>
                </a:extLst>
              </a:tr>
              <a:tr h="445347">
                <a:tc>
                  <a:txBody>
                    <a:bodyPr/>
                    <a:lstStyle/>
                    <a:p>
                      <a:pPr algn="ctr"/>
                      <a:r>
                        <a:rPr lang="en-US" dirty="0">
                          <a:latin typeface="Century Gothic" panose="020B0502020202020204" pitchFamily="34"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lang="en-US" dirty="0">
                          <a:latin typeface="Century Gothic" panose="020B0502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latin typeface="Century Gothic" panose="020B0502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latin typeface="Century Gothic" panose="020B0502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latin typeface="Century Gothic" panose="020B050202020202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latin typeface="Century Gothic" panose="020B0502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62767167"/>
                  </a:ext>
                </a:extLst>
              </a:tr>
            </a:tbl>
          </a:graphicData>
        </a:graphic>
      </p:graphicFrame>
    </p:spTree>
    <p:extLst>
      <p:ext uri="{BB962C8B-B14F-4D97-AF65-F5344CB8AC3E}">
        <p14:creationId xmlns:p14="http://schemas.microsoft.com/office/powerpoint/2010/main" val="3973114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24758D-074E-029B-32BB-2AC0CF495A7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B72DF55-08E3-C72C-0C19-1650E8BFF358}"/>
              </a:ext>
            </a:extLst>
          </p:cNvPr>
          <p:cNvSpPr>
            <a:spLocks noGrp="1"/>
          </p:cNvSpPr>
          <p:nvPr>
            <p:ph sz="half" idx="1"/>
          </p:nvPr>
        </p:nvSpPr>
        <p:spPr>
          <a:xfrm>
            <a:off x="740189" y="364489"/>
            <a:ext cx="5212080" cy="1607296"/>
          </a:xfrm>
        </p:spPr>
        <p:txBody>
          <a:bodyPr>
            <a:normAutofit/>
          </a:bodyPr>
          <a:lstStyle/>
          <a:p>
            <a:r>
              <a:rPr lang="en-US" sz="4400" dirty="0"/>
              <a:t>83.74 = 83.740</a:t>
            </a:r>
          </a:p>
        </p:txBody>
      </p:sp>
      <p:sp>
        <p:nvSpPr>
          <p:cNvPr id="5" name="Rectangle 4">
            <a:extLst>
              <a:ext uri="{FF2B5EF4-FFF2-40B4-BE49-F238E27FC236}">
                <a16:creationId xmlns:a16="http://schemas.microsoft.com/office/drawing/2014/main" id="{A2A60F20-0B19-8E6F-D704-495C3D72222C}"/>
              </a:ext>
            </a:extLst>
          </p:cNvPr>
          <p:cNvSpPr/>
          <p:nvPr/>
        </p:nvSpPr>
        <p:spPr>
          <a:xfrm>
            <a:off x="0" y="5475368"/>
            <a:ext cx="12191999" cy="6843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113" indent="-11113" algn="ctr" defTabSz="761970">
              <a:defRPr/>
            </a:pPr>
            <a:r>
              <a:rPr lang="en-US" sz="4400" b="1" dirty="0">
                <a:solidFill>
                  <a:prstClr val="white"/>
                </a:solidFill>
                <a:latin typeface="Century Gothic" panose="020B0502020202020204" pitchFamily="34" charset="0"/>
              </a:rPr>
              <a:t>1-2-3 SHOWDOWN</a:t>
            </a:r>
            <a:endParaRPr lang="en-US" sz="4800" b="1" dirty="0">
              <a:solidFill>
                <a:prstClr val="white"/>
              </a:solidFill>
              <a:latin typeface="Century Gothic" panose="020B0502020202020204" pitchFamily="34" charset="0"/>
            </a:endParaRPr>
          </a:p>
        </p:txBody>
      </p:sp>
      <p:sp>
        <p:nvSpPr>
          <p:cNvPr id="7" name="Rectangle 6">
            <a:extLst>
              <a:ext uri="{FF2B5EF4-FFF2-40B4-BE49-F238E27FC236}">
                <a16:creationId xmlns:a16="http://schemas.microsoft.com/office/drawing/2014/main" id="{3E1ECDFE-84AA-1953-BB06-A9926B250548}"/>
              </a:ext>
            </a:extLst>
          </p:cNvPr>
          <p:cNvSpPr/>
          <p:nvPr/>
        </p:nvSpPr>
        <p:spPr>
          <a:xfrm>
            <a:off x="7913185" y="474682"/>
            <a:ext cx="2955043" cy="1497103"/>
          </a:xfrm>
          <a:prstGeom prst="rect">
            <a:avLst/>
          </a:prstGeom>
          <a:solidFill>
            <a:srgbClr val="CAED9D"/>
          </a:solidFill>
          <a:ln>
            <a:solidFill>
              <a:srgbClr val="82C4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defRPr/>
            </a:pPr>
            <a:r>
              <a:rPr lang="en-US" sz="6600" b="1" dirty="0">
                <a:solidFill>
                  <a:prstClr val="black">
                    <a:lumMod val="85000"/>
                    <a:lumOff val="15000"/>
                  </a:prstClr>
                </a:solidFill>
                <a:latin typeface="Century Gothic" panose="020B0502020202020204" pitchFamily="34" charset="0"/>
              </a:rPr>
              <a:t>FACT!</a:t>
            </a:r>
          </a:p>
        </p:txBody>
      </p:sp>
      <p:sp>
        <p:nvSpPr>
          <p:cNvPr id="3" name="TextBox 2">
            <a:extLst>
              <a:ext uri="{FF2B5EF4-FFF2-40B4-BE49-F238E27FC236}">
                <a16:creationId xmlns:a16="http://schemas.microsoft.com/office/drawing/2014/main" id="{B592DB10-9FA1-2DBA-5DF9-1F4DA41442FB}"/>
              </a:ext>
            </a:extLst>
          </p:cNvPr>
          <p:cNvSpPr txBox="1"/>
          <p:nvPr/>
        </p:nvSpPr>
        <p:spPr>
          <a:xfrm>
            <a:off x="754311" y="1928749"/>
            <a:ext cx="5284382" cy="2646878"/>
          </a:xfrm>
          <a:prstGeom prst="rect">
            <a:avLst/>
          </a:prstGeom>
          <a:noFill/>
          <a:ln w="28575">
            <a:solidFill>
              <a:schemeClr val="bg1">
                <a:lumMod val="75000"/>
              </a:schemeClr>
            </a:solidFill>
            <a:prstDash val="dash"/>
          </a:ln>
        </p:spPr>
        <p:txBody>
          <a:bodyPr wrap="square" rtlCol="0">
            <a:spAutoFit/>
          </a:bodyPr>
          <a:lstStyle/>
          <a:p>
            <a:pPr algn="ctr"/>
            <a:endParaRPr lang="en-US" sz="2800" dirty="0">
              <a:latin typeface="Century Gothic" panose="020B0502020202020204" pitchFamily="34" charset="0"/>
            </a:endParaRPr>
          </a:p>
          <a:p>
            <a:pPr algn="ctr"/>
            <a:r>
              <a:rPr lang="en-US" sz="2800" dirty="0">
                <a:latin typeface="Century Gothic" panose="020B0502020202020204" pitchFamily="34" charset="0"/>
              </a:rPr>
              <a:t>A list of numbers is shown.</a:t>
            </a:r>
          </a:p>
          <a:p>
            <a:pPr algn="ctr"/>
            <a:endParaRPr lang="en-US" sz="2800" dirty="0">
              <a:latin typeface="Century Gothic" panose="020B0502020202020204" pitchFamily="34" charset="0"/>
            </a:endParaRPr>
          </a:p>
          <a:p>
            <a:pPr algn="ctr"/>
            <a:r>
              <a:rPr lang="en-US" sz="2800" dirty="0">
                <a:latin typeface="Century Gothic" panose="020B0502020202020204" pitchFamily="34" charset="0"/>
              </a:rPr>
              <a:t>83.6      83      83.74      82.362</a:t>
            </a: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p:txBody>
      </p:sp>
      <p:graphicFrame>
        <p:nvGraphicFramePr>
          <p:cNvPr id="4" name="Table 3">
            <a:extLst>
              <a:ext uri="{FF2B5EF4-FFF2-40B4-BE49-F238E27FC236}">
                <a16:creationId xmlns:a16="http://schemas.microsoft.com/office/drawing/2014/main" id="{4EA18079-77E9-E625-A097-CE67FBC4ADC2}"/>
              </a:ext>
            </a:extLst>
          </p:cNvPr>
          <p:cNvGraphicFramePr>
            <a:graphicFrameLocks noGrp="1"/>
          </p:cNvGraphicFramePr>
          <p:nvPr>
            <p:extLst>
              <p:ext uri="{D42A27DB-BD31-4B8C-83A1-F6EECF244321}">
                <p14:modId xmlns:p14="http://schemas.microsoft.com/office/powerpoint/2010/main" val="1398728585"/>
              </p:ext>
            </p:extLst>
          </p:nvPr>
        </p:nvGraphicFramePr>
        <p:xfrm>
          <a:off x="6588302" y="2458134"/>
          <a:ext cx="5284381" cy="1336041"/>
        </p:xfrm>
        <a:graphic>
          <a:graphicData uri="http://schemas.openxmlformats.org/drawingml/2006/table">
            <a:tbl>
              <a:tblPr firstRow="1" bandRow="1">
                <a:tableStyleId>{5C22544A-7EE6-4342-B048-85BDC9FD1C3A}</a:tableStyleId>
              </a:tblPr>
              <a:tblGrid>
                <a:gridCol w="880730">
                  <a:extLst>
                    <a:ext uri="{9D8B030D-6E8A-4147-A177-3AD203B41FA5}">
                      <a16:colId xmlns:a16="http://schemas.microsoft.com/office/drawing/2014/main" val="3630540783"/>
                    </a:ext>
                  </a:extLst>
                </a:gridCol>
                <a:gridCol w="880730">
                  <a:extLst>
                    <a:ext uri="{9D8B030D-6E8A-4147-A177-3AD203B41FA5}">
                      <a16:colId xmlns:a16="http://schemas.microsoft.com/office/drawing/2014/main" val="1546969745"/>
                    </a:ext>
                  </a:extLst>
                </a:gridCol>
                <a:gridCol w="242694">
                  <a:extLst>
                    <a:ext uri="{9D8B030D-6E8A-4147-A177-3AD203B41FA5}">
                      <a16:colId xmlns:a16="http://schemas.microsoft.com/office/drawing/2014/main" val="2505119526"/>
                    </a:ext>
                  </a:extLst>
                </a:gridCol>
                <a:gridCol w="986971">
                  <a:extLst>
                    <a:ext uri="{9D8B030D-6E8A-4147-A177-3AD203B41FA5}">
                      <a16:colId xmlns:a16="http://schemas.microsoft.com/office/drawing/2014/main" val="1043201109"/>
                    </a:ext>
                  </a:extLst>
                </a:gridCol>
                <a:gridCol w="1059544">
                  <a:extLst>
                    <a:ext uri="{9D8B030D-6E8A-4147-A177-3AD203B41FA5}">
                      <a16:colId xmlns:a16="http://schemas.microsoft.com/office/drawing/2014/main" val="1485429825"/>
                    </a:ext>
                  </a:extLst>
                </a:gridCol>
                <a:gridCol w="1233712">
                  <a:extLst>
                    <a:ext uri="{9D8B030D-6E8A-4147-A177-3AD203B41FA5}">
                      <a16:colId xmlns:a16="http://schemas.microsoft.com/office/drawing/2014/main" val="21731147"/>
                    </a:ext>
                  </a:extLst>
                </a:gridCol>
              </a:tblGrid>
              <a:tr h="445347">
                <a:tc>
                  <a:txBody>
                    <a:bodyPr/>
                    <a:lstStyle/>
                    <a:p>
                      <a:pPr algn="ctr"/>
                      <a:r>
                        <a:rPr lang="en-US" dirty="0">
                          <a:solidFill>
                            <a:schemeClr val="tx1"/>
                          </a:solidFill>
                          <a:latin typeface="Arial" panose="020B0604020202020204" pitchFamily="34" charset="0"/>
                        </a:rPr>
                        <a:t>10s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latin typeface="Arial" panose="020B0604020202020204" pitchFamily="34" charset="0"/>
                        </a:rPr>
                        <a:t>1s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dirty="0">
                          <a:solidFill>
                            <a:schemeClr val="tx1"/>
                          </a:solidFill>
                          <a:latin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dirty="0">
                          <a:solidFill>
                            <a:schemeClr val="tx1"/>
                          </a:solidFill>
                          <a:latin typeface="Arial" panose="020B0604020202020204" pitchFamily="34" charset="0"/>
                        </a:rPr>
                        <a:t>0.1ths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dirty="0">
                          <a:solidFill>
                            <a:schemeClr val="tx1"/>
                          </a:solidFill>
                          <a:latin typeface="Arial" panose="020B0604020202020204" pitchFamily="34" charset="0"/>
                        </a:rPr>
                        <a:t>0.01ths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dirty="0">
                          <a:solidFill>
                            <a:schemeClr val="tx1"/>
                          </a:solidFill>
                          <a:latin typeface="Arial" panose="020B0604020202020204" pitchFamily="34" charset="0"/>
                        </a:rPr>
                        <a:t>0.001ths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616735428"/>
                  </a:ext>
                </a:extLst>
              </a:tr>
              <a:tr h="445347">
                <a:tc>
                  <a:txBody>
                    <a:bodyPr/>
                    <a:lstStyle/>
                    <a:p>
                      <a:pPr algn="ctr"/>
                      <a:r>
                        <a:rPr lang="en-US" dirty="0">
                          <a:latin typeface="Century Gothic" panose="020B0502020202020204" pitchFamily="34"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latin typeface="Century Gothic" panose="020B0502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latin typeface="Century Gothic" panose="020B0502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latin typeface="Century Gothic" panose="020B0502020202020204" pitchFamily="34"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latin typeface="Century Gothic" panose="020B050202020202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2938560527"/>
                  </a:ext>
                </a:extLst>
              </a:tr>
              <a:tr h="445347">
                <a:tc>
                  <a:txBody>
                    <a:bodyPr/>
                    <a:lstStyle/>
                    <a:p>
                      <a:pPr algn="ctr"/>
                      <a:r>
                        <a:rPr lang="en-US" dirty="0">
                          <a:latin typeface="Century Gothic" panose="020B0502020202020204" pitchFamily="34"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latin typeface="Century Gothic" panose="020B0502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latin typeface="Century Gothic" panose="020B0502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latin typeface="Century Gothic" panose="020B0502020202020204" pitchFamily="34"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latin typeface="Century Gothic" panose="020B050202020202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latin typeface="Century Gothic" panose="020B050202020202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884022024"/>
                  </a:ext>
                </a:extLst>
              </a:tr>
            </a:tbl>
          </a:graphicData>
        </a:graphic>
      </p:graphicFrame>
    </p:spTree>
    <p:extLst>
      <p:ext uri="{BB962C8B-B14F-4D97-AF65-F5344CB8AC3E}">
        <p14:creationId xmlns:p14="http://schemas.microsoft.com/office/powerpoint/2010/main" val="2003192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theme/theme1.xml><?xml version="1.0" encoding="utf-8"?>
<a:theme xmlns:a="http://schemas.openxmlformats.org/drawingml/2006/main" name="blank option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 make a pla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 show what you know">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3 work it out">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4 think it up">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5 write about it">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title pag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718</TotalTime>
  <Words>2416</Words>
  <Application>Microsoft Office PowerPoint</Application>
  <PresentationFormat>Widescreen</PresentationFormat>
  <Paragraphs>312</Paragraphs>
  <Slides>18</Slides>
  <Notes>18</Notes>
  <HiddenSlides>2</HiddenSlides>
  <MMClips>0</MMClips>
  <ScaleCrop>false</ScaleCrop>
  <HeadingPairs>
    <vt:vector size="6" baseType="variant">
      <vt:variant>
        <vt:lpstr>Fonts Used</vt:lpstr>
      </vt:variant>
      <vt:variant>
        <vt:i4>5</vt:i4>
      </vt:variant>
      <vt:variant>
        <vt:lpstr>Theme</vt:lpstr>
      </vt:variant>
      <vt:variant>
        <vt:i4>7</vt:i4>
      </vt:variant>
      <vt:variant>
        <vt:lpstr>Slide Titles</vt:lpstr>
      </vt:variant>
      <vt:variant>
        <vt:i4>18</vt:i4>
      </vt:variant>
    </vt:vector>
  </HeadingPairs>
  <TitlesOfParts>
    <vt:vector size="30" baseType="lpstr">
      <vt:lpstr>Arial</vt:lpstr>
      <vt:lpstr>Calibri</vt:lpstr>
      <vt:lpstr>Century Gothic</vt:lpstr>
      <vt:lpstr>Tahoma</vt:lpstr>
      <vt:lpstr>Verdana</vt:lpstr>
      <vt:lpstr>blank options</vt:lpstr>
      <vt:lpstr>1 make a plan</vt:lpstr>
      <vt:lpstr>2 show what you know</vt:lpstr>
      <vt:lpstr>3 work it out</vt:lpstr>
      <vt:lpstr>4 think it up</vt:lpstr>
      <vt:lpstr>5 write about it</vt:lpstr>
      <vt:lpstr>title page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Sandy Lucero</dc:creator>
  <cp:lastModifiedBy>Sandy Lucero</cp:lastModifiedBy>
  <cp:revision>103</cp:revision>
  <dcterms:created xsi:type="dcterms:W3CDTF">2025-07-09T19:11:59Z</dcterms:created>
  <dcterms:modified xsi:type="dcterms:W3CDTF">2025-09-22T23:15:44Z</dcterms:modified>
</cp:coreProperties>
</file>