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83"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0"/>
    <a:srgbClr val="047AD2"/>
    <a:srgbClr val="089AF1"/>
    <a:srgbClr val="AEDEFC"/>
    <a:srgbClr val="86C440"/>
    <a:srgbClr val="E8F4DB"/>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8AFD8-F6B1-4C7E-92DB-D029CEA6A096}" v="21" dt="2025-09-03T01:57:52.919"/>
    <p1510:client id="{39E44C8A-6FEA-41C5-8E43-DE21AF530AF3}" v="125" dt="2025-09-04T22:20:26.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74341" autoAdjust="0"/>
  </p:normalViewPr>
  <p:slideViewPr>
    <p:cSldViewPr snapToGrid="0">
      <p:cViewPr varScale="1">
        <p:scale>
          <a:sx n="79" d="100"/>
          <a:sy n="79" d="100"/>
        </p:scale>
        <p:origin x="19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O'Neal" userId="C7XtvxS4g0cBb4xk4cfY09vszhBAkawk5/Khzw2ihEQ=" providerId="None" clId="Web-{C0BC33C2-2F0B-46A9-A674-C7A6378A46C6}"/>
    <pc:docChg chg="modSld">
      <pc:chgData name="Kimberly O'Neal" userId="C7XtvxS4g0cBb4xk4cfY09vszhBAkawk5/Khzw2ihEQ=" providerId="None" clId="Web-{C0BC33C2-2F0B-46A9-A674-C7A6378A46C6}" dt="2025-08-26T17:40:39.355" v="441"/>
      <pc:docMkLst>
        <pc:docMk/>
      </pc:docMkLst>
      <pc:sldChg chg="modNotes">
        <pc:chgData name="Kimberly O'Neal" userId="C7XtvxS4g0cBb4xk4cfY09vszhBAkawk5/Khzw2ihEQ=" providerId="None" clId="Web-{C0BC33C2-2F0B-46A9-A674-C7A6378A46C6}" dt="2025-08-26T17:40:39.355" v="441"/>
        <pc:sldMkLst>
          <pc:docMk/>
          <pc:sldMk cId="2172881330" sldId="267"/>
        </pc:sldMkLst>
      </pc:sldChg>
      <pc:sldChg chg="modNotes">
        <pc:chgData name="Kimberly O'Neal" userId="C7XtvxS4g0cBb4xk4cfY09vszhBAkawk5/Khzw2ihEQ=" providerId="None" clId="Web-{C0BC33C2-2F0B-46A9-A674-C7A6378A46C6}" dt="2025-08-26T17:37:47.632" v="186"/>
        <pc:sldMkLst>
          <pc:docMk/>
          <pc:sldMk cId="3894104992" sldId="280"/>
        </pc:sldMkLst>
      </pc:sldChg>
      <pc:sldChg chg="modNotes">
        <pc:chgData name="Kimberly O'Neal" userId="C7XtvxS4g0cBb4xk4cfY09vszhBAkawk5/Khzw2ihEQ=" providerId="None" clId="Web-{C0BC33C2-2F0B-46A9-A674-C7A6378A46C6}" dt="2025-08-26T17:38:40.008" v="284"/>
        <pc:sldMkLst>
          <pc:docMk/>
          <pc:sldMk cId="663612293" sldId="281"/>
        </pc:sldMkLst>
      </pc:sldChg>
    </pc:docChg>
  </pc:docChgLst>
  <pc:docChgLst>
    <pc:chgData name="Kimberly O'Neal" userId="C7XtvxS4g0cBb4xk4cfY09vszhBAkawk5/Khzw2ihEQ=" providerId="None" clId="Web-{39E44C8A-6FEA-41C5-8E43-DE21AF530AF3}"/>
    <pc:docChg chg="modSld">
      <pc:chgData name="Kimberly O'Neal" userId="C7XtvxS4g0cBb4xk4cfY09vszhBAkawk5/Khzw2ihEQ=" providerId="None" clId="Web-{39E44C8A-6FEA-41C5-8E43-DE21AF530AF3}" dt="2025-09-04T22:20:26.245" v="85" actId="14100"/>
      <pc:docMkLst>
        <pc:docMk/>
      </pc:docMkLst>
      <pc:sldChg chg="delAnim">
        <pc:chgData name="Kimberly O'Neal" userId="C7XtvxS4g0cBb4xk4cfY09vszhBAkawk5/Khzw2ihEQ=" providerId="None" clId="Web-{39E44C8A-6FEA-41C5-8E43-DE21AF530AF3}" dt="2025-09-04T22:18:58.589" v="5"/>
        <pc:sldMkLst>
          <pc:docMk/>
          <pc:sldMk cId="2172881330" sldId="267"/>
        </pc:sldMkLst>
      </pc:sldChg>
      <pc:sldChg chg="modSp delAnim">
        <pc:chgData name="Kimberly O'Neal" userId="C7XtvxS4g0cBb4xk4cfY09vszhBAkawk5/Khzw2ihEQ=" providerId="None" clId="Web-{39E44C8A-6FEA-41C5-8E43-DE21AF530AF3}" dt="2025-09-04T22:19:16.620" v="8" actId="20577"/>
        <pc:sldMkLst>
          <pc:docMk/>
          <pc:sldMk cId="1873386740" sldId="268"/>
        </pc:sldMkLst>
        <pc:spChg chg="mod">
          <ac:chgData name="Kimberly O'Neal" userId="C7XtvxS4g0cBb4xk4cfY09vszhBAkawk5/Khzw2ihEQ=" providerId="None" clId="Web-{39E44C8A-6FEA-41C5-8E43-DE21AF530AF3}" dt="2025-09-04T22:19:16.620" v="8" actId="20577"/>
          <ac:spMkLst>
            <pc:docMk/>
            <pc:sldMk cId="1873386740" sldId="268"/>
            <ac:spMk id="3" creationId="{0D0B2114-043D-2DEF-8B73-2F305D133F8D}"/>
          </ac:spMkLst>
        </pc:spChg>
      </pc:sldChg>
      <pc:sldChg chg="delAnim">
        <pc:chgData name="Kimberly O'Neal" userId="C7XtvxS4g0cBb4xk4cfY09vszhBAkawk5/Khzw2ihEQ=" providerId="None" clId="Web-{39E44C8A-6FEA-41C5-8E43-DE21AF530AF3}" dt="2025-09-04T22:18:43.417" v="1"/>
        <pc:sldMkLst>
          <pc:docMk/>
          <pc:sldMk cId="116853761" sldId="279"/>
        </pc:sldMkLst>
      </pc:sldChg>
      <pc:sldChg chg="delAnim">
        <pc:chgData name="Kimberly O'Neal" userId="C7XtvxS4g0cBb4xk4cfY09vszhBAkawk5/Khzw2ihEQ=" providerId="None" clId="Web-{39E44C8A-6FEA-41C5-8E43-DE21AF530AF3}" dt="2025-09-04T22:18:51.980" v="3"/>
        <pc:sldMkLst>
          <pc:docMk/>
          <pc:sldMk cId="3894104992" sldId="280"/>
        </pc:sldMkLst>
      </pc:sldChg>
      <pc:sldChg chg="addSp modSp delAnim">
        <pc:chgData name="Kimberly O'Neal" userId="C7XtvxS4g0cBb4xk4cfY09vszhBAkawk5/Khzw2ihEQ=" providerId="None" clId="Web-{39E44C8A-6FEA-41C5-8E43-DE21AF530AF3}" dt="2025-09-04T22:20:26.245" v="85" actId="14100"/>
        <pc:sldMkLst>
          <pc:docMk/>
          <pc:sldMk cId="252226454" sldId="288"/>
        </pc:sldMkLst>
        <pc:spChg chg="mod">
          <ac:chgData name="Kimberly O'Neal" userId="C7XtvxS4g0cBb4xk4cfY09vszhBAkawk5/Khzw2ihEQ=" providerId="None" clId="Web-{39E44C8A-6FEA-41C5-8E43-DE21AF530AF3}" dt="2025-09-04T22:20:26.245" v="85" actId="14100"/>
          <ac:spMkLst>
            <pc:docMk/>
            <pc:sldMk cId="252226454" sldId="288"/>
            <ac:spMk id="2" creationId="{5A9248D1-F337-0503-8E67-372386FA81E5}"/>
          </ac:spMkLst>
        </pc:spChg>
        <pc:spChg chg="mod">
          <ac:chgData name="Kimberly O'Neal" userId="C7XtvxS4g0cBb4xk4cfY09vszhBAkawk5/Khzw2ihEQ=" providerId="None" clId="Web-{39E44C8A-6FEA-41C5-8E43-DE21AF530AF3}" dt="2025-09-04T22:20:21.495" v="84" actId="20577"/>
          <ac:spMkLst>
            <pc:docMk/>
            <pc:sldMk cId="252226454" sldId="288"/>
            <ac:spMk id="3" creationId="{B6C2D999-4995-8556-5050-E584229293A2}"/>
          </ac:spMkLst>
        </pc:spChg>
        <pc:spChg chg="add mod">
          <ac:chgData name="Kimberly O'Neal" userId="C7XtvxS4g0cBb4xk4cfY09vszhBAkawk5/Khzw2ihEQ=" providerId="None" clId="Web-{39E44C8A-6FEA-41C5-8E43-DE21AF530AF3}" dt="2025-09-04T22:19:50.230" v="31" actId="20577"/>
          <ac:spMkLst>
            <pc:docMk/>
            <pc:sldMk cId="252226454" sldId="288"/>
            <ac:spMk id="6" creationId="{D1F5614D-BE02-517F-C575-AA67C79DED92}"/>
          </ac:spMkLst>
        </pc:spChg>
        <pc:spChg chg="add mod">
          <ac:chgData name="Kimberly O'Neal" userId="C7XtvxS4g0cBb4xk4cfY09vszhBAkawk5/Khzw2ihEQ=" providerId="None" clId="Web-{39E44C8A-6FEA-41C5-8E43-DE21AF530AF3}" dt="2025-09-04T22:20:18.011" v="73" actId="20577"/>
          <ac:spMkLst>
            <pc:docMk/>
            <pc:sldMk cId="252226454" sldId="288"/>
            <ac:spMk id="7" creationId="{00248C9E-93DE-1069-DC13-5C8A3ED9CB70}"/>
          </ac:spMkLst>
        </pc:spChg>
      </pc:sldChg>
    </pc:docChg>
  </pc:docChgLst>
  <pc:docChgLst>
    <pc:chgData name="Kimberly O'Neal" userId="C7XtvxS4g0cBb4xk4cfY09vszhBAkawk5/Khzw2ihEQ=" providerId="None" clId="Web-{1648AFD8-F6B1-4C7E-92DB-D029CEA6A096}"/>
    <pc:docChg chg="modSld">
      <pc:chgData name="Kimberly O'Neal" userId="C7XtvxS4g0cBb4xk4cfY09vszhBAkawk5/Khzw2ihEQ=" providerId="None" clId="Web-{1648AFD8-F6B1-4C7E-92DB-D029CEA6A096}" dt="2025-09-03T01:57:52.919" v="15" actId="1076"/>
      <pc:docMkLst>
        <pc:docMk/>
      </pc:docMkLst>
      <pc:sldChg chg="addSp delSp modSp">
        <pc:chgData name="Kimberly O'Neal" userId="C7XtvxS4g0cBb4xk4cfY09vszhBAkawk5/Khzw2ihEQ=" providerId="None" clId="Web-{1648AFD8-F6B1-4C7E-92DB-D029CEA6A096}" dt="2025-09-03T01:57:52.919" v="15" actId="1076"/>
        <pc:sldMkLst>
          <pc:docMk/>
          <pc:sldMk cId="176977563" sldId="265"/>
        </pc:sldMkLst>
        <pc:spChg chg="mod">
          <ac:chgData name="Kimberly O'Neal" userId="C7XtvxS4g0cBb4xk4cfY09vszhBAkawk5/Khzw2ihEQ=" providerId="None" clId="Web-{1648AFD8-F6B1-4C7E-92DB-D029CEA6A096}" dt="2025-09-03T01:57:02.355" v="1" actId="1076"/>
          <ac:spMkLst>
            <pc:docMk/>
            <pc:sldMk cId="176977563" sldId="265"/>
            <ac:spMk id="2" creationId="{15FB5AB6-056B-19A4-7829-DE3316DB68E7}"/>
          </ac:spMkLst>
        </pc:spChg>
        <pc:spChg chg="mod">
          <ac:chgData name="Kimberly O'Neal" userId="C7XtvxS4g0cBb4xk4cfY09vszhBAkawk5/Khzw2ihEQ=" providerId="None" clId="Web-{1648AFD8-F6B1-4C7E-92DB-D029CEA6A096}" dt="2025-09-03T01:57:52.919" v="15" actId="1076"/>
          <ac:spMkLst>
            <pc:docMk/>
            <pc:sldMk cId="176977563" sldId="265"/>
            <ac:spMk id="3" creationId="{2FE8A83F-1796-E29F-539E-95C377E5AA8E}"/>
          </ac:spMkLst>
        </pc:spChg>
        <pc:spChg chg="del">
          <ac:chgData name="Kimberly O'Neal" userId="C7XtvxS4g0cBb4xk4cfY09vszhBAkawk5/Khzw2ihEQ=" providerId="None" clId="Web-{1648AFD8-F6B1-4C7E-92DB-D029CEA6A096}" dt="2025-09-03T01:56:33.105" v="0"/>
          <ac:spMkLst>
            <pc:docMk/>
            <pc:sldMk cId="176977563" sldId="265"/>
            <ac:spMk id="4" creationId="{12C01F85-67BF-86DD-10FD-94F5D63FC035}"/>
          </ac:spMkLst>
        </pc:spChg>
        <pc:spChg chg="add mod">
          <ac:chgData name="Kimberly O'Neal" userId="C7XtvxS4g0cBb4xk4cfY09vszhBAkawk5/Khzw2ihEQ=" providerId="None" clId="Web-{1648AFD8-F6B1-4C7E-92DB-D029CEA6A096}" dt="2025-09-03T01:57:37.731" v="14" actId="20577"/>
          <ac:spMkLst>
            <pc:docMk/>
            <pc:sldMk cId="176977563" sldId="265"/>
            <ac:spMk id="7" creationId="{64650844-34E3-FCE8-9521-ED0465CA5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think it up -</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1: </a:t>
            </a:r>
            <a:r>
              <a:rPr lang="en-US" b="0" i="0" dirty="0">
                <a:solidFill>
                  <a:srgbClr val="1D1C1D"/>
                </a:solidFill>
                <a:effectLst/>
                <a:latin typeface="Arial" panose="020B0604020202020204" pitchFamily="34" charset="0"/>
                <a:cs typeface="Arial" panose="020B0604020202020204" pitchFamily="34" charset="0"/>
              </a:rPr>
              <a:t>Use the guiding questions on the routine to drive the thinking and discussion with students as they reflect </a:t>
            </a:r>
            <a:r>
              <a:rPr lang="en-US" dirty="0">
                <a:latin typeface="Arial" panose="020B0604020202020204" pitchFamily="34" charset="0"/>
                <a:cs typeface="Arial" panose="020B0604020202020204" pitchFamily="34" charset="0"/>
              </a:rPr>
              <a:t>on the work of the routine so far -- the thinking around the content and the problem, text or visual. Then, have students analyze how all of that can help them as they work on or think through other content or solving future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E0C63"/>
              </a:solidFill>
              <a:latin typeface="Arial" panose="020B0604020202020204" pitchFamily="34" charset="0"/>
              <a:ea typeface="Tahoma"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latin typeface="Arial" panose="020B0604020202020204" pitchFamily="34" charset="0"/>
                <a:ea typeface="Tahoma" pitchFamily="34" charset="0"/>
                <a:cs typeface="Arial" panose="020B0604020202020204" pitchFamily="34" charset="0"/>
              </a:rPr>
              <a:t>w = 100 - (22 x 4) is another way to represent </a:t>
            </a:r>
            <a:r>
              <a:rPr lang="en-US" sz="1200">
                <a:solidFill>
                  <a:srgbClr val="5E0C63"/>
                </a:solidFill>
                <a:latin typeface="Arial" panose="020B0604020202020204" pitchFamily="34" charset="0"/>
                <a:ea typeface="Tahoma" pitchFamily="34" charset="0"/>
                <a:cs typeface="Arial" panose="020B0604020202020204" pitchFamily="34" charset="0"/>
              </a:rPr>
              <a:t>the equation.</a:t>
            </a:r>
            <a:endParaRPr lang="en-US" sz="1200" dirty="0">
              <a:solidFill>
                <a:srgbClr val="5E0C63"/>
              </a:solidFill>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2 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whole number operations </a:t>
            </a:r>
            <a:r>
              <a:rPr lang="en-US" b="0" i="0" dirty="0">
                <a:solidFill>
                  <a:srgbClr val="1D1C1D"/>
                </a:solidFill>
                <a:effectLst/>
              </a:rPr>
              <a:t>because it asks students to represent a multi-step problem using an equation with a variable. This is a concept that will continue into future learning.</a:t>
            </a:r>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buFont typeface="+mj-lt"/>
              <a:buAutoNum type="arabicPeriod"/>
            </a:pPr>
            <a:r>
              <a:rPr lang="en-US" b="0" i="0" dirty="0">
                <a:solidFill>
                  <a:srgbClr val="1D1C1D"/>
                </a:solidFill>
                <a:effectLst/>
              </a:rPr>
              <a:t>Clues include and require an understanding of important academic vocabulary</a:t>
            </a:r>
            <a:r>
              <a:rPr lang="en-US" dirty="0">
                <a:solidFill>
                  <a:srgbClr val="1D1C1D"/>
                </a:solidFill>
              </a:rPr>
              <a:t>: multiplication, subtraction (any operation vocabulary that connects to actions </a:t>
            </a:r>
            <a:r>
              <a:rPr lang="en-US">
                <a:solidFill>
                  <a:srgbClr val="1D1C1D"/>
                </a:solidFill>
              </a:rPr>
              <a:t>implied).</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the clues:</a:t>
            </a:r>
          </a:p>
          <a:p>
            <a:pPr marL="685800" lvl="1" indent="-228600">
              <a:buFont typeface="Arial" panose="020B0604020202020204" pitchFamily="34" charset="0"/>
              <a:buChar char="•"/>
            </a:pPr>
            <a:r>
              <a:rPr lang="en-US" dirty="0">
                <a:solidFill>
                  <a:srgbClr val="1D1C1D"/>
                </a:solidFill>
              </a:rPr>
              <a:t>Total length of the paper is 100 inches</a:t>
            </a:r>
          </a:p>
          <a:p>
            <a:pPr marL="685800" lvl="1" indent="-228600">
              <a:buFont typeface="Arial" panose="020B0604020202020204" pitchFamily="34" charset="0"/>
              <a:buChar char="•"/>
            </a:pPr>
            <a:r>
              <a:rPr lang="en-US" dirty="0">
                <a:solidFill>
                  <a:srgbClr val="1D1C1D"/>
                </a:solidFill>
              </a:rPr>
              <a:t>Cuts 4 pieces implies he separates it from the whole (which could mean subtraction but if we consider the left over it could also mean addition)</a:t>
            </a:r>
          </a:p>
          <a:p>
            <a:pPr marL="685800" lvl="1" indent="-228600">
              <a:buFont typeface="Arial" panose="020B0604020202020204" pitchFamily="34" charset="0"/>
              <a:buChar char="•"/>
            </a:pPr>
            <a:r>
              <a:rPr lang="en-US" dirty="0">
                <a:solidFill>
                  <a:srgbClr val="1D1C1D"/>
                </a:solidFill>
              </a:rPr>
              <a:t>Each piece is 22 inches long implies that we can multiply 4 pieces by 22 inches</a:t>
            </a:r>
          </a:p>
          <a:p>
            <a:pPr marL="685800" lvl="1" indent="-228600">
              <a:buFont typeface="Arial" panose="020B0604020202020204" pitchFamily="34" charset="0"/>
              <a:buChar char="•"/>
            </a:pPr>
            <a:r>
              <a:rPr lang="en-US" dirty="0">
                <a:solidFill>
                  <a:srgbClr val="1D1C1D"/>
                </a:solidFill>
              </a:rPr>
              <a:t>This is a multi-step problem</a:t>
            </a:r>
          </a:p>
          <a:p>
            <a:pPr marL="228600" indent="-228600" algn="l">
              <a:buFont typeface="+mj-lt"/>
              <a:buAutoNum type="arabicPeriod"/>
            </a:pPr>
            <a:r>
              <a:rPr lang="en-US" b="0" i="0" dirty="0">
                <a:solidFill>
                  <a:srgbClr val="1D1C1D"/>
                </a:solidFill>
                <a:effectLst/>
              </a:rPr>
              <a:t>Students would benefit from drawing a visual, such as a strip diagram, to represent this information.</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685800" lvl="1" indent="-228600" defTabSz="457200">
              <a:buFont typeface="Arial" panose="020B0604020202020204" pitchFamily="34" charset="0"/>
              <a:buChar char="•"/>
              <a:defRPr/>
            </a:pPr>
            <a:r>
              <a:rPr lang="en-US">
                <a:solidFill>
                  <a:srgbClr val="1D1C1D"/>
                </a:solidFill>
              </a:rPr>
              <a:t>An </a:t>
            </a:r>
            <a:r>
              <a:rPr lang="en-US" b="1">
                <a:solidFill>
                  <a:srgbClr val="1D1C1D"/>
                </a:solidFill>
              </a:rPr>
              <a:t>interesting </a:t>
            </a:r>
            <a:r>
              <a:rPr lang="en-US" b="1" dirty="0">
                <a:solidFill>
                  <a:srgbClr val="1D1C1D"/>
                </a:solidFill>
              </a:rPr>
              <a:t>fact </a:t>
            </a:r>
            <a:r>
              <a:rPr lang="en-US" dirty="0">
                <a:solidFill>
                  <a:srgbClr val="1D1C1D"/>
                </a:solidFill>
              </a:rPr>
              <a:t>could be that he cuts 4 pieces from the </a:t>
            </a:r>
            <a:r>
              <a:rPr lang="en-US">
                <a:solidFill>
                  <a:srgbClr val="1D1C1D"/>
                </a:solidFill>
              </a:rPr>
              <a:t>main roll.</a:t>
            </a:r>
            <a:endParaRPr lang="en-US" dirty="0">
              <a:solidFill>
                <a:srgbClr val="1D1C1D"/>
              </a:solidFill>
            </a:endParaRPr>
          </a:p>
          <a:p>
            <a:pPr marL="685800" lvl="1" indent="-228600" defTabSz="457200">
              <a:buFont typeface="Arial" panose="020B0604020202020204" pitchFamily="34" charset="0"/>
              <a:buChar char="•"/>
              <a:defRPr/>
            </a:pPr>
            <a:r>
              <a:rPr lang="en-US">
                <a:solidFill>
                  <a:srgbClr val="1D1C1D"/>
                </a:solidFill>
              </a:rPr>
              <a:t>A </a:t>
            </a:r>
            <a:r>
              <a:rPr lang="en-US" b="1">
                <a:solidFill>
                  <a:srgbClr val="1D1C1D"/>
                </a:solidFill>
              </a:rPr>
              <a:t>useful </a:t>
            </a:r>
            <a:r>
              <a:rPr lang="en-US" b="1" dirty="0">
                <a:solidFill>
                  <a:srgbClr val="1D1C1D"/>
                </a:solidFill>
              </a:rPr>
              <a:t>fact </a:t>
            </a:r>
            <a:r>
              <a:rPr lang="en-US" dirty="0">
                <a:solidFill>
                  <a:srgbClr val="1D1C1D"/>
                </a:solidFill>
              </a:rPr>
              <a:t>can be that each piece is 22 </a:t>
            </a:r>
            <a:r>
              <a:rPr lang="en-US">
                <a:solidFill>
                  <a:srgbClr val="1D1C1D"/>
                </a:solidFill>
              </a:rPr>
              <a:t>inch long.</a:t>
            </a:r>
            <a:endParaRPr lang="en-US" dirty="0">
              <a:solidFill>
                <a:srgbClr val="1D1C1D"/>
              </a:solidFill>
            </a:endParaRPr>
          </a:p>
          <a:p>
            <a:pPr marL="685800" lvl="1" indent="-228600" defTabSz="457200">
              <a:buFont typeface="Arial" panose="020B0604020202020204" pitchFamily="34" charset="0"/>
              <a:buChar char="•"/>
              <a:defRPr/>
            </a:pPr>
            <a:r>
              <a:rPr lang="en-US">
                <a:solidFill>
                  <a:srgbClr val="1D1C1D"/>
                </a:solidFill>
              </a:rPr>
              <a:t>An </a:t>
            </a:r>
            <a:r>
              <a:rPr lang="en-US" b="1">
                <a:solidFill>
                  <a:srgbClr val="1D1C1D"/>
                </a:solidFill>
              </a:rPr>
              <a:t>important </a:t>
            </a:r>
            <a:r>
              <a:rPr lang="en-US" b="1" dirty="0">
                <a:solidFill>
                  <a:srgbClr val="1D1C1D"/>
                </a:solidFill>
              </a:rPr>
              <a:t>fact </a:t>
            </a:r>
            <a:r>
              <a:rPr lang="en-US" dirty="0">
                <a:solidFill>
                  <a:srgbClr val="1D1C1D"/>
                </a:solidFill>
              </a:rPr>
              <a:t>can be that we started with 100 in and now 88 in have been cut </a:t>
            </a:r>
            <a:r>
              <a:rPr lang="en-US">
                <a:solidFill>
                  <a:srgbClr val="1D1C1D"/>
                </a:solidFill>
              </a:rPr>
              <a:t>from it.</a:t>
            </a:r>
            <a:endParaRPr lang="en-US" dirty="0">
              <a:solidFill>
                <a:srgbClr val="1D1C1D"/>
              </a:solidFill>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0" indent="0">
              <a:buFont typeface="+mj-lt"/>
              <a:buNone/>
            </a:pPr>
            <a:r>
              <a:rPr lang="en-US" dirty="0"/>
              <a:t>A is incorrect - students most likely thought “left over” meant to subtract.</a:t>
            </a:r>
          </a:p>
          <a:p>
            <a:pPr marL="0" indent="0">
              <a:buFont typeface="+mj-lt"/>
              <a:buNone/>
            </a:pPr>
            <a:r>
              <a:rPr lang="en-US" dirty="0"/>
              <a:t>B is incorrect - students multiplied rather than added; they most likely confused the two operations of saw the word “each” and assumed multiplication.</a:t>
            </a:r>
          </a:p>
          <a:p>
            <a:pPr marL="0" indent="0">
              <a:buFont typeface="+mj-lt"/>
              <a:buNone/>
            </a:pPr>
            <a:r>
              <a:rPr lang="en-US" b="1" dirty="0"/>
              <a:t>C is CORRECT. </a:t>
            </a:r>
            <a:r>
              <a:rPr lang="en-US" dirty="0"/>
              <a:t>We already know the amount cut so we are looking for a way to find what's left - this is the commutative property (fact family). If the problem was written as w = 100 - (22 x 4) then we would need subtraction. Exploring multiple ways to represent the problem is essential.</a:t>
            </a:r>
          </a:p>
          <a:p>
            <a:pPr marL="0" indent="0">
              <a:buFont typeface="+mj-lt"/>
              <a:buNone/>
            </a:pPr>
            <a:r>
              <a:rPr lang="en-US" dirty="0"/>
              <a:t>D is incorrect - students most likely thought they needed to divide since Caleb cut the wrapping paper into 4 equal pieces.</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7728727" y="1603742"/>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4" name="Rectangle 3">
            <a:extLst>
              <a:ext uri="{FF2B5EF4-FFF2-40B4-BE49-F238E27FC236}">
                <a16:creationId xmlns:a16="http://schemas.microsoft.com/office/drawing/2014/main" id="{13C5A48A-1BEB-51D4-2AED-4C57E7469006}"/>
              </a:ext>
            </a:extLst>
          </p:cNvPr>
          <p:cNvSpPr/>
          <p:nvPr/>
        </p:nvSpPr>
        <p:spPr>
          <a:xfrm>
            <a:off x="753511" y="4059302"/>
            <a:ext cx="3200400" cy="350875"/>
          </a:xfrm>
          <a:prstGeom prst="rect">
            <a:avLst/>
          </a:prstGeom>
          <a:no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a:extLst>
              <a:ext uri="{FF2B5EF4-FFF2-40B4-BE49-F238E27FC236}">
                <a16:creationId xmlns:a16="http://schemas.microsoft.com/office/drawing/2014/main" id="{E580657F-7F99-25A5-8514-078279A6EEB4}"/>
              </a:ext>
            </a:extLst>
          </p:cNvPr>
          <p:cNvSpPr/>
          <p:nvPr/>
        </p:nvSpPr>
        <p:spPr>
          <a:xfrm>
            <a:off x="753511" y="4473972"/>
            <a:ext cx="3200400" cy="35087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885C5FFD-719A-4450-B02D-9B459DE5F570}"/>
              </a:ext>
            </a:extLst>
          </p:cNvPr>
          <p:cNvSpPr/>
          <p:nvPr/>
        </p:nvSpPr>
        <p:spPr>
          <a:xfrm>
            <a:off x="753511" y="4888541"/>
            <a:ext cx="3200400" cy="35087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E7F2920A-7A33-7F82-03D2-95E14BD6E77B}"/>
              </a:ext>
            </a:extLst>
          </p:cNvPr>
          <p:cNvSpPr/>
          <p:nvPr/>
        </p:nvSpPr>
        <p:spPr>
          <a:xfrm>
            <a:off x="753511" y="5313844"/>
            <a:ext cx="3200400" cy="350875"/>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69A72A03-3B57-F716-B71B-AFF59D6F54AE}"/>
              </a:ext>
            </a:extLst>
          </p:cNvPr>
          <p:cNvSpPr txBox="1"/>
          <p:nvPr/>
        </p:nvSpPr>
        <p:spPr>
          <a:xfrm>
            <a:off x="656118" y="1225180"/>
            <a:ext cx="4777120" cy="4526752"/>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4" y="3861124"/>
            <a:ext cx="2989558" cy="127440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if the </a:t>
            </a:r>
            <a:r>
              <a:rPr lang="en-US" b="1" dirty="0">
                <a:solidFill>
                  <a:schemeClr val="tx1"/>
                </a:solidFill>
                <a:latin typeface="Century Gothic" panose="020B0502020202020204" pitchFamily="34" charset="0"/>
              </a:rPr>
              <a:t>variable (w) switched places </a:t>
            </a:r>
            <a:r>
              <a:rPr lang="en-US" b="1">
                <a:solidFill>
                  <a:schemeClr val="tx1"/>
                </a:solidFill>
                <a:latin typeface="Century Gothic" panose="020B0502020202020204" pitchFamily="34" charset="0"/>
              </a:rPr>
              <a:t>with 100</a:t>
            </a:r>
            <a:r>
              <a:rPr lang="en-US" dirty="0">
                <a:solidFill>
                  <a:schemeClr val="tx1"/>
                </a:solidFill>
                <a:latin typeface="Century Gothic" panose="020B0502020202020204" pitchFamily="34" charset="0"/>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4" y="1999609"/>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a:t>
            </a:r>
            <a:r>
              <a:rPr lang="en-US">
                <a:solidFill>
                  <a:schemeClr val="tx1"/>
                </a:solidFill>
                <a:latin typeface="Century Gothic"/>
              </a:rPr>
              <a:t>connect with </a:t>
            </a:r>
            <a:r>
              <a:rPr lang="en-US" b="1">
                <a:solidFill>
                  <a:schemeClr val="tx1"/>
                </a:solidFill>
                <a:latin typeface="Century Gothic"/>
              </a:rPr>
              <a:t>strip diagrams</a:t>
            </a:r>
            <a:r>
              <a:rPr lang="en-US">
                <a:solidFill>
                  <a:schemeClr val="tx1"/>
                </a:solidFill>
                <a:latin typeface="Century Gothic"/>
              </a:rPr>
              <a:t>?</a:t>
            </a:r>
            <a:endParaRPr lang="en-US" dirty="0">
              <a:solidFill>
                <a:schemeClr val="tx1"/>
              </a:solidFill>
              <a:latin typeface="Century Gothic"/>
            </a:endParaRPr>
          </a:p>
        </p:txBody>
      </p:sp>
      <p:sp>
        <p:nvSpPr>
          <p:cNvPr id="5" name="TextBox 4">
            <a:extLst>
              <a:ext uri="{FF2B5EF4-FFF2-40B4-BE49-F238E27FC236}">
                <a16:creationId xmlns:a16="http://schemas.microsoft.com/office/drawing/2014/main" id="{FA39245F-B523-8206-6D4B-6434E2954087}"/>
              </a:ext>
            </a:extLst>
          </p:cNvPr>
          <p:cNvSpPr txBox="1"/>
          <p:nvPr/>
        </p:nvSpPr>
        <p:spPr>
          <a:xfrm>
            <a:off x="5897969" y="1460403"/>
            <a:ext cx="4777120" cy="4215128"/>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422262" y="878358"/>
            <a:ext cx="5929770" cy="5511807"/>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718053" y="850349"/>
            <a:ext cx="6059420" cy="5539817"/>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FF84A3BB-D71D-F07A-9A90-44A1A1489021}"/>
              </a:ext>
            </a:extLst>
          </p:cNvPr>
          <p:cNvSpPr txBox="1"/>
          <p:nvPr/>
        </p:nvSpPr>
        <p:spPr>
          <a:xfrm>
            <a:off x="6506277" y="1504599"/>
            <a:ext cx="5007429" cy="4278094"/>
          </a:xfrm>
          <a:prstGeom prst="rect">
            <a:avLst/>
          </a:prstGeom>
          <a:noFill/>
          <a:ln w="28575">
            <a:solidFill>
              <a:schemeClr val="bg1">
                <a:lumMod val="75000"/>
              </a:schemeClr>
            </a:solidFill>
            <a:prstDash val="dash"/>
          </a:ln>
        </p:spPr>
        <p:txBody>
          <a:bodyPr wrap="square" rtlCol="0">
            <a:spAutoFit/>
          </a:bodyPr>
          <a:lstStyle/>
          <a:p>
            <a:r>
              <a:rPr lang="en-US" sz="1700" dirty="0">
                <a:latin typeface="Verdana" panose="020B0604030504040204" pitchFamily="34" charset="0"/>
                <a:ea typeface="Verdana" panose="020B0604030504040204" pitchFamily="34" charset="0"/>
              </a:rPr>
              <a:t>Khalissi earned $595 for selling artwork</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she sold 3 paintings for $33 each</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she sold 4 sculptures</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each sculpture was sold for the same price</a:t>
            </a:r>
          </a:p>
          <a:p>
            <a:r>
              <a:rPr lang="en-US" sz="1700" dirty="0">
                <a:latin typeface="Verdana" panose="020B0604030504040204" pitchFamily="34" charset="0"/>
                <a:ea typeface="Verdana" panose="020B0604030504040204" pitchFamily="34" charset="0"/>
              </a:rPr>
              <a:t>The equation shown can be used to find s, the amount of money she earned from each sculpture sold.</a:t>
            </a:r>
          </a:p>
          <a:p>
            <a:pPr algn="ctr"/>
            <a:r>
              <a:rPr lang="en-US" sz="1700" dirty="0">
                <a:latin typeface="Verdana" panose="020B0604030504040204" pitchFamily="34" charset="0"/>
                <a:ea typeface="Verdana" panose="020B0604030504040204" pitchFamily="34" charset="0"/>
              </a:rPr>
              <a:t>s = [595 – (3 × 33)] ÷ 8</a:t>
            </a:r>
          </a:p>
          <a:p>
            <a:r>
              <a:rPr lang="en-US" sz="1700" dirty="0">
                <a:latin typeface="Verdana" panose="020B0604030504040204" pitchFamily="34" charset="0"/>
                <a:ea typeface="Verdana" panose="020B0604030504040204" pitchFamily="34" charset="0"/>
              </a:rPr>
              <a:t>What was the amount of money Khalissi earned from each sculpture sold?</a:t>
            </a:r>
          </a:p>
          <a:p>
            <a:endParaRPr lang="en-US" sz="1700" dirty="0">
              <a:latin typeface="Verdana" panose="020B0604030504040204" pitchFamily="34" charset="0"/>
              <a:ea typeface="Verdana" panose="020B0604030504040204" pitchFamily="34" charset="0"/>
            </a:endParaRPr>
          </a:p>
          <a:p>
            <a:pPr marL="457200" indent="-457200"/>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$62</a:t>
            </a:r>
          </a:p>
          <a:p>
            <a:pPr marL="457200" indent="-457200"/>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$496</a:t>
            </a:r>
          </a:p>
          <a:p>
            <a:pPr marL="457200" indent="-457200"/>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$2,442</a:t>
            </a:r>
          </a:p>
          <a:p>
            <a:pPr marL="457200" indent="-457200"/>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none of these</a:t>
            </a:r>
          </a:p>
        </p:txBody>
      </p:sp>
      <p:sp>
        <p:nvSpPr>
          <p:cNvPr id="4" name="TextBox 3">
            <a:extLst>
              <a:ext uri="{FF2B5EF4-FFF2-40B4-BE49-F238E27FC236}">
                <a16:creationId xmlns:a16="http://schemas.microsoft.com/office/drawing/2014/main" id="{5BAD6871-719C-15E3-FE95-85E294CA29D9}"/>
              </a:ext>
            </a:extLst>
          </p:cNvPr>
          <p:cNvSpPr txBox="1"/>
          <p:nvPr/>
        </p:nvSpPr>
        <p:spPr>
          <a:xfrm>
            <a:off x="1014084" y="1536498"/>
            <a:ext cx="4777120" cy="4215128"/>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347131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62914" y="1524563"/>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955703"/>
            <a:ext cx="2794686" cy="94861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5" name="Oval 4">
            <a:extLst>
              <a:ext uri="{FF2B5EF4-FFF2-40B4-BE49-F238E27FC236}">
                <a16:creationId xmlns:a16="http://schemas.microsoft.com/office/drawing/2014/main" id="{1EB7F850-0835-21E3-DD2B-F8EEA5809D88}"/>
              </a:ext>
            </a:extLst>
          </p:cNvPr>
          <p:cNvSpPr/>
          <p:nvPr/>
        </p:nvSpPr>
        <p:spPr>
          <a:xfrm>
            <a:off x="5996695" y="4898078"/>
            <a:ext cx="365760" cy="365760"/>
          </a:xfrm>
          <a:prstGeom prst="ellipse">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6">
            <a:extLst>
              <a:ext uri="{FF2B5EF4-FFF2-40B4-BE49-F238E27FC236}">
                <a16:creationId xmlns:a16="http://schemas.microsoft.com/office/drawing/2014/main" id="{D1F5614D-BE02-517F-C575-AA67C79DED92}"/>
              </a:ext>
            </a:extLst>
          </p:cNvPr>
          <p:cNvSpPr txBox="1"/>
          <p:nvPr/>
        </p:nvSpPr>
        <p:spPr>
          <a:xfrm>
            <a:off x="862914" y="5206423"/>
            <a:ext cx="2901012"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how will you start when you approach another problem like this?</a:t>
            </a:r>
          </a:p>
        </p:txBody>
      </p:sp>
      <p:sp>
        <p:nvSpPr>
          <p:cNvPr id="7" name="TextBox 6">
            <a:extLst>
              <a:ext uri="{FF2B5EF4-FFF2-40B4-BE49-F238E27FC236}">
                <a16:creationId xmlns:a16="http://schemas.microsoft.com/office/drawing/2014/main" id="{00248C9E-93DE-1069-DC13-5C8A3ED9CB70}"/>
              </a:ext>
            </a:extLst>
          </p:cNvPr>
          <p:cNvSpPr txBox="1"/>
          <p:nvPr/>
        </p:nvSpPr>
        <p:spPr>
          <a:xfrm>
            <a:off x="862914" y="2721564"/>
            <a:ext cx="310440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explain why this is a reasonable answer</a:t>
            </a:r>
          </a:p>
        </p:txBody>
      </p:sp>
      <p:sp>
        <p:nvSpPr>
          <p:cNvPr id="8" name="TextBox 7">
            <a:extLst>
              <a:ext uri="{FF2B5EF4-FFF2-40B4-BE49-F238E27FC236}">
                <a16:creationId xmlns:a16="http://schemas.microsoft.com/office/drawing/2014/main" id="{C1C7DA9B-4330-E7F7-A39B-0E9AAF2278DC}"/>
              </a:ext>
            </a:extLst>
          </p:cNvPr>
          <p:cNvSpPr txBox="1"/>
          <p:nvPr/>
        </p:nvSpPr>
        <p:spPr>
          <a:xfrm>
            <a:off x="5897969" y="1460403"/>
            <a:ext cx="4777120" cy="4215128"/>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536394" y="5678346"/>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581820" y="5678346"/>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32371" y="1693568"/>
            <a:ext cx="5961568" cy="2919733"/>
          </a:xfrm>
          <a:prstGeom prst="rect">
            <a:avLst/>
          </a:prstGeom>
        </p:spPr>
      </p:pic>
      <p:sp>
        <p:nvSpPr>
          <p:cNvPr id="7" name="TextBox 6">
            <a:extLst>
              <a:ext uri="{FF2B5EF4-FFF2-40B4-BE49-F238E27FC236}">
                <a16:creationId xmlns:a16="http://schemas.microsoft.com/office/drawing/2014/main" id="{64650844-34E3-FCE8-9521-ED0465CA501E}"/>
              </a:ext>
            </a:extLst>
          </p:cNvPr>
          <p:cNvSpPr txBox="1"/>
          <p:nvPr/>
        </p:nvSpPr>
        <p:spPr>
          <a:xfrm>
            <a:off x="6876164" y="918142"/>
            <a:ext cx="4777120" cy="4215128"/>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3" name="TextBox 2">
            <a:extLst>
              <a:ext uri="{FF2B5EF4-FFF2-40B4-BE49-F238E27FC236}">
                <a16:creationId xmlns:a16="http://schemas.microsoft.com/office/drawing/2014/main" id="{50F83C96-892B-8867-1A94-236D56187A84}"/>
              </a:ext>
            </a:extLst>
          </p:cNvPr>
          <p:cNvSpPr txBox="1"/>
          <p:nvPr/>
        </p:nvSpPr>
        <p:spPr>
          <a:xfrm>
            <a:off x="6174416" y="2689502"/>
            <a:ext cx="4777120" cy="1478995"/>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7" name="TextBox 6">
            <a:extLst>
              <a:ext uri="{FF2B5EF4-FFF2-40B4-BE49-F238E27FC236}">
                <a16:creationId xmlns:a16="http://schemas.microsoft.com/office/drawing/2014/main" id="{2703779D-09E2-4ADE-6ACF-E54F56B4E811}"/>
              </a:ext>
            </a:extLst>
          </p:cNvPr>
          <p:cNvSpPr txBox="1"/>
          <p:nvPr/>
        </p:nvSpPr>
        <p:spPr>
          <a:xfrm>
            <a:off x="6174416" y="2689502"/>
            <a:ext cx="4777120" cy="1478995"/>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3" name="TextBox 2">
            <a:extLst>
              <a:ext uri="{FF2B5EF4-FFF2-40B4-BE49-F238E27FC236}">
                <a16:creationId xmlns:a16="http://schemas.microsoft.com/office/drawing/2014/main" id="{9FDEF645-364C-3118-83CB-68A1C474448A}"/>
              </a:ext>
            </a:extLst>
          </p:cNvPr>
          <p:cNvSpPr txBox="1"/>
          <p:nvPr/>
        </p:nvSpPr>
        <p:spPr>
          <a:xfrm>
            <a:off x="6174416" y="2689502"/>
            <a:ext cx="4777120" cy="1478995"/>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a:t>
            </a:r>
            <a:r>
              <a:rPr lang="en-US">
                <a:solidFill>
                  <a:schemeClr val="tx1"/>
                </a:solidFill>
                <a:latin typeface="Century Gothic" panose="020B0502020202020204" pitchFamily="34" charset="0"/>
              </a:rPr>
              <a:t>your answer </a:t>
            </a:r>
            <a:r>
              <a:rPr lang="en-US" dirty="0">
                <a:solidFill>
                  <a:schemeClr val="tx1"/>
                </a:solidFill>
                <a:latin typeface="Century Gothic" panose="020B0502020202020204" pitchFamily="34" charset="0"/>
              </a:rPr>
              <a:t>in more than one way</a:t>
            </a:r>
          </a:p>
        </p:txBody>
      </p:sp>
      <p:sp>
        <p:nvSpPr>
          <p:cNvPr id="5" name="TextBox 4">
            <a:extLst>
              <a:ext uri="{FF2B5EF4-FFF2-40B4-BE49-F238E27FC236}">
                <a16:creationId xmlns:a16="http://schemas.microsoft.com/office/drawing/2014/main" id="{818867E1-87B9-2D2D-5B3B-F32AF302971C}"/>
              </a:ext>
            </a:extLst>
          </p:cNvPr>
          <p:cNvSpPr txBox="1"/>
          <p:nvPr/>
        </p:nvSpPr>
        <p:spPr>
          <a:xfrm>
            <a:off x="5897969" y="1460403"/>
            <a:ext cx="4777120" cy="4215128"/>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spcAft>
                <a:spcPts val="600"/>
              </a:spcAft>
            </a:pPr>
            <a:r>
              <a:rPr lang="en-US" dirty="0">
                <a:latin typeface="Verdana" panose="020B0604030504040204" pitchFamily="34" charset="0"/>
                <a:ea typeface="Verdana" panose="020B0604030504040204" pitchFamily="34" charset="0"/>
              </a:rPr>
              <a:t>Caleb has a roll of wrapping paper that is 100 inches long. While wrapping gifts, he cuts 4 pieces that are each 22 inches long.</a:t>
            </a:r>
          </a:p>
          <a:p>
            <a:pPr>
              <a:lnSpc>
                <a:spcPct val="120000"/>
              </a:lnSpc>
            </a:pPr>
            <a:r>
              <a:rPr lang="en-US" dirty="0">
                <a:latin typeface="Verdana" panose="020B0604030504040204" pitchFamily="34" charset="0"/>
                <a:ea typeface="Verdana" panose="020B0604030504040204" pitchFamily="34" charset="0"/>
              </a:rPr>
              <a:t>Which equation can be used to find </a:t>
            </a:r>
            <a:r>
              <a:rPr lang="en-US" i="1" dirty="0">
                <a:latin typeface="Verdana" panose="020B0604030504040204" pitchFamily="34" charset="0"/>
                <a:ea typeface="Verdana" panose="020B0604030504040204" pitchFamily="34" charset="0"/>
              </a:rPr>
              <a:t>w</a:t>
            </a:r>
            <a:r>
              <a:rPr lang="en-US" dirty="0">
                <a:latin typeface="Verdana" panose="020B0604030504040204" pitchFamily="34" charset="0"/>
                <a:ea typeface="Verdana" panose="020B0604030504040204" pitchFamily="34" charset="0"/>
              </a:rPr>
              <a:t>, the length of wrapping paper left over in inches?</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100 = (22 × 4) + w</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100 = (22 × 4) ÷ w</a:t>
            </a: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1831</TotalTime>
  <Words>2331</Words>
  <Application>Microsoft Office PowerPoint</Application>
  <PresentationFormat>Widescreen</PresentationFormat>
  <Paragraphs>185</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102</cp:revision>
  <dcterms:created xsi:type="dcterms:W3CDTF">2025-07-09T19:11:59Z</dcterms:created>
  <dcterms:modified xsi:type="dcterms:W3CDTF">2025-09-22T23:12:00Z</dcterms:modified>
</cp:coreProperties>
</file>