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9"/>
  </p:notesMasterIdLst>
  <p:sldIdLst>
    <p:sldId id="256" r:id="rId8"/>
    <p:sldId id="265" r:id="rId9"/>
    <p:sldId id="258" r:id="rId10"/>
    <p:sldId id="279" r:id="rId11"/>
    <p:sldId id="259" r:id="rId12"/>
    <p:sldId id="280" r:id="rId13"/>
    <p:sldId id="270" r:id="rId14"/>
    <p:sldId id="289" r:id="rId15"/>
    <p:sldId id="271" r:id="rId16"/>
    <p:sldId id="290" r:id="rId17"/>
    <p:sldId id="260" r:id="rId18"/>
    <p:sldId id="267" r:id="rId19"/>
    <p:sldId id="272" r:id="rId20"/>
    <p:sldId id="273" r:id="rId21"/>
    <p:sldId id="276" r:id="rId22"/>
    <p:sldId id="277" r:id="rId23"/>
    <p:sldId id="261" r:id="rId24"/>
    <p:sldId id="268" r:id="rId25"/>
    <p:sldId id="278" r:id="rId26"/>
    <p:sldId id="262"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E9F"/>
    <a:srgbClr val="FF660E"/>
    <a:srgbClr val="85C340"/>
    <a:srgbClr val="86C440"/>
    <a:srgbClr val="E8E8E8"/>
    <a:srgbClr val="FFFF00"/>
    <a:srgbClr val="047AD2"/>
    <a:srgbClr val="089AF1"/>
    <a:srgbClr val="AEDEFC"/>
    <a:srgbClr val="E8F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4FC86A-7CFB-4398-A7C5-9967CABD2A82}" v="3" dt="2025-09-12T15:42:27.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69874" autoAdjust="0"/>
  </p:normalViewPr>
  <p:slideViewPr>
    <p:cSldViewPr snapToGrid="0">
      <p:cViewPr varScale="1">
        <p:scale>
          <a:sx n="74" d="100"/>
          <a:sy n="74" d="100"/>
        </p:scale>
        <p:origin x="19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A9724457-CC07-42F9-B698-7AA5CB32F9BD}"/>
    <pc:docChg chg="modSld">
      <pc:chgData name="Kimberly O'Neal" userId="C7XtvxS4g0cBb4xk4cfY09vszhBAkawk5/Khzw2ihEQ=" providerId="None" clId="Web-{A9724457-CC07-42F9-B698-7AA5CB32F9BD}" dt="2025-08-26T17:56:21.165" v="368"/>
      <pc:docMkLst>
        <pc:docMk/>
      </pc:docMkLst>
      <pc:sldChg chg="modSp modNotes">
        <pc:chgData name="Kimberly O'Neal" userId="C7XtvxS4g0cBb4xk4cfY09vszhBAkawk5/Khzw2ihEQ=" providerId="None" clId="Web-{A9724457-CC07-42F9-B698-7AA5CB32F9BD}" dt="2025-08-26T17:56:21.165" v="368"/>
        <pc:sldMkLst>
          <pc:docMk/>
          <pc:sldMk cId="1873386740" sldId="268"/>
        </pc:sldMkLst>
        <pc:spChg chg="mod">
          <ac:chgData name="Kimberly O'Neal" userId="C7XtvxS4g0cBb4xk4cfY09vszhBAkawk5/Khzw2ihEQ=" providerId="None" clId="Web-{A9724457-CC07-42F9-B698-7AA5CB32F9BD}" dt="2025-08-26T17:52:51.818" v="286" actId="20577"/>
          <ac:spMkLst>
            <pc:docMk/>
            <pc:sldMk cId="1873386740" sldId="268"/>
            <ac:spMk id="2" creationId="{50DE24A2-923E-C6A0-8E00-97623BDC1844}"/>
          </ac:spMkLst>
        </pc:spChg>
      </pc:sldChg>
      <pc:sldChg chg="modNotes">
        <pc:chgData name="Kimberly O'Neal" userId="C7XtvxS4g0cBb4xk4cfY09vszhBAkawk5/Khzw2ihEQ=" providerId="None" clId="Web-{A9724457-CC07-42F9-B698-7AA5CB32F9BD}" dt="2025-08-26T17:51:28.363" v="220"/>
        <pc:sldMkLst>
          <pc:docMk/>
          <pc:sldMk cId="3973114400" sldId="271"/>
        </pc:sldMkLst>
      </pc:sldChg>
      <pc:sldChg chg="modNotes">
        <pc:chgData name="Kimberly O'Neal" userId="C7XtvxS4g0cBb4xk4cfY09vszhBAkawk5/Khzw2ihEQ=" providerId="None" clId="Web-{A9724457-CC07-42F9-B698-7AA5CB32F9BD}" dt="2025-08-26T17:52:03.661" v="265"/>
        <pc:sldMkLst>
          <pc:docMk/>
          <pc:sldMk cId="1227204920" sldId="273"/>
        </pc:sldMkLst>
      </pc:sldChg>
      <pc:sldChg chg="modNotes">
        <pc:chgData name="Kimberly O'Neal" userId="C7XtvxS4g0cBb4xk4cfY09vszhBAkawk5/Khzw2ihEQ=" providerId="None" clId="Web-{A9724457-CC07-42F9-B698-7AA5CB32F9BD}" dt="2025-08-26T17:52:27.505" v="284"/>
        <pc:sldMkLst>
          <pc:docMk/>
          <pc:sldMk cId="2951371370" sldId="276"/>
        </pc:sldMkLst>
      </pc:sldChg>
      <pc:sldChg chg="modNotes">
        <pc:chgData name="Kimberly O'Neal" userId="C7XtvxS4g0cBb4xk4cfY09vszhBAkawk5/Khzw2ihEQ=" providerId="None" clId="Web-{A9724457-CC07-42F9-B698-7AA5CB32F9BD}" dt="2025-08-26T17:50:44.957" v="140"/>
        <pc:sldMkLst>
          <pc:docMk/>
          <pc:sldMk cId="3894104992" sldId="280"/>
        </pc:sldMkLst>
      </pc:sldChg>
      <pc:sldChg chg="modNotes">
        <pc:chgData name="Kimberly O'Neal" userId="C7XtvxS4g0cBb4xk4cfY09vszhBAkawk5/Khzw2ihEQ=" providerId="None" clId="Web-{A9724457-CC07-42F9-B698-7AA5CB32F9BD}" dt="2025-08-26T17:51:12.285" v="193"/>
        <pc:sldMkLst>
          <pc:docMk/>
          <pc:sldMk cId="2370262792" sldId="289"/>
        </pc:sldMkLst>
      </pc:sldChg>
      <pc:sldChg chg="modNotes">
        <pc:chgData name="Kimberly O'Neal" userId="C7XtvxS4g0cBb4xk4cfY09vszhBAkawk5/Khzw2ihEQ=" providerId="None" clId="Web-{A9724457-CC07-42F9-B698-7AA5CB32F9BD}" dt="2025-08-26T17:51:53.942" v="264"/>
        <pc:sldMkLst>
          <pc:docMk/>
          <pc:sldMk cId="674955647" sldId="290"/>
        </pc:sldMkLst>
      </pc:sldChg>
    </pc:docChg>
  </pc:docChgLst>
  <pc:docChgLst>
    <pc:chgData name="Kimberly O'Neal" userId="C7XtvxS4g0cBb4xk4cfY09vszhBAkawk5/Khzw2ihEQ=" providerId="None" clId="Web-{FD4FC86A-7CFB-4398-A7C5-9967CABD2A82}"/>
    <pc:docChg chg="modSld">
      <pc:chgData name="Kimberly O'Neal" userId="C7XtvxS4g0cBb4xk4cfY09vszhBAkawk5/Khzw2ihEQ=" providerId="None" clId="Web-{FD4FC86A-7CFB-4398-A7C5-9967CABD2A82}" dt="2025-09-12T15:42:59.357" v="67"/>
      <pc:docMkLst>
        <pc:docMk/>
      </pc:docMkLst>
      <pc:sldChg chg="modNotes">
        <pc:chgData name="Kimberly O'Neal" userId="C7XtvxS4g0cBb4xk4cfY09vszhBAkawk5/Khzw2ihEQ=" providerId="None" clId="Web-{FD4FC86A-7CFB-4398-A7C5-9967CABD2A82}" dt="2025-09-12T15:42:05.638" v="18"/>
        <pc:sldMkLst>
          <pc:docMk/>
          <pc:sldMk cId="1227204920" sldId="273"/>
        </pc:sldMkLst>
      </pc:sldChg>
      <pc:sldChg chg="modNotes">
        <pc:chgData name="Kimberly O'Neal" userId="C7XtvxS4g0cBb4xk4cfY09vszhBAkawk5/Khzw2ihEQ=" providerId="None" clId="Web-{FD4FC86A-7CFB-4398-A7C5-9967CABD2A82}" dt="2025-09-12T15:42:27.185" v="26"/>
        <pc:sldMkLst>
          <pc:docMk/>
          <pc:sldMk cId="2951371370" sldId="276"/>
        </pc:sldMkLst>
      </pc:sldChg>
      <pc:sldChg chg="modNotes">
        <pc:chgData name="Kimberly O'Neal" userId="C7XtvxS4g0cBb4xk4cfY09vszhBAkawk5/Khzw2ihEQ=" providerId="None" clId="Web-{FD4FC86A-7CFB-4398-A7C5-9967CABD2A82}" dt="2025-09-12T15:42:59.357" v="67"/>
        <pc:sldMkLst>
          <pc:docMk/>
          <pc:sldMk cId="1666130433" sldId="277"/>
        </pc:sldMkLst>
      </pc:sldChg>
    </pc:docChg>
  </pc:docChgLst>
  <pc:docChgLst>
    <pc:chgData name="Kimberly O'Neal" userId="C7XtvxS4g0cBb4xk4cfY09vszhBAkawk5/Khzw2ihEQ=" providerId="None" clId="Web-{A95C2800-C0CB-4DFA-A064-CF63DE49CF1D}"/>
    <pc:docChg chg="modSld">
      <pc:chgData name="Kimberly O'Neal" userId="C7XtvxS4g0cBb4xk4cfY09vszhBAkawk5/Khzw2ihEQ=" providerId="None" clId="Web-{A95C2800-C0CB-4DFA-A064-CF63DE49CF1D}" dt="2025-09-04T22:22:40.080" v="73" actId="20577"/>
      <pc:docMkLst>
        <pc:docMk/>
      </pc:docMkLst>
      <pc:sldChg chg="delAnim">
        <pc:chgData name="Kimberly O'Neal" userId="C7XtvxS4g0cBb4xk4cfY09vszhBAkawk5/Khzw2ihEQ=" providerId="None" clId="Web-{A95C2800-C0CB-4DFA-A064-CF63DE49CF1D}" dt="2025-09-04T22:21:15.001" v="5"/>
        <pc:sldMkLst>
          <pc:docMk/>
          <pc:sldMk cId="2172881330" sldId="267"/>
        </pc:sldMkLst>
      </pc:sldChg>
      <pc:sldChg chg="modSp delAnim">
        <pc:chgData name="Kimberly O'Neal" userId="C7XtvxS4g0cBb4xk4cfY09vszhBAkawk5/Khzw2ihEQ=" providerId="None" clId="Web-{A95C2800-C0CB-4DFA-A064-CF63DE49CF1D}" dt="2025-09-04T22:21:35.533" v="8" actId="20577"/>
        <pc:sldMkLst>
          <pc:docMk/>
          <pc:sldMk cId="1873386740" sldId="268"/>
        </pc:sldMkLst>
        <pc:spChg chg="mod">
          <ac:chgData name="Kimberly O'Neal" userId="C7XtvxS4g0cBb4xk4cfY09vszhBAkawk5/Khzw2ihEQ=" providerId="None" clId="Web-{A95C2800-C0CB-4DFA-A064-CF63DE49CF1D}" dt="2025-09-04T22:21:35.533" v="8" actId="20577"/>
          <ac:spMkLst>
            <pc:docMk/>
            <pc:sldMk cId="1873386740" sldId="268"/>
            <ac:spMk id="3" creationId="{0D0B2114-043D-2DEF-8B73-2F305D133F8D}"/>
          </ac:spMkLst>
        </pc:spChg>
      </pc:sldChg>
      <pc:sldChg chg="delAnim">
        <pc:chgData name="Kimberly O'Neal" userId="C7XtvxS4g0cBb4xk4cfY09vszhBAkawk5/Khzw2ihEQ=" providerId="None" clId="Web-{A95C2800-C0CB-4DFA-A064-CF63DE49CF1D}" dt="2025-09-04T22:21:01.157" v="1"/>
        <pc:sldMkLst>
          <pc:docMk/>
          <pc:sldMk cId="116853761" sldId="279"/>
        </pc:sldMkLst>
      </pc:sldChg>
      <pc:sldChg chg="delAnim">
        <pc:chgData name="Kimberly O'Neal" userId="C7XtvxS4g0cBb4xk4cfY09vszhBAkawk5/Khzw2ihEQ=" providerId="None" clId="Web-{A95C2800-C0CB-4DFA-A064-CF63DE49CF1D}" dt="2025-09-04T22:21:07.829" v="3"/>
        <pc:sldMkLst>
          <pc:docMk/>
          <pc:sldMk cId="3894104992" sldId="280"/>
        </pc:sldMkLst>
      </pc:sldChg>
      <pc:sldChg chg="addSp modSp delAnim">
        <pc:chgData name="Kimberly O'Neal" userId="C7XtvxS4g0cBb4xk4cfY09vszhBAkawk5/Khzw2ihEQ=" providerId="None" clId="Web-{A95C2800-C0CB-4DFA-A064-CF63DE49CF1D}" dt="2025-09-04T22:22:40.080" v="73" actId="20577"/>
        <pc:sldMkLst>
          <pc:docMk/>
          <pc:sldMk cId="252226454" sldId="288"/>
        </pc:sldMkLst>
        <pc:spChg chg="mod">
          <ac:chgData name="Kimberly O'Neal" userId="C7XtvxS4g0cBb4xk4cfY09vszhBAkawk5/Khzw2ihEQ=" providerId="None" clId="Web-{A95C2800-C0CB-4DFA-A064-CF63DE49CF1D}" dt="2025-09-04T22:22:09.986" v="35" actId="20577"/>
          <ac:spMkLst>
            <pc:docMk/>
            <pc:sldMk cId="252226454" sldId="288"/>
            <ac:spMk id="2" creationId="{5A9248D1-F337-0503-8E67-372386FA81E5}"/>
          </ac:spMkLst>
        </pc:spChg>
        <pc:spChg chg="mod">
          <ac:chgData name="Kimberly O'Neal" userId="C7XtvxS4g0cBb4xk4cfY09vszhBAkawk5/Khzw2ihEQ=" providerId="None" clId="Web-{A95C2800-C0CB-4DFA-A064-CF63DE49CF1D}" dt="2025-09-04T22:22:40.080" v="73" actId="20577"/>
          <ac:spMkLst>
            <pc:docMk/>
            <pc:sldMk cId="252226454" sldId="288"/>
            <ac:spMk id="3" creationId="{B6C2D999-4995-8556-5050-E584229293A2}"/>
          </ac:spMkLst>
        </pc:spChg>
        <pc:spChg chg="add mod">
          <ac:chgData name="Kimberly O'Neal" userId="C7XtvxS4g0cBb4xk4cfY09vszhBAkawk5/Khzw2ihEQ=" providerId="None" clId="Web-{A95C2800-C0CB-4DFA-A064-CF63DE49CF1D}" dt="2025-09-04T22:21:58.126" v="33" actId="20577"/>
          <ac:spMkLst>
            <pc:docMk/>
            <pc:sldMk cId="252226454" sldId="288"/>
            <ac:spMk id="4" creationId="{D1F5614D-BE02-517F-C575-AA67C79DED92}"/>
          </ac:spMkLst>
        </pc:spChg>
        <pc:spChg chg="add mod">
          <ac:chgData name="Kimberly O'Neal" userId="C7XtvxS4g0cBb4xk4cfY09vszhBAkawk5/Khzw2ihEQ=" providerId="None" clId="Web-{A95C2800-C0CB-4DFA-A064-CF63DE49CF1D}" dt="2025-09-04T22:22:36.908" v="65" actId="20577"/>
          <ac:spMkLst>
            <pc:docMk/>
            <pc:sldMk cId="252226454" sldId="288"/>
            <ac:spMk id="7" creationId="{74DDCD12-20DA-ABEB-746E-D76912B171BB}"/>
          </ac:spMkLst>
        </pc:spChg>
      </pc:sldChg>
    </pc:docChg>
  </pc:docChgLst>
  <pc:docChgLst>
    <pc:chgData name="Kimberly O'Neal" userId="C7XtvxS4g0cBb4xk4cfY09vszhBAkawk5/Khzw2ihEQ=" providerId="None" clId="Web-{CC06E658-0405-472A-97C8-33EDDE4BF2AE}"/>
    <pc:docChg chg="modSld">
      <pc:chgData name="Kimberly O'Neal" userId="C7XtvxS4g0cBb4xk4cfY09vszhBAkawk5/Khzw2ihEQ=" providerId="None" clId="Web-{CC06E658-0405-472A-97C8-33EDDE4BF2AE}" dt="2025-09-03T01:59:15.547" v="5" actId="1076"/>
      <pc:docMkLst>
        <pc:docMk/>
      </pc:docMkLst>
      <pc:sldChg chg="addSp delSp modSp">
        <pc:chgData name="Kimberly O'Neal" userId="C7XtvxS4g0cBb4xk4cfY09vszhBAkawk5/Khzw2ihEQ=" providerId="None" clId="Web-{CC06E658-0405-472A-97C8-33EDDE4BF2AE}" dt="2025-09-03T01:59:15.547" v="5" actId="1076"/>
        <pc:sldMkLst>
          <pc:docMk/>
          <pc:sldMk cId="176977563" sldId="265"/>
        </pc:sldMkLst>
        <pc:spChg chg="mod">
          <ac:chgData name="Kimberly O'Neal" userId="C7XtvxS4g0cBb4xk4cfY09vszhBAkawk5/Khzw2ihEQ=" providerId="None" clId="Web-{CC06E658-0405-472A-97C8-33EDDE4BF2AE}" dt="2025-09-03T01:59:06.719" v="3" actId="1076"/>
          <ac:spMkLst>
            <pc:docMk/>
            <pc:sldMk cId="176977563" sldId="265"/>
            <ac:spMk id="2" creationId="{15FB5AB6-056B-19A4-7829-DE3316DB68E7}"/>
          </ac:spMkLst>
        </pc:spChg>
        <pc:spChg chg="mod">
          <ac:chgData name="Kimberly O'Neal" userId="C7XtvxS4g0cBb4xk4cfY09vszhBAkawk5/Khzw2ihEQ=" providerId="None" clId="Web-{CC06E658-0405-472A-97C8-33EDDE4BF2AE}" dt="2025-09-03T01:59:15.547" v="5" actId="1076"/>
          <ac:spMkLst>
            <pc:docMk/>
            <pc:sldMk cId="176977563" sldId="265"/>
            <ac:spMk id="3" creationId="{2FE8A83F-1796-E29F-539E-95C377E5AA8E}"/>
          </ac:spMkLst>
        </pc:spChg>
        <pc:spChg chg="add mod">
          <ac:chgData name="Kimberly O'Neal" userId="C7XtvxS4g0cBb4xk4cfY09vszhBAkawk5/Khzw2ihEQ=" providerId="None" clId="Web-{CC06E658-0405-472A-97C8-33EDDE4BF2AE}" dt="2025-09-03T01:59:08.391" v="4" actId="1076"/>
          <ac:spMkLst>
            <pc:docMk/>
            <pc:sldMk cId="176977563" sldId="265"/>
            <ac:spMk id="5" creationId="{EA40C9DF-AD53-E95A-D796-1402E7DA4D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94631-6B48-11D4-4659-A6CB8913D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EEF5D-70FF-DB3C-DF39-E453A7A5D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CCFEC-712B-070C-FE38-D723578A42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3 rationale</a:t>
            </a:r>
          </a:p>
          <a:p>
            <a:r>
              <a:rPr lang="en-US" dirty="0"/>
              <a:t>This is a FACT because division and multiplication precede addition and subtraction.</a:t>
            </a:r>
          </a:p>
          <a:p>
            <a:r>
              <a:rPr lang="en-US" dirty="0"/>
              <a:t>Students need to keep in mind that there are 2 steps to solving this problem. They also need opportunities to engage with academic vocabulary.</a:t>
            </a:r>
          </a:p>
        </p:txBody>
      </p:sp>
      <p:sp>
        <p:nvSpPr>
          <p:cNvPr id="4" name="Slide Number Placeholder 3">
            <a:extLst>
              <a:ext uri="{FF2B5EF4-FFF2-40B4-BE49-F238E27FC236}">
                <a16:creationId xmlns:a16="http://schemas.microsoft.com/office/drawing/2014/main" id="{746B8CF5-3819-0FAA-7BDC-1474FE885387}"/>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825819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 - option 1: </a:t>
            </a:r>
            <a:r>
              <a:rPr lang="en-US" dirty="0">
                <a:latin typeface="Arial" panose="020B0604020202020204" pitchFamily="34" charset="0"/>
                <a:cs typeface="Arial" panose="020B0604020202020204" pitchFamily="34" charset="0"/>
              </a:rPr>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Be sure discussion includes:</a:t>
            </a:r>
          </a:p>
          <a:p>
            <a:pPr marL="0" indent="0">
              <a:buFont typeface="+mj-lt"/>
              <a:buNone/>
            </a:pPr>
            <a:r>
              <a:rPr lang="en-US" dirty="0">
                <a:latin typeface="Arial" panose="020B0604020202020204" pitchFamily="34" charset="0"/>
                <a:cs typeface="Arial" panose="020B0604020202020204" pitchFamily="34" charset="0"/>
              </a:rPr>
              <a:t>A is incorrect - students most likely added 15 + 1 first and then divided 1,440 by the sum</a:t>
            </a:r>
          </a:p>
          <a:p>
            <a:pPr marL="0" indent="0">
              <a:buFont typeface="+mj-lt"/>
              <a:buNone/>
            </a:pPr>
            <a:r>
              <a:rPr lang="en-US" b="1" dirty="0">
                <a:latin typeface="Arial" panose="020B0604020202020204" pitchFamily="34" charset="0"/>
                <a:cs typeface="Arial" panose="020B0604020202020204" pitchFamily="34" charset="0"/>
              </a:rPr>
              <a:t>B is correct</a:t>
            </a:r>
          </a:p>
          <a:p>
            <a:pPr marL="0" indent="0">
              <a:buFont typeface="+mj-lt"/>
              <a:buNone/>
            </a:pPr>
            <a:r>
              <a:rPr lang="en-US" dirty="0">
                <a:latin typeface="Arial" panose="020B0604020202020204" pitchFamily="34" charset="0"/>
                <a:cs typeface="Arial" panose="020B0604020202020204" pitchFamily="34" charset="0"/>
              </a:rPr>
              <a:t>C is incorrect - students most likely did not complete all steps and forgot to add 1 to the quotient of 1,440 </a:t>
            </a:r>
            <a:r>
              <a:rPr lang="en-US" sz="1200" dirty="0">
                <a:latin typeface="Arial" panose="020B0604020202020204" pitchFamily="34" charset="0"/>
                <a:cs typeface="Arial" panose="020B0604020202020204" pitchFamily="34" charset="0"/>
              </a:rPr>
              <a:t>÷ 15</a:t>
            </a:r>
          </a:p>
          <a:p>
            <a:pPr marL="0" indent="0">
              <a:buFont typeface="+mj-lt"/>
              <a:buNone/>
            </a:pPr>
            <a:r>
              <a:rPr lang="en-US" sz="1200" dirty="0">
                <a:latin typeface="Arial" panose="020B0604020202020204" pitchFamily="34" charset="0"/>
                <a:cs typeface="Arial" panose="020B0604020202020204" pitchFamily="34" charset="0"/>
              </a:rPr>
              <a:t>D is incorrect - students most likely subtracted 15 from 1,440 rather than dividing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rPr>
              <a:t>work it out - option 2: IQ slap down (learning from mistakes instructional strategy) </a:t>
            </a:r>
          </a:p>
          <a:p>
            <a:endParaRPr lang="en-US" b="1" i="0" dirty="0">
              <a:solidFill>
                <a:srgbClr val="1D1C1D"/>
              </a:solidFill>
              <a:effectLst/>
            </a:endParaRPr>
          </a:p>
          <a:p>
            <a:r>
              <a:rPr lang="en-US" b="1" i="0" dirty="0">
                <a:solidFill>
                  <a:srgbClr val="1D1C1D"/>
                </a:solidFill>
                <a:effectLst/>
              </a:rPr>
              <a:t>p</a:t>
            </a:r>
            <a:r>
              <a:rPr lang="en-US" sz="1200" b="1" i="0" kern="1200" dirty="0">
                <a:solidFill>
                  <a:schemeClr val="tx1"/>
                </a:solidFill>
                <a:effectLst/>
                <a:ea typeface="+mn-ea"/>
                <a:cs typeface="+mn-cs"/>
              </a:rPr>
              <a:t>urpose</a:t>
            </a:r>
          </a:p>
          <a:p>
            <a:r>
              <a:rPr lang="en-US" sz="1200" b="0" i="0" kern="1200" dirty="0">
                <a:solidFill>
                  <a:schemeClr val="tx1"/>
                </a:solidFill>
                <a:effectLst/>
                <a:ea typeface="+mn-ea"/>
                <a:cs typeface="+mn-cs"/>
              </a:rPr>
              <a:t>Students analyze or practice assessment questions by determining the worst answer, the distractor, and the correct answer through a slap-down game.</a:t>
            </a:r>
          </a:p>
          <a:p>
            <a:endParaRPr lang="en-US" b="1" i="0" dirty="0">
              <a:solidFill>
                <a:srgbClr val="1D1C1D"/>
              </a:solidFill>
              <a:effectLst/>
            </a:endParaRPr>
          </a:p>
          <a:p>
            <a:r>
              <a:rPr lang="en-US" b="1" i="0" dirty="0">
                <a:solidFill>
                  <a:srgbClr val="1D1C1D"/>
                </a:solidFill>
                <a:effectLst/>
              </a:rPr>
              <a:t>instructions</a:t>
            </a:r>
            <a:endParaRPr lang="en-US" sz="1200" b="1" i="0" kern="1200" dirty="0">
              <a:solidFill>
                <a:schemeClr val="tx1"/>
              </a:solidFill>
              <a:effectLst/>
              <a:ea typeface="+mn-ea"/>
              <a:cs typeface="+mn-cs"/>
            </a:endParaRPr>
          </a:p>
          <a:p>
            <a:pPr marL="228600" indent="-228600">
              <a:buFont typeface="+mj-lt"/>
              <a:buAutoNum type="arabicPeriod"/>
            </a:pPr>
            <a:r>
              <a:rPr lang="en-US" sz="1200" b="0" i="0" kern="1200" dirty="0">
                <a:solidFill>
                  <a:schemeClr val="tx1"/>
                </a:solidFill>
                <a:effectLst/>
                <a:ea typeface="+mn-ea"/>
                <a:cs typeface="+mn-cs"/>
              </a:rPr>
              <a:t>Students create a set of A-B-C-D cards using sticky notes, index cards, or scratch paper.</a:t>
            </a:r>
          </a:p>
          <a:p>
            <a:pPr marL="228600" indent="-228600">
              <a:buFont typeface="+mj-lt"/>
              <a:buAutoNum type="arabicPeriod"/>
            </a:pPr>
            <a:r>
              <a:rPr lang="en-US" sz="1200" b="0" i="0" kern="1200" dirty="0">
                <a:solidFill>
                  <a:schemeClr val="tx1"/>
                </a:solidFill>
                <a:effectLst/>
                <a:ea typeface="+mn-ea"/>
                <a:cs typeface="+mn-cs"/>
              </a:rPr>
              <a:t>Organize students into thinking partners or small groups.</a:t>
            </a:r>
          </a:p>
          <a:p>
            <a:pPr marL="228600" indent="-228600">
              <a:buFont typeface="+mj-lt"/>
              <a:buAutoNum type="arabicPeriod"/>
            </a:pPr>
            <a:r>
              <a:rPr lang="en-US" sz="1200" b="0" i="0" kern="1200" dirty="0">
                <a:solidFill>
                  <a:schemeClr val="tx1"/>
                </a:solidFill>
                <a:effectLst/>
                <a:ea typeface="+mn-ea"/>
                <a:cs typeface="+mn-cs"/>
              </a:rPr>
              <a:t>Facilitate 3 rounds of IQ Slap Down with the selected weekly assessment item:</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1: At teacher’s signal, students slap down the WORST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2: At teacher’s signal, students slap down the DISTRACTOR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3: At teacher’s signal, students slap down the CORRECT answer, justify with their partner, and pick up their cards. Teacher clarifies.</a:t>
            </a:r>
          </a:p>
          <a:p>
            <a:pPr marL="228600" indent="-228600">
              <a:buFont typeface="+mj-lt"/>
              <a:buAutoNum type="arabicPeriod"/>
            </a:pPr>
            <a:r>
              <a:rPr lang="en-US" sz="1200" b="0" i="0" kern="1200" dirty="0">
                <a:solidFill>
                  <a:schemeClr val="tx1"/>
                </a:solidFill>
                <a:effectLst/>
                <a:ea typeface="+mn-ea"/>
                <a:cs typeface="+mn-cs"/>
              </a:rPr>
              <a:t>Observe students’ thinking and clarify/verify as appropriate.</a:t>
            </a:r>
          </a:p>
          <a:p>
            <a:pPr marL="228600" indent="-228600">
              <a:buFont typeface="+mj-lt"/>
              <a:buAutoNum type="arabicPeriod"/>
            </a:pPr>
            <a:r>
              <a:rPr lang="en-US" sz="1200" b="0" i="0" kern="1200" dirty="0">
                <a:solidFill>
                  <a:schemeClr val="tx1"/>
                </a:solidFill>
                <a:effectLst/>
                <a:ea typeface="+mn-ea"/>
                <a:cs typeface="+mn-cs"/>
              </a:rPr>
              <a:t>Answer “work it out questions” from think along routine.</a:t>
            </a:r>
            <a:endParaRPr lang="en-US" dirty="0"/>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147683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1 rationale</a:t>
            </a:r>
            <a:endParaRPr lang="en-US" dirty="0"/>
          </a:p>
          <a:p>
            <a:endParaRPr lang="en-US" dirty="0"/>
          </a:p>
          <a:p>
            <a:pPr marL="0" indent="0">
              <a:buNone/>
            </a:pPr>
            <a:r>
              <a:rPr lang="en-US" dirty="0"/>
              <a:t>D is incorrect - students most likely subtracted 15 from 1,440 rather than dividing.</a:t>
            </a:r>
            <a:endParaRPr lang="en-US" dirty="0">
              <a:solidFill>
                <a:srgbClr val="444444"/>
              </a:solidFil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584430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2 rationale</a:t>
            </a:r>
            <a:endParaRPr lang="en-US" dirty="0"/>
          </a:p>
          <a:p>
            <a:endParaRPr lang="en-US" dirty="0"/>
          </a:p>
          <a:p>
            <a:pPr marL="0" indent="0">
              <a:buNone/>
            </a:pPr>
            <a:r>
              <a:rPr lang="en-US" dirty="0"/>
              <a:t>A is incorrect - students most likely added 15 + 1 first and then divided 1,440 by the sum.</a:t>
            </a:r>
            <a:endParaRPr lang="en-US" dirty="0">
              <a:solidFill>
                <a:srgbClr val="444444"/>
              </a:solidFill>
            </a:endParaRPr>
          </a:p>
          <a:p>
            <a:r>
              <a:rPr lang="en-US" dirty="0"/>
              <a:t>While is A is the "best distractor, C could also be a good distractor since students simply forgot to complete all steps.</a:t>
            </a: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992762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D1C1D"/>
                </a:solidFill>
              </a:rPr>
              <a:t>work it out - option 2: round 3 rationale</a:t>
            </a:r>
            <a:endParaRPr lang="en-US" dirty="0">
              <a:solidFill>
                <a:srgbClr val="000000"/>
              </a:solidFill>
            </a:endParaRPr>
          </a:p>
          <a:p>
            <a:pPr>
              <a:defRPr/>
            </a:pPr>
            <a:endParaRPr lang="en-US" dirty="0">
              <a:solidFill>
                <a:srgbClr val="1D1C1D"/>
              </a:solidFill>
            </a:endParaRPr>
          </a:p>
          <a:p>
            <a:pPr>
              <a:defRPr/>
            </a:pPr>
            <a:r>
              <a:rPr lang="en-US" dirty="0">
                <a:solidFill>
                  <a:srgbClr val="1D1C1D"/>
                </a:solidFill>
              </a:rPr>
              <a:t>B is correct because beginning with division yields the quotient 96 and adding one more yields the sum of 97</a:t>
            </a:r>
          </a:p>
          <a:p>
            <a:pPr>
              <a:defRPr/>
            </a:pPr>
            <a:endParaRPr lang="en-US" dirty="0">
              <a:solidFill>
                <a:srgbClr val="1D1C1D"/>
              </a:solidFill>
            </a:endParaRPr>
          </a:p>
          <a:p>
            <a:pPr marL="0" marR="0" lvl="0" indent="0" algn="l" defTabSz="914400">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After IQ slap down, a</a:t>
            </a:r>
            <a:r>
              <a:rPr lang="en-US" sz="1200" b="0" i="0" kern="1200" dirty="0">
                <a:solidFill>
                  <a:schemeClr val="tx1"/>
                </a:solidFill>
                <a:effectLst/>
                <a:ea typeface="+mn-ea"/>
                <a:cs typeface="+mn-cs"/>
              </a:rPr>
              <a:t>nswer the “work it out” questions from the thinkalong routine: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explain your answer in more than one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what mistakes do you need to avoid?</a:t>
            </a: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71457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think it up -</a:t>
            </a:r>
            <a:r>
              <a:rPr lang="en-US" sz="1200" b="0" i="0" dirty="0">
                <a:solidFill>
                  <a:srgbClr val="5E0C63"/>
                </a:solidFill>
                <a:effectLst/>
                <a:latin typeface="Arial" panose="020B0604020202020204" pitchFamily="34" charset="0"/>
                <a:ea typeface="Tahoma"/>
                <a:cs typeface="Arial" panose="020B0604020202020204" pitchFamily="34" charset="0"/>
              </a:rPr>
              <a:t> </a:t>
            </a:r>
            <a:r>
              <a:rPr lang="en-US" sz="1200" b="1" i="0" dirty="0">
                <a:solidFill>
                  <a:srgbClr val="5E0C63"/>
                </a:solidFill>
                <a:effectLst/>
                <a:latin typeface="Arial" panose="020B0604020202020204" pitchFamily="34" charset="0"/>
                <a:ea typeface="Tahoma"/>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1: </a:t>
            </a:r>
            <a:r>
              <a:rPr lang="en-US" b="0" i="0" dirty="0">
                <a:solidFill>
                  <a:srgbClr val="1D1C1D"/>
                </a:solidFill>
                <a:effectLst/>
                <a:latin typeface="Arial" panose="020B0604020202020204" pitchFamily="34" charset="0"/>
                <a:cs typeface="Arial" panose="020B0604020202020204" pitchFamily="34" charset="0"/>
              </a:rPr>
              <a:t>Use the guiding questions on the routine to drive the thinking and discussion with students as they reflect </a:t>
            </a:r>
            <a:r>
              <a:rPr lang="en-US" dirty="0">
                <a:latin typeface="Arial" panose="020B0604020202020204" pitchFamily="34" charset="0"/>
                <a:cs typeface="Arial" panose="020B0604020202020204" pitchFamily="34" charset="0"/>
              </a:rPr>
              <a:t>on the work of the routine so far -- the thinking around the content and the problem, text or visual. Then, have students analyze how all of that can help them as they work on or think through other content or solving future problems.  </a:t>
            </a:r>
          </a:p>
          <a:p>
            <a:pPr>
              <a:defRPr/>
            </a:pPr>
            <a:endParaRPr lang="en-US" dirty="0">
              <a:solidFill>
                <a:srgbClr val="000000"/>
              </a:solidFill>
              <a:latin typeface="Arial" panose="020B0604020202020204" pitchFamily="34" charset="0"/>
              <a:ea typeface="Tahoma" pitchFamily="34" charset="0"/>
              <a:cs typeface="Arial" panose="020B0604020202020204" pitchFamily="34" charset="0"/>
            </a:endParaRPr>
          </a:p>
          <a:p>
            <a:pPr>
              <a:defRPr/>
            </a:pPr>
            <a:r>
              <a:rPr lang="en-US" dirty="0">
                <a:solidFill>
                  <a:srgbClr val="000000"/>
                </a:solidFill>
                <a:latin typeface="Arial" panose="020B0604020202020204" pitchFamily="34" charset="0"/>
                <a:ea typeface="Tahoma"/>
                <a:cs typeface="Arial" panose="020B0604020202020204" pitchFamily="34" charset="0"/>
              </a:rPr>
              <a:t>If grouping symbols were placed around the 15 and 1 then it would mean we MUST work 15 + 1 = 16 first THEN divide 1440 by 16.</a:t>
            </a:r>
            <a:endParaRPr lang="en-US" dirty="0">
              <a:solidFill>
                <a:srgbClr val="000000"/>
              </a:solidFill>
              <a:latin typeface="Arial" panose="020B0604020202020204" pitchFamily="34" charset="0"/>
              <a:ea typeface="Tahoma"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 </a:t>
            </a:r>
            <a:r>
              <a:rPr lang="en-US" sz="1200" b="1" i="0" dirty="0">
                <a:solidFill>
                  <a:srgbClr val="5E0C63"/>
                </a:solidFill>
                <a:effectLst/>
                <a:latin typeface="Arial" panose="020B0604020202020204" pitchFamily="34" charset="0"/>
                <a:ea typeface="Tahoma" pitchFamily="34" charset="0"/>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2 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19</a:t>
            </a:fld>
            <a:endParaRPr lang="en-US" dirty="0"/>
          </a:p>
        </p:txBody>
      </p:sp>
    </p:spTree>
    <p:extLst>
      <p:ext uri="{BB962C8B-B14F-4D97-AF65-F5344CB8AC3E}">
        <p14:creationId xmlns:p14="http://schemas.microsoft.com/office/powerpoint/2010/main" val="379612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20</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21</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whole number operations because:</a:t>
            </a:r>
          </a:p>
          <a:p>
            <a:pPr marL="228600" indent="-228600">
              <a:buFont typeface="Arial" panose="020B0604020202020204" pitchFamily="34" charset="0"/>
              <a:buChar char="•"/>
            </a:pPr>
            <a:r>
              <a:rPr lang="en-US" dirty="0"/>
              <a:t>As students progress into more advanced mathematics, they will need to understand the correct order of operations. </a:t>
            </a:r>
          </a:p>
          <a:p>
            <a:pPr marL="228600" indent="-228600">
              <a:buFont typeface="Arial" panose="020B0604020202020204" pitchFamily="34" charset="0"/>
              <a:buChar char="•"/>
            </a:pPr>
            <a:r>
              <a:rPr lang="en-US" dirty="0"/>
              <a:t>This problem provides the equation and asks students to find the value of the variable.</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buFont typeface="+mj-lt"/>
              <a:buAutoNum type="arabicPeriod"/>
            </a:pPr>
            <a:r>
              <a:rPr lang="en-US" b="0" i="0" dirty="0">
                <a:solidFill>
                  <a:srgbClr val="1D1C1D"/>
                </a:solidFill>
                <a:effectLst/>
              </a:rPr>
              <a:t>Clues include and require an understanding of important academic vocabulary</a:t>
            </a:r>
            <a:r>
              <a:rPr lang="en-US" dirty="0">
                <a:solidFill>
                  <a:srgbClr val="1D1C1D"/>
                </a:solidFill>
              </a:rPr>
              <a:t>: order of operations, multiply, divide, grouping, add, subtract.</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85800" lvl="1" indent="-228600">
              <a:buFont typeface="Arial" panose="020B0604020202020204" pitchFamily="34" charset="0"/>
              <a:buChar char="•"/>
            </a:pPr>
            <a:r>
              <a:rPr lang="en-US" dirty="0">
                <a:solidFill>
                  <a:srgbClr val="1D1C1D"/>
                </a:solidFill>
              </a:rPr>
              <a:t>When no grouping symbols are evident, do NOT work left to right; go by order of operations</a:t>
            </a:r>
          </a:p>
          <a:p>
            <a:pPr marL="685800" lvl="1" indent="-228600">
              <a:buFont typeface="Arial" panose="020B0604020202020204" pitchFamily="34" charset="0"/>
              <a:buChar char="•"/>
            </a:pPr>
            <a:r>
              <a:rPr lang="en-US" dirty="0">
                <a:solidFill>
                  <a:srgbClr val="1D1C1D"/>
                </a:solidFill>
              </a:rPr>
              <a:t>Division precedes addition</a:t>
            </a:r>
          </a:p>
          <a:p>
            <a:pPr marL="228600" indent="-228600">
              <a:buFont typeface="+mj-lt"/>
              <a:buAutoNum type="arabicPeriod"/>
            </a:pPr>
            <a:r>
              <a:rPr lang="en-US" b="0" i="0" dirty="0">
                <a:solidFill>
                  <a:srgbClr val="1D1C1D"/>
                </a:solidFill>
                <a:effectLst/>
              </a:rPr>
              <a:t>Students would benefit from </a:t>
            </a:r>
            <a:r>
              <a:rPr lang="en-US" dirty="0">
                <a:solidFill>
                  <a:srgbClr val="1D1C1D"/>
                </a:solidFill>
              </a:rPr>
              <a:t>recording their mnemonic (PEMDAS or GEMDAS).</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3EB2-84D1-0B77-167E-B79F2DCC9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8674-7EB6-2410-7632-B37BA008B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CB955-1CFB-90A0-D512-9176DC1FC9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r>
              <a:rPr lang="en-US" dirty="0"/>
              <a:t>This is a FIB because order of operations implies that order DOES matter.</a:t>
            </a:r>
          </a:p>
          <a:p>
            <a:r>
              <a:rPr lang="en-US" dirty="0"/>
              <a:t>This sets the precedence and reminds students that there is a correct order for solving this equation.</a:t>
            </a:r>
          </a:p>
        </p:txBody>
      </p:sp>
      <p:sp>
        <p:nvSpPr>
          <p:cNvPr id="4" name="Slide Number Placeholder 3">
            <a:extLst>
              <a:ext uri="{FF2B5EF4-FFF2-40B4-BE49-F238E27FC236}">
                <a16:creationId xmlns:a16="http://schemas.microsoft.com/office/drawing/2014/main" id="{7C92A7CC-45FF-3D22-2984-9BB21123B644}"/>
              </a:ext>
            </a:extLst>
          </p:cNvPr>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9472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r>
              <a:rPr lang="en-US" dirty="0"/>
              <a:t>This is a FIB because addition comes AFTER division in order of operations.</a:t>
            </a:r>
          </a:p>
          <a:p>
            <a:r>
              <a:rPr lang="en-US" dirty="0"/>
              <a:t>A common error for this problem would be for students to add first or not realize that the order in which they solve the equation impacts the answer.</a:t>
            </a:r>
          </a:p>
        </p:txBody>
      </p:sp>
      <p:sp>
        <p:nvSpPr>
          <p:cNvPr id="4" name="Slide Number Placeholder 3"/>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405098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7.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DE2DB-E74E-5265-5B6D-552D01E1DB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68058C-CF02-E2C1-04FE-1F3641240942}"/>
              </a:ext>
            </a:extLst>
          </p:cNvPr>
          <p:cNvSpPr>
            <a:spLocks noGrp="1"/>
          </p:cNvSpPr>
          <p:nvPr>
            <p:ph sz="half" idx="1"/>
          </p:nvPr>
        </p:nvSpPr>
        <p:spPr>
          <a:xfrm>
            <a:off x="740189" y="364489"/>
            <a:ext cx="5212080" cy="1607296"/>
          </a:xfrm>
        </p:spPr>
        <p:txBody>
          <a:bodyPr/>
          <a:lstStyle/>
          <a:p>
            <a:r>
              <a:rPr lang="en-US" dirty="0"/>
              <a:t>my first step is to divide 1,440 by 15 then add one to my quotient</a:t>
            </a:r>
          </a:p>
        </p:txBody>
      </p:sp>
      <p:sp>
        <p:nvSpPr>
          <p:cNvPr id="5" name="Rectangle 4">
            <a:extLst>
              <a:ext uri="{FF2B5EF4-FFF2-40B4-BE49-F238E27FC236}">
                <a16:creationId xmlns:a16="http://schemas.microsoft.com/office/drawing/2014/main" id="{A5F12294-EFAD-0CB6-1FAA-A4876948BB27}"/>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B9BA765A-931B-C71D-DFDC-C21ED3DA2AF8}"/>
              </a:ext>
            </a:extLst>
          </p:cNvPr>
          <p:cNvSpPr/>
          <p:nvPr/>
        </p:nvSpPr>
        <p:spPr>
          <a:xfrm>
            <a:off x="7640317" y="307389"/>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3" name="TextBox 2">
            <a:extLst>
              <a:ext uri="{FF2B5EF4-FFF2-40B4-BE49-F238E27FC236}">
                <a16:creationId xmlns:a16="http://schemas.microsoft.com/office/drawing/2014/main" id="{BA22E588-249A-E094-17CD-B65F690EC66D}"/>
              </a:ext>
            </a:extLst>
          </p:cNvPr>
          <p:cNvSpPr txBox="1"/>
          <p:nvPr/>
        </p:nvSpPr>
        <p:spPr>
          <a:xfrm>
            <a:off x="827589" y="1804492"/>
            <a:ext cx="5284382" cy="2585323"/>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000" dirty="0">
                <a:latin typeface="Century Gothic" panose="020B0502020202020204" pitchFamily="34" charset="0"/>
              </a:rPr>
              <a:t>An equation is shown.</a:t>
            </a:r>
          </a:p>
          <a:p>
            <a:pPr algn="ctr"/>
            <a:endParaRPr lang="en-US" dirty="0">
              <a:latin typeface="Century Gothic" panose="020B0502020202020204" pitchFamily="34" charset="0"/>
            </a:endParaRPr>
          </a:p>
          <a:p>
            <a:pPr algn="ctr"/>
            <a:r>
              <a:rPr lang="en-US" sz="3200" dirty="0">
                <a:latin typeface="Century Gothic" panose="020B0502020202020204" pitchFamily="34" charset="0"/>
              </a:rPr>
              <a:t>r = 1,440 ÷ 15 + 1 </a:t>
            </a:r>
          </a:p>
          <a:p>
            <a:pPr algn="ctr"/>
            <a:endParaRPr lang="en-US"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dirty="0">
              <a:latin typeface="Century Gothic" panose="020B0502020202020204" pitchFamily="34" charset="0"/>
            </a:endParaRPr>
          </a:p>
        </p:txBody>
      </p:sp>
      <p:sp>
        <p:nvSpPr>
          <p:cNvPr id="4" name="Rectangle 3">
            <a:extLst>
              <a:ext uri="{FF2B5EF4-FFF2-40B4-BE49-F238E27FC236}">
                <a16:creationId xmlns:a16="http://schemas.microsoft.com/office/drawing/2014/main" id="{B9E09413-597A-5CE4-7D7B-2EC79C61E68A}"/>
              </a:ext>
            </a:extLst>
          </p:cNvPr>
          <p:cNvSpPr/>
          <p:nvPr/>
        </p:nvSpPr>
        <p:spPr>
          <a:xfrm>
            <a:off x="6047573" y="2069184"/>
            <a:ext cx="318548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rPr>
              <a:t>GEMDAS</a:t>
            </a:r>
          </a:p>
        </p:txBody>
      </p:sp>
      <p:sp>
        <p:nvSpPr>
          <p:cNvPr id="6" name="TextBox 5">
            <a:extLst>
              <a:ext uri="{FF2B5EF4-FFF2-40B4-BE49-F238E27FC236}">
                <a16:creationId xmlns:a16="http://schemas.microsoft.com/office/drawing/2014/main" id="{3818118C-137E-D23D-5BD9-6BAE522B9B0B}"/>
              </a:ext>
            </a:extLst>
          </p:cNvPr>
          <p:cNvSpPr txBox="1"/>
          <p:nvPr/>
        </p:nvSpPr>
        <p:spPr>
          <a:xfrm>
            <a:off x="6366838" y="2767443"/>
            <a:ext cx="3670663" cy="1200329"/>
          </a:xfrm>
          <a:prstGeom prst="rect">
            <a:avLst/>
          </a:prstGeom>
          <a:noFill/>
        </p:spPr>
        <p:txBody>
          <a:bodyPr wrap="square" rtlCol="0">
            <a:spAutoFit/>
          </a:bodyPr>
          <a:lstStyle/>
          <a:p>
            <a:r>
              <a:rPr lang="en-US" b="1" dirty="0">
                <a:latin typeface="Arial" panose="020B0604020202020204" pitchFamily="34" charset="0"/>
              </a:rPr>
              <a:t>g</a:t>
            </a:r>
            <a:r>
              <a:rPr lang="en-US" dirty="0">
                <a:latin typeface="Arial" panose="020B0604020202020204" pitchFamily="34" charset="0"/>
              </a:rPr>
              <a:t>rouping symbols [()]</a:t>
            </a:r>
          </a:p>
          <a:p>
            <a:r>
              <a:rPr lang="en-US" b="1" strike="sngStrike" dirty="0">
                <a:latin typeface="Arial" panose="020B0604020202020204" pitchFamily="34" charset="0"/>
              </a:rPr>
              <a:t>e</a:t>
            </a:r>
            <a:r>
              <a:rPr lang="en-US" strike="sngStrike" dirty="0">
                <a:latin typeface="Arial" panose="020B0604020202020204" pitchFamily="34" charset="0"/>
              </a:rPr>
              <a:t>xponents</a:t>
            </a:r>
          </a:p>
          <a:p>
            <a:r>
              <a:rPr lang="en-US" b="1" dirty="0">
                <a:latin typeface="Arial" panose="020B0604020202020204" pitchFamily="34" charset="0"/>
              </a:rPr>
              <a:t>m</a:t>
            </a:r>
            <a:r>
              <a:rPr lang="en-US" dirty="0">
                <a:latin typeface="Arial" panose="020B0604020202020204" pitchFamily="34" charset="0"/>
              </a:rPr>
              <a:t>ultiplication &amp; </a:t>
            </a:r>
            <a:r>
              <a:rPr lang="en-US" b="1" dirty="0">
                <a:latin typeface="Arial" panose="020B0604020202020204" pitchFamily="34" charset="0"/>
              </a:rPr>
              <a:t>d</a:t>
            </a:r>
            <a:r>
              <a:rPr lang="en-US" dirty="0">
                <a:latin typeface="Arial" panose="020B0604020202020204" pitchFamily="34" charset="0"/>
              </a:rPr>
              <a:t>ivision</a:t>
            </a:r>
          </a:p>
          <a:p>
            <a:r>
              <a:rPr lang="en-US" b="1" dirty="0">
                <a:latin typeface="Arial" panose="020B0604020202020204" pitchFamily="34" charset="0"/>
              </a:rPr>
              <a:t>a</a:t>
            </a:r>
            <a:r>
              <a:rPr lang="en-US" dirty="0">
                <a:latin typeface="Arial" panose="020B0604020202020204" pitchFamily="34" charset="0"/>
              </a:rPr>
              <a:t>ddition &amp; </a:t>
            </a:r>
            <a:r>
              <a:rPr lang="en-US" b="1" dirty="0">
                <a:latin typeface="Arial" panose="020B0604020202020204" pitchFamily="34" charset="0"/>
              </a:rPr>
              <a:t>s</a:t>
            </a:r>
            <a:r>
              <a:rPr lang="en-US" dirty="0">
                <a:latin typeface="Arial" panose="020B0604020202020204" pitchFamily="34" charset="0"/>
              </a:rPr>
              <a:t>ubtraction</a:t>
            </a:r>
          </a:p>
        </p:txBody>
      </p:sp>
      <p:sp>
        <p:nvSpPr>
          <p:cNvPr id="8" name="TextBox 7">
            <a:extLst>
              <a:ext uri="{FF2B5EF4-FFF2-40B4-BE49-F238E27FC236}">
                <a16:creationId xmlns:a16="http://schemas.microsoft.com/office/drawing/2014/main" id="{4919E66C-7A15-2BD2-5332-EF71E587F945}"/>
              </a:ext>
            </a:extLst>
          </p:cNvPr>
          <p:cNvSpPr txBox="1"/>
          <p:nvPr/>
        </p:nvSpPr>
        <p:spPr>
          <a:xfrm>
            <a:off x="9989570" y="2441520"/>
            <a:ext cx="1838597" cy="369332"/>
          </a:xfrm>
          <a:prstGeom prst="rect">
            <a:avLst/>
          </a:prstGeom>
          <a:noFill/>
        </p:spPr>
        <p:txBody>
          <a:bodyPr wrap="square">
            <a:spAutoFit/>
          </a:bodyPr>
          <a:lstStyle/>
          <a:p>
            <a:r>
              <a:rPr lang="en-US" sz="1800" dirty="0">
                <a:solidFill>
                  <a:schemeClr val="accent2"/>
                </a:solidFill>
                <a:latin typeface="Century Gothic" panose="020B0502020202020204" pitchFamily="34" charset="0"/>
              </a:rPr>
              <a:t>1,440 ÷ 15 </a:t>
            </a:r>
            <a:r>
              <a:rPr lang="en-US" sz="1800" dirty="0">
                <a:latin typeface="Century Gothic" panose="020B0502020202020204" pitchFamily="34" charset="0"/>
              </a:rPr>
              <a:t>+ 1</a:t>
            </a: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388ACC71-6E4D-512F-502C-E2609837EE56}"/>
              </a:ext>
            </a:extLst>
          </p:cNvPr>
          <p:cNvSpPr txBox="1"/>
          <p:nvPr/>
        </p:nvSpPr>
        <p:spPr>
          <a:xfrm>
            <a:off x="10081009" y="2910191"/>
            <a:ext cx="1838597" cy="369332"/>
          </a:xfrm>
          <a:prstGeom prst="rect">
            <a:avLst/>
          </a:prstGeom>
          <a:noFill/>
        </p:spPr>
        <p:txBody>
          <a:bodyPr wrap="square">
            <a:spAutoFit/>
          </a:bodyPr>
          <a:lstStyle/>
          <a:p>
            <a:r>
              <a:rPr lang="en-US" sz="1800" dirty="0">
                <a:solidFill>
                  <a:schemeClr val="accent2"/>
                </a:solidFill>
                <a:latin typeface="Century Gothic" panose="020B0502020202020204" pitchFamily="34" charset="0"/>
              </a:rPr>
              <a:t>96</a:t>
            </a:r>
            <a:r>
              <a:rPr lang="en-US" sz="1800" dirty="0">
                <a:latin typeface="Century Gothic" panose="020B0502020202020204" pitchFamily="34" charset="0"/>
              </a:rPr>
              <a:t> + 1</a:t>
            </a:r>
            <a:endParaRPr lang="en-US" dirty="0">
              <a:solidFill>
                <a:schemeClr val="accent5">
                  <a:lumMod val="75000"/>
                </a:schemeClr>
              </a:solidFill>
              <a:latin typeface="Arial" panose="020B0604020202020204" pitchFamily="34" charset="0"/>
            </a:endParaRPr>
          </a:p>
        </p:txBody>
      </p:sp>
      <p:sp>
        <p:nvSpPr>
          <p:cNvPr id="10" name="TextBox 9">
            <a:extLst>
              <a:ext uri="{FF2B5EF4-FFF2-40B4-BE49-F238E27FC236}">
                <a16:creationId xmlns:a16="http://schemas.microsoft.com/office/drawing/2014/main" id="{66F543E4-348C-18B1-D022-62567DF34FE4}"/>
              </a:ext>
            </a:extLst>
          </p:cNvPr>
          <p:cNvSpPr txBox="1"/>
          <p:nvPr/>
        </p:nvSpPr>
        <p:spPr>
          <a:xfrm>
            <a:off x="10081009" y="3427734"/>
            <a:ext cx="1838597" cy="369332"/>
          </a:xfrm>
          <a:prstGeom prst="rect">
            <a:avLst/>
          </a:prstGeom>
          <a:noFill/>
        </p:spPr>
        <p:txBody>
          <a:bodyPr wrap="square">
            <a:spAutoFit/>
          </a:bodyPr>
          <a:lstStyle/>
          <a:p>
            <a:r>
              <a:rPr lang="en-US" sz="1800" dirty="0">
                <a:latin typeface="Century Gothic" panose="020B0502020202020204" pitchFamily="34" charset="0"/>
              </a:rPr>
              <a:t>= 97</a:t>
            </a:r>
            <a:endParaRPr lang="en-US" dirty="0">
              <a:solidFill>
                <a:schemeClr val="accent5">
                  <a:lumMod val="75000"/>
                </a:schemeClr>
              </a:solidFill>
              <a:latin typeface="Arial" panose="020B0604020202020204" pitchFamily="34" charset="0"/>
            </a:endParaRPr>
          </a:p>
        </p:txBody>
      </p:sp>
      <p:sp>
        <p:nvSpPr>
          <p:cNvPr id="11" name="Rectangle 10">
            <a:extLst>
              <a:ext uri="{FF2B5EF4-FFF2-40B4-BE49-F238E27FC236}">
                <a16:creationId xmlns:a16="http://schemas.microsoft.com/office/drawing/2014/main" id="{4A74B346-63EB-0563-067F-35A81990128E}"/>
              </a:ext>
            </a:extLst>
          </p:cNvPr>
          <p:cNvSpPr/>
          <p:nvPr/>
        </p:nvSpPr>
        <p:spPr>
          <a:xfrm>
            <a:off x="9909560" y="2236477"/>
            <a:ext cx="1998616" cy="2050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6749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p:bldP spid="6" grpId="0"/>
      <p:bldP spid="8" grpId="0"/>
      <p:bldP spid="9"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4" name="TextBox 3">
            <a:extLst>
              <a:ext uri="{FF2B5EF4-FFF2-40B4-BE49-F238E27FC236}">
                <a16:creationId xmlns:a16="http://schemas.microsoft.com/office/drawing/2014/main" id="{EF20C658-8E20-60EB-A2FF-CD2D887577D3}"/>
              </a:ext>
            </a:extLst>
          </p:cNvPr>
          <p:cNvSpPr txBox="1"/>
          <p:nvPr/>
        </p:nvSpPr>
        <p:spPr>
          <a:xfrm>
            <a:off x="6096000" y="1839252"/>
            <a:ext cx="4457800" cy="3452612"/>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An equation is shown.</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r = 1,440 ÷ 15 + 1</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What is the value of </a:t>
            </a:r>
            <a:r>
              <a:rPr lang="en-US" i="1" dirty="0">
                <a:latin typeface="Verdana" panose="020B0604030504040204" pitchFamily="34" charset="0"/>
                <a:ea typeface="Verdana" panose="020B0604030504040204" pitchFamily="34" charset="0"/>
              </a:rPr>
              <a:t>r</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90</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97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96</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969D0A8-5DC7-2519-B36D-C27CAFFE8F12}"/>
              </a:ext>
            </a:extLst>
          </p:cNvPr>
          <p:cNvSpPr txBox="1">
            <a:spLocks/>
          </p:cNvSpPr>
          <p:nvPr/>
        </p:nvSpPr>
        <p:spPr>
          <a:xfrm>
            <a:off x="1570791" y="522560"/>
            <a:ext cx="2622582"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IQ slap down </a:t>
            </a:r>
          </a:p>
        </p:txBody>
      </p:sp>
      <p:grpSp>
        <p:nvGrpSpPr>
          <p:cNvPr id="3" name="Group 2">
            <a:extLst>
              <a:ext uri="{FF2B5EF4-FFF2-40B4-BE49-F238E27FC236}">
                <a16:creationId xmlns:a16="http://schemas.microsoft.com/office/drawing/2014/main" id="{DA2D0E80-94A8-707D-2E36-9E1C5FDFB643}"/>
              </a:ext>
            </a:extLst>
          </p:cNvPr>
          <p:cNvGrpSpPr/>
          <p:nvPr/>
        </p:nvGrpSpPr>
        <p:grpSpPr>
          <a:xfrm>
            <a:off x="1585781" y="1406148"/>
            <a:ext cx="866139" cy="1015663"/>
            <a:chOff x="1179415" y="2219371"/>
            <a:chExt cx="1976626" cy="2377834"/>
          </a:xfrm>
        </p:grpSpPr>
        <p:pic>
          <p:nvPicPr>
            <p:cNvPr id="4" name="Picture 3">
              <a:extLst>
                <a:ext uri="{FF2B5EF4-FFF2-40B4-BE49-F238E27FC236}">
                  <a16:creationId xmlns:a16="http://schemas.microsoft.com/office/drawing/2014/main" id="{B4007A48-207D-9DE9-CE52-C55AF1B0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5" name="TextBox 4">
              <a:extLst>
                <a:ext uri="{FF2B5EF4-FFF2-40B4-BE49-F238E27FC236}">
                  <a16:creationId xmlns:a16="http://schemas.microsoft.com/office/drawing/2014/main" id="{B62C4AFB-976E-50D2-ECF8-F63D4D3F28AD}"/>
                </a:ext>
              </a:extLst>
            </p:cNvPr>
            <p:cNvSpPr txBox="1"/>
            <p:nvPr/>
          </p:nvSpPr>
          <p:spPr>
            <a:xfrm>
              <a:off x="1342472" y="2219371"/>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A</a:t>
              </a:r>
              <a:endParaRPr lang="en-US" sz="6000" b="1" kern="0" dirty="0">
                <a:solidFill>
                  <a:srgbClr val="044C8E"/>
                </a:solidFill>
                <a:latin typeface="Century Gothic"/>
                <a:cs typeface="Calibri Light"/>
              </a:endParaRPr>
            </a:p>
          </p:txBody>
        </p:sp>
      </p:grpSp>
      <p:grpSp>
        <p:nvGrpSpPr>
          <p:cNvPr id="6" name="Group 5">
            <a:extLst>
              <a:ext uri="{FF2B5EF4-FFF2-40B4-BE49-F238E27FC236}">
                <a16:creationId xmlns:a16="http://schemas.microsoft.com/office/drawing/2014/main" id="{E9A7875B-0C7A-506F-4AA7-FA679105533B}"/>
              </a:ext>
            </a:extLst>
          </p:cNvPr>
          <p:cNvGrpSpPr/>
          <p:nvPr/>
        </p:nvGrpSpPr>
        <p:grpSpPr>
          <a:xfrm>
            <a:off x="2708846" y="1406146"/>
            <a:ext cx="866139" cy="1015663"/>
            <a:chOff x="1179415" y="2219369"/>
            <a:chExt cx="1976626" cy="2377834"/>
          </a:xfrm>
        </p:grpSpPr>
        <p:pic>
          <p:nvPicPr>
            <p:cNvPr id="7" name="Picture 6">
              <a:extLst>
                <a:ext uri="{FF2B5EF4-FFF2-40B4-BE49-F238E27FC236}">
                  <a16:creationId xmlns:a16="http://schemas.microsoft.com/office/drawing/2014/main" id="{491A96AD-C6C9-518C-D34D-86B1321E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8" name="TextBox 7">
              <a:extLst>
                <a:ext uri="{FF2B5EF4-FFF2-40B4-BE49-F238E27FC236}">
                  <a16:creationId xmlns:a16="http://schemas.microsoft.com/office/drawing/2014/main" id="{B193AFCB-ADBB-7160-F19A-848D3DB801B3}"/>
                </a:ext>
              </a:extLst>
            </p:cNvPr>
            <p:cNvSpPr txBox="1"/>
            <p:nvPr/>
          </p:nvSpPr>
          <p:spPr>
            <a:xfrm>
              <a:off x="1342472" y="2219369"/>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B</a:t>
              </a:r>
              <a:endParaRPr lang="en-US" sz="6000" b="1" kern="0" dirty="0">
                <a:solidFill>
                  <a:srgbClr val="044C8E"/>
                </a:solidFill>
                <a:latin typeface="Century Gothic"/>
                <a:cs typeface="Calibri Light"/>
              </a:endParaRPr>
            </a:p>
          </p:txBody>
        </p:sp>
      </p:grpSp>
      <p:grpSp>
        <p:nvGrpSpPr>
          <p:cNvPr id="9" name="Group 8">
            <a:extLst>
              <a:ext uri="{FF2B5EF4-FFF2-40B4-BE49-F238E27FC236}">
                <a16:creationId xmlns:a16="http://schemas.microsoft.com/office/drawing/2014/main" id="{F703FE03-CE08-5903-684C-E32D461D7FA9}"/>
              </a:ext>
            </a:extLst>
          </p:cNvPr>
          <p:cNvGrpSpPr/>
          <p:nvPr/>
        </p:nvGrpSpPr>
        <p:grpSpPr>
          <a:xfrm>
            <a:off x="3831910" y="1442223"/>
            <a:ext cx="866139" cy="1015663"/>
            <a:chOff x="1179415" y="2303828"/>
            <a:chExt cx="1976626" cy="2377835"/>
          </a:xfrm>
        </p:grpSpPr>
        <p:pic>
          <p:nvPicPr>
            <p:cNvPr id="10" name="Picture 9">
              <a:extLst>
                <a:ext uri="{FF2B5EF4-FFF2-40B4-BE49-F238E27FC236}">
                  <a16:creationId xmlns:a16="http://schemas.microsoft.com/office/drawing/2014/main" id="{301D1427-895B-6211-EA30-AF2A746D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1" name="TextBox 10">
              <a:extLst>
                <a:ext uri="{FF2B5EF4-FFF2-40B4-BE49-F238E27FC236}">
                  <a16:creationId xmlns:a16="http://schemas.microsoft.com/office/drawing/2014/main" id="{D95F10DE-5D5E-1429-B59D-3FF73E60D04A}"/>
                </a:ext>
              </a:extLst>
            </p:cNvPr>
            <p:cNvSpPr txBox="1"/>
            <p:nvPr/>
          </p:nvSpPr>
          <p:spPr>
            <a:xfrm>
              <a:off x="1343209" y="2303828"/>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C</a:t>
              </a:r>
              <a:endParaRPr lang="en-US" sz="6000" b="1" kern="0" dirty="0">
                <a:solidFill>
                  <a:srgbClr val="044C8E"/>
                </a:solidFill>
                <a:latin typeface="Century Gothic"/>
                <a:cs typeface="Calibri Light"/>
              </a:endParaRPr>
            </a:p>
          </p:txBody>
        </p:sp>
      </p:grpSp>
      <p:grpSp>
        <p:nvGrpSpPr>
          <p:cNvPr id="12" name="Group 11">
            <a:extLst>
              <a:ext uri="{FF2B5EF4-FFF2-40B4-BE49-F238E27FC236}">
                <a16:creationId xmlns:a16="http://schemas.microsoft.com/office/drawing/2014/main" id="{B3CBFE6B-A163-A1CD-90B8-9E73F155CA44}"/>
              </a:ext>
            </a:extLst>
          </p:cNvPr>
          <p:cNvGrpSpPr/>
          <p:nvPr/>
        </p:nvGrpSpPr>
        <p:grpSpPr>
          <a:xfrm>
            <a:off x="4954974" y="1406145"/>
            <a:ext cx="866139" cy="1015663"/>
            <a:chOff x="1179415" y="2186943"/>
            <a:chExt cx="1976626" cy="2377835"/>
          </a:xfrm>
        </p:grpSpPr>
        <p:pic>
          <p:nvPicPr>
            <p:cNvPr id="13" name="Picture 12">
              <a:extLst>
                <a:ext uri="{FF2B5EF4-FFF2-40B4-BE49-F238E27FC236}">
                  <a16:creationId xmlns:a16="http://schemas.microsoft.com/office/drawing/2014/main" id="{E632649E-88A9-1CE2-1F75-BCF3EFAC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4" name="TextBox 13">
              <a:extLst>
                <a:ext uri="{FF2B5EF4-FFF2-40B4-BE49-F238E27FC236}">
                  <a16:creationId xmlns:a16="http://schemas.microsoft.com/office/drawing/2014/main" id="{E8E8C4E8-0959-F4EE-DD69-1CE951816AFB}"/>
                </a:ext>
              </a:extLst>
            </p:cNvPr>
            <p:cNvSpPr txBox="1"/>
            <p:nvPr/>
          </p:nvSpPr>
          <p:spPr>
            <a:xfrm>
              <a:off x="1343209" y="2186943"/>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D</a:t>
              </a:r>
              <a:endParaRPr lang="en-US" sz="6000" b="1" kern="0" dirty="0">
                <a:solidFill>
                  <a:srgbClr val="044C8E"/>
                </a:solidFill>
                <a:latin typeface="Century Gothic"/>
                <a:cs typeface="Calibri Light"/>
              </a:endParaRPr>
            </a:p>
          </p:txBody>
        </p:sp>
      </p:grpSp>
      <p:sp>
        <p:nvSpPr>
          <p:cNvPr id="15" name="Rectangle 14">
            <a:extLst>
              <a:ext uri="{FF2B5EF4-FFF2-40B4-BE49-F238E27FC236}">
                <a16:creationId xmlns:a16="http://schemas.microsoft.com/office/drawing/2014/main" id="{85F98DBF-8DAB-7D78-8CEA-B4B655A6774F}"/>
              </a:ext>
            </a:extLst>
          </p:cNvPr>
          <p:cNvSpPr/>
          <p:nvPr/>
        </p:nvSpPr>
        <p:spPr>
          <a:xfrm>
            <a:off x="1603274" y="2662402"/>
            <a:ext cx="4235331" cy="822960"/>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1 - </a:t>
            </a:r>
            <a:r>
              <a:rPr lang="en-US" sz="2400" b="1" kern="0" dirty="0">
                <a:solidFill>
                  <a:prstClr val="white"/>
                </a:solidFill>
                <a:latin typeface="Century Gothic" panose="020B0502020202020204" pitchFamily="34" charset="0"/>
                <a:cs typeface="Calibri Light" panose="020F0302020204030204" pitchFamily="34" charset="0"/>
              </a:rPr>
              <a:t>Worst Answer</a:t>
            </a:r>
          </a:p>
        </p:txBody>
      </p:sp>
      <p:sp>
        <p:nvSpPr>
          <p:cNvPr id="16" name="Rectangle 15">
            <a:extLst>
              <a:ext uri="{FF2B5EF4-FFF2-40B4-BE49-F238E27FC236}">
                <a16:creationId xmlns:a16="http://schemas.microsoft.com/office/drawing/2014/main" id="{D452B963-CD6A-0F0B-A626-FAAF48C733D4}"/>
              </a:ext>
            </a:extLst>
          </p:cNvPr>
          <p:cNvSpPr/>
          <p:nvPr/>
        </p:nvSpPr>
        <p:spPr>
          <a:xfrm>
            <a:off x="1603274" y="3802843"/>
            <a:ext cx="4235331" cy="822960"/>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2 - </a:t>
            </a:r>
            <a:r>
              <a:rPr lang="en-US" sz="2400" b="1" kern="0" dirty="0">
                <a:solidFill>
                  <a:prstClr val="white"/>
                </a:solidFill>
                <a:latin typeface="Century Gothic" panose="020B0502020202020204" pitchFamily="34" charset="0"/>
                <a:cs typeface="Calibri Light" panose="020F0302020204030204" pitchFamily="34" charset="0"/>
              </a:rPr>
              <a:t>Best Distractor</a:t>
            </a:r>
          </a:p>
        </p:txBody>
      </p:sp>
      <p:sp>
        <p:nvSpPr>
          <p:cNvPr id="17" name="Rectangle 16">
            <a:extLst>
              <a:ext uri="{FF2B5EF4-FFF2-40B4-BE49-F238E27FC236}">
                <a16:creationId xmlns:a16="http://schemas.microsoft.com/office/drawing/2014/main" id="{953212F4-888A-0239-2F61-0820E249E63F}"/>
              </a:ext>
            </a:extLst>
          </p:cNvPr>
          <p:cNvSpPr/>
          <p:nvPr/>
        </p:nvSpPr>
        <p:spPr>
          <a:xfrm>
            <a:off x="1618080" y="4926212"/>
            <a:ext cx="4235331" cy="822960"/>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3 - </a:t>
            </a:r>
            <a:r>
              <a:rPr lang="en-US" sz="2400" b="1" kern="0" dirty="0">
                <a:solidFill>
                  <a:prstClr val="white"/>
                </a:solidFill>
                <a:latin typeface="Century Gothic" panose="020B0502020202020204" pitchFamily="34" charset="0"/>
                <a:cs typeface="Calibri Light" panose="020F0302020204030204" pitchFamily="34" charset="0"/>
              </a:rPr>
              <a:t>Correct Answer</a:t>
            </a:r>
          </a:p>
        </p:txBody>
      </p:sp>
      <p:grpSp>
        <p:nvGrpSpPr>
          <p:cNvPr id="21" name="Group 20">
            <a:extLst>
              <a:ext uri="{FF2B5EF4-FFF2-40B4-BE49-F238E27FC236}">
                <a16:creationId xmlns:a16="http://schemas.microsoft.com/office/drawing/2014/main" id="{79D7BD79-C3F0-2990-5F91-D22FC3760D7F}"/>
              </a:ext>
            </a:extLst>
          </p:cNvPr>
          <p:cNvGrpSpPr/>
          <p:nvPr/>
        </p:nvGrpSpPr>
        <p:grpSpPr>
          <a:xfrm>
            <a:off x="7243503" y="1670204"/>
            <a:ext cx="5409068" cy="4873752"/>
            <a:chOff x="7243503" y="1670204"/>
            <a:chExt cx="5409068" cy="4873752"/>
          </a:xfrm>
        </p:grpSpPr>
        <p:sp>
          <p:nvSpPr>
            <p:cNvPr id="22" name="Rectangle 21">
              <a:extLst>
                <a:ext uri="{FF2B5EF4-FFF2-40B4-BE49-F238E27FC236}">
                  <a16:creationId xmlns:a16="http://schemas.microsoft.com/office/drawing/2014/main" id="{342B1EDB-FB2A-2B70-70D9-5FF4B4B51366}"/>
                </a:ext>
              </a:extLst>
            </p:cNvPr>
            <p:cNvSpPr>
              <a:spLocks/>
            </p:cNvSpPr>
            <p:nvPr/>
          </p:nvSpPr>
          <p:spPr>
            <a:xfrm rot="19257167">
              <a:off x="8876871" y="2581643"/>
              <a:ext cx="2377440" cy="2377440"/>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descr="A close-up of a hand&#10;&#10;AI-generated content may be incorrect.">
              <a:extLst>
                <a:ext uri="{FF2B5EF4-FFF2-40B4-BE49-F238E27FC236}">
                  <a16:creationId xmlns:a16="http://schemas.microsoft.com/office/drawing/2014/main" id="{B63DF8C1-E9D7-EEDD-9446-96D5E956A2C7}"/>
                </a:ext>
              </a:extLst>
            </p:cNvPr>
            <p:cNvPicPr>
              <a:picLocks/>
            </p:cNvPicPr>
            <p:nvPr/>
          </p:nvPicPr>
          <p:blipFill>
            <a:blip r:embed="rId4">
              <a:extLst>
                <a:ext uri="{28A0092B-C50C-407E-A947-70E740481C1C}">
                  <a14:useLocalDpi xmlns:a14="http://schemas.microsoft.com/office/drawing/2010/main" val="0"/>
                </a:ext>
              </a:extLst>
            </a:blip>
            <a:srcRect r="21814"/>
            <a:stretch>
              <a:fillRect/>
            </a:stretch>
          </p:blipFill>
          <p:spPr>
            <a:xfrm rot="490243">
              <a:off x="7243503" y="1670204"/>
              <a:ext cx="5409068" cy="4873752"/>
            </a:xfrm>
            <a:prstGeom prst="rect">
              <a:avLst/>
            </a:prstGeom>
            <a:effectLst>
              <a:outerShdw blurRad="50800" dist="88900" dir="2700000" algn="tl" rotWithShape="0">
                <a:prstClr val="black">
                  <a:alpha val="30000"/>
                </a:prstClr>
              </a:outerShdw>
            </a:effectLst>
          </p:spPr>
        </p:pic>
      </p:grpSp>
    </p:spTree>
    <p:extLst>
      <p:ext uri="{BB962C8B-B14F-4D97-AF65-F5344CB8AC3E}">
        <p14:creationId xmlns:p14="http://schemas.microsoft.com/office/powerpoint/2010/main" val="35035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15CF0-CCE9-9968-941A-98484CCBA149}"/>
              </a:ext>
            </a:extLst>
          </p:cNvPr>
          <p:cNvSpPr/>
          <p:nvPr/>
        </p:nvSpPr>
        <p:spPr>
          <a:xfrm>
            <a:off x="2106426" y="544920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1 Worst Answer</a:t>
            </a:r>
          </a:p>
        </p:txBody>
      </p:sp>
      <p:sp>
        <p:nvSpPr>
          <p:cNvPr id="11" name="Rectangle 10">
            <a:extLst>
              <a:ext uri="{FF2B5EF4-FFF2-40B4-BE49-F238E27FC236}">
                <a16:creationId xmlns:a16="http://schemas.microsoft.com/office/drawing/2014/main" id="{A101B32D-D8B4-DF5B-E3AF-5208252E5EAF}"/>
              </a:ext>
            </a:extLst>
          </p:cNvPr>
          <p:cNvSpPr/>
          <p:nvPr/>
        </p:nvSpPr>
        <p:spPr>
          <a:xfrm>
            <a:off x="6242765" y="544920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FE0E15FC-7D3B-51F2-81E6-25EA56ED8F44}"/>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010D2F81-47ED-8056-76E9-31B4FE44A200}"/>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89CD7203-5D6B-24B2-41A0-1E55DE60D5D0}"/>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6" name="Rectangle 5">
            <a:extLst>
              <a:ext uri="{FF2B5EF4-FFF2-40B4-BE49-F238E27FC236}">
                <a16:creationId xmlns:a16="http://schemas.microsoft.com/office/drawing/2014/main" id="{E41277B6-A2B2-3F09-3836-5111349393BA}"/>
              </a:ext>
            </a:extLst>
          </p:cNvPr>
          <p:cNvSpPr/>
          <p:nvPr/>
        </p:nvSpPr>
        <p:spPr>
          <a:xfrm>
            <a:off x="3923001" y="3811433"/>
            <a:ext cx="1463040" cy="369857"/>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4BFD6C50-B92C-9243-8C2A-5DF9AA0BBCC2}"/>
              </a:ext>
            </a:extLst>
          </p:cNvPr>
          <p:cNvSpPr txBox="1"/>
          <p:nvPr/>
        </p:nvSpPr>
        <p:spPr>
          <a:xfrm>
            <a:off x="3867100" y="786905"/>
            <a:ext cx="4457800" cy="3452612"/>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An equation is shown.</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r = 1,440 ÷ 15 + 1</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What is the value of </a:t>
            </a:r>
            <a:r>
              <a:rPr lang="en-US" i="1" dirty="0">
                <a:latin typeface="Verdana" panose="020B0604030504040204" pitchFamily="34" charset="0"/>
                <a:ea typeface="Verdana" panose="020B0604030504040204" pitchFamily="34" charset="0"/>
              </a:rPr>
              <a:t>r</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90</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97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96</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12272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C939-5512-5995-BBD2-94F220E224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3A4689-0CA4-B71C-29E9-9D508A99C51A}"/>
              </a:ext>
            </a:extLst>
          </p:cNvPr>
          <p:cNvSpPr/>
          <p:nvPr/>
        </p:nvSpPr>
        <p:spPr>
          <a:xfrm>
            <a:off x="6096000" y="5505334"/>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sp>
        <p:nvSpPr>
          <p:cNvPr id="12" name="Rectangle 11">
            <a:extLst>
              <a:ext uri="{FF2B5EF4-FFF2-40B4-BE49-F238E27FC236}">
                <a16:creationId xmlns:a16="http://schemas.microsoft.com/office/drawing/2014/main" id="{CCCCDE7B-E409-5401-9A47-31A9FBDB6F05}"/>
              </a:ext>
            </a:extLst>
          </p:cNvPr>
          <p:cNvSpPr/>
          <p:nvPr/>
        </p:nvSpPr>
        <p:spPr>
          <a:xfrm>
            <a:off x="1953050" y="5505335"/>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2 Best Distractor</a:t>
            </a:r>
          </a:p>
        </p:txBody>
      </p:sp>
      <p:grpSp>
        <p:nvGrpSpPr>
          <p:cNvPr id="11" name="Group 10">
            <a:extLst>
              <a:ext uri="{FF2B5EF4-FFF2-40B4-BE49-F238E27FC236}">
                <a16:creationId xmlns:a16="http://schemas.microsoft.com/office/drawing/2014/main" id="{59E5DD9B-D889-039E-EA65-711424D708B0}"/>
              </a:ext>
            </a:extLst>
          </p:cNvPr>
          <p:cNvGrpSpPr>
            <a:grpSpLocks noChangeAspect="1"/>
          </p:cNvGrpSpPr>
          <p:nvPr/>
        </p:nvGrpSpPr>
        <p:grpSpPr>
          <a:xfrm>
            <a:off x="9983985" y="3996289"/>
            <a:ext cx="2492361" cy="2521407"/>
            <a:chOff x="7246505" y="1628176"/>
            <a:chExt cx="4817608" cy="4873752"/>
          </a:xfrm>
        </p:grpSpPr>
        <p:sp>
          <p:nvSpPr>
            <p:cNvPr id="18" name="Rectangle 17">
              <a:extLst>
                <a:ext uri="{FF2B5EF4-FFF2-40B4-BE49-F238E27FC236}">
                  <a16:creationId xmlns:a16="http://schemas.microsoft.com/office/drawing/2014/main" id="{919F4173-A741-D0F9-F5FC-D9327762D107}"/>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descr="A close-up of a hand&#10;&#10;AI-generated content may be incorrect.">
              <a:extLst>
                <a:ext uri="{FF2B5EF4-FFF2-40B4-BE49-F238E27FC236}">
                  <a16:creationId xmlns:a16="http://schemas.microsoft.com/office/drawing/2014/main" id="{AFBCD09C-8BDD-7CE5-766B-42DA56A0A05E}"/>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6" name="Rectangle 5">
            <a:extLst>
              <a:ext uri="{FF2B5EF4-FFF2-40B4-BE49-F238E27FC236}">
                <a16:creationId xmlns:a16="http://schemas.microsoft.com/office/drawing/2014/main" id="{B4B3F95F-4049-917D-DAAB-5CDCEF4F9399}"/>
              </a:ext>
            </a:extLst>
          </p:cNvPr>
          <p:cNvSpPr/>
          <p:nvPr/>
        </p:nvSpPr>
        <p:spPr>
          <a:xfrm>
            <a:off x="929118" y="2570009"/>
            <a:ext cx="1463040" cy="365760"/>
          </a:xfrm>
          <a:prstGeom prst="rect">
            <a:avLst/>
          </a:prstGeom>
          <a:noFill/>
          <a:ln w="57150">
            <a:solidFill>
              <a:srgbClr val="025E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96FC07E7-3A7D-C43E-B6A5-6A1F443E7D48}"/>
              </a:ext>
            </a:extLst>
          </p:cNvPr>
          <p:cNvSpPr txBox="1"/>
          <p:nvPr/>
        </p:nvSpPr>
        <p:spPr>
          <a:xfrm>
            <a:off x="7978863" y="1627432"/>
            <a:ext cx="3816897" cy="584775"/>
          </a:xfrm>
          <a:prstGeom prst="rect">
            <a:avLst/>
          </a:prstGeom>
          <a:noFill/>
        </p:spPr>
        <p:txBody>
          <a:bodyPr wrap="square">
            <a:spAutoFit/>
          </a:bodyPr>
          <a:lstStyle/>
          <a:p>
            <a:r>
              <a:rPr lang="en-US" sz="3200" dirty="0">
                <a:latin typeface="Century Gothic" panose="020B0502020202020204" pitchFamily="34" charset="0"/>
              </a:rPr>
              <a:t>1,440 ÷ </a:t>
            </a:r>
            <a:r>
              <a:rPr lang="en-US" sz="3200" dirty="0">
                <a:solidFill>
                  <a:srgbClr val="002060"/>
                </a:solidFill>
                <a:latin typeface="Century Gothic" panose="020B0502020202020204" pitchFamily="34" charset="0"/>
              </a:rPr>
              <a:t>15 + 1</a:t>
            </a:r>
            <a:endParaRPr lang="en-US" sz="3200" dirty="0">
              <a:solidFill>
                <a:srgbClr val="002060"/>
              </a:solidFill>
              <a:latin typeface="Arial" panose="020B0604020202020204" pitchFamily="34" charset="0"/>
            </a:endParaRPr>
          </a:p>
        </p:txBody>
      </p:sp>
      <p:sp>
        <p:nvSpPr>
          <p:cNvPr id="4" name="TextBox 3">
            <a:extLst>
              <a:ext uri="{FF2B5EF4-FFF2-40B4-BE49-F238E27FC236}">
                <a16:creationId xmlns:a16="http://schemas.microsoft.com/office/drawing/2014/main" id="{AE72344C-82F6-EA1A-08A0-9EC5DA4ABE28}"/>
              </a:ext>
            </a:extLst>
          </p:cNvPr>
          <p:cNvSpPr txBox="1"/>
          <p:nvPr/>
        </p:nvSpPr>
        <p:spPr>
          <a:xfrm>
            <a:off x="7978863" y="2505418"/>
            <a:ext cx="3418197" cy="584775"/>
          </a:xfrm>
          <a:prstGeom prst="rect">
            <a:avLst/>
          </a:prstGeom>
          <a:noFill/>
        </p:spPr>
        <p:txBody>
          <a:bodyPr wrap="square">
            <a:spAutoFit/>
          </a:bodyPr>
          <a:lstStyle/>
          <a:p>
            <a:r>
              <a:rPr lang="en-US" sz="3200" dirty="0">
                <a:latin typeface="Century Gothic" panose="020B0502020202020204" pitchFamily="34" charset="0"/>
              </a:rPr>
              <a:t>1,440 ÷ </a:t>
            </a:r>
            <a:r>
              <a:rPr lang="en-US" sz="3200" dirty="0">
                <a:solidFill>
                  <a:srgbClr val="002060"/>
                </a:solidFill>
                <a:latin typeface="Century Gothic" panose="020B0502020202020204" pitchFamily="34" charset="0"/>
              </a:rPr>
              <a:t>16</a:t>
            </a:r>
            <a:endParaRPr lang="en-US" sz="3200" dirty="0">
              <a:solidFill>
                <a:srgbClr val="002060"/>
              </a:solidFill>
              <a:latin typeface="Arial" panose="020B0604020202020204" pitchFamily="34" charset="0"/>
            </a:endParaRPr>
          </a:p>
        </p:txBody>
      </p:sp>
      <p:sp>
        <p:nvSpPr>
          <p:cNvPr id="7" name="TextBox 6">
            <a:extLst>
              <a:ext uri="{FF2B5EF4-FFF2-40B4-BE49-F238E27FC236}">
                <a16:creationId xmlns:a16="http://schemas.microsoft.com/office/drawing/2014/main" id="{A2D59B72-248F-B783-3B73-FF11C3256020}"/>
              </a:ext>
            </a:extLst>
          </p:cNvPr>
          <p:cNvSpPr txBox="1"/>
          <p:nvPr/>
        </p:nvSpPr>
        <p:spPr>
          <a:xfrm>
            <a:off x="8048714" y="3429000"/>
            <a:ext cx="1838597" cy="523220"/>
          </a:xfrm>
          <a:prstGeom prst="rect">
            <a:avLst/>
          </a:prstGeom>
          <a:noFill/>
        </p:spPr>
        <p:txBody>
          <a:bodyPr wrap="square">
            <a:spAutoFit/>
          </a:bodyPr>
          <a:lstStyle/>
          <a:p>
            <a:r>
              <a:rPr lang="en-US" sz="2800" dirty="0">
                <a:latin typeface="Century Gothic" panose="020B0502020202020204" pitchFamily="34" charset="0"/>
              </a:rPr>
              <a:t>= </a:t>
            </a:r>
            <a:r>
              <a:rPr lang="en-US" sz="2800" dirty="0">
                <a:solidFill>
                  <a:srgbClr val="002060"/>
                </a:solidFill>
                <a:latin typeface="Century Gothic" panose="020B0502020202020204" pitchFamily="34" charset="0"/>
              </a:rPr>
              <a:t>90</a:t>
            </a:r>
            <a:endParaRPr lang="en-US" sz="2800" dirty="0">
              <a:solidFill>
                <a:srgbClr val="002060"/>
              </a:solidFill>
              <a:latin typeface="Arial" panose="020B0604020202020204" pitchFamily="34" charset="0"/>
            </a:endParaRPr>
          </a:p>
        </p:txBody>
      </p:sp>
      <p:sp>
        <p:nvSpPr>
          <p:cNvPr id="9" name="TextBox 8">
            <a:extLst>
              <a:ext uri="{FF2B5EF4-FFF2-40B4-BE49-F238E27FC236}">
                <a16:creationId xmlns:a16="http://schemas.microsoft.com/office/drawing/2014/main" id="{A63AFC07-9C76-2993-3B8C-653A511FB777}"/>
              </a:ext>
            </a:extLst>
          </p:cNvPr>
          <p:cNvSpPr txBox="1"/>
          <p:nvPr/>
        </p:nvSpPr>
        <p:spPr>
          <a:xfrm>
            <a:off x="7106194" y="600891"/>
            <a:ext cx="4290866" cy="646331"/>
          </a:xfrm>
          <a:prstGeom prst="rect">
            <a:avLst/>
          </a:prstGeom>
          <a:noFill/>
        </p:spPr>
        <p:txBody>
          <a:bodyPr wrap="square" rtlCol="0">
            <a:spAutoFit/>
          </a:bodyPr>
          <a:lstStyle/>
          <a:p>
            <a:pPr algn="ctr"/>
            <a:r>
              <a:rPr lang="en-US" dirty="0">
                <a:solidFill>
                  <a:srgbClr val="002060"/>
                </a:solidFill>
                <a:latin typeface="Arial" panose="020B0604020202020204" pitchFamily="34" charset="0"/>
              </a:rPr>
              <a:t>student forgot to multiply/divide BEFORE adding or subtracting</a:t>
            </a:r>
          </a:p>
        </p:txBody>
      </p:sp>
      <p:sp>
        <p:nvSpPr>
          <p:cNvPr id="8" name="TextBox 7">
            <a:extLst>
              <a:ext uri="{FF2B5EF4-FFF2-40B4-BE49-F238E27FC236}">
                <a16:creationId xmlns:a16="http://schemas.microsoft.com/office/drawing/2014/main" id="{8F1FCE7F-CCBA-BE51-9988-CF837ECC7A94}"/>
              </a:ext>
            </a:extLst>
          </p:cNvPr>
          <p:cNvSpPr txBox="1"/>
          <p:nvPr/>
        </p:nvSpPr>
        <p:spPr>
          <a:xfrm>
            <a:off x="835353" y="786905"/>
            <a:ext cx="4457800" cy="3452612"/>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An equation is shown.</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r = 1,440 ÷ 15 + 1</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What is the value of </a:t>
            </a:r>
            <a:r>
              <a:rPr lang="en-US" i="1" dirty="0">
                <a:latin typeface="Verdana" panose="020B0604030504040204" pitchFamily="34" charset="0"/>
                <a:ea typeface="Verdana" panose="020B0604030504040204" pitchFamily="34" charset="0"/>
              </a:rPr>
              <a:t>r</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90</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97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96</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29513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6" grpId="0" animBg="1"/>
      <p:bldP spid="3" grpId="0"/>
      <p:bldP spid="4"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EF91-4908-DF9F-AC19-0B74856F18B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861671-33B4-F0D6-892A-BC772B48BDF0}"/>
              </a:ext>
            </a:extLst>
          </p:cNvPr>
          <p:cNvSpPr/>
          <p:nvPr/>
        </p:nvSpPr>
        <p:spPr>
          <a:xfrm>
            <a:off x="2080300" y="5501874"/>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3 Correct Answer</a:t>
            </a:r>
          </a:p>
        </p:txBody>
      </p:sp>
      <p:sp>
        <p:nvSpPr>
          <p:cNvPr id="11" name="Rectangle 10">
            <a:extLst>
              <a:ext uri="{FF2B5EF4-FFF2-40B4-BE49-F238E27FC236}">
                <a16:creationId xmlns:a16="http://schemas.microsoft.com/office/drawing/2014/main" id="{12CB154D-5F1F-9CE1-3F59-DBE64CF33499}"/>
              </a:ext>
            </a:extLst>
          </p:cNvPr>
          <p:cNvSpPr/>
          <p:nvPr/>
        </p:nvSpPr>
        <p:spPr>
          <a:xfrm>
            <a:off x="6216639" y="5501874"/>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7D9B3B19-3273-303E-C15A-AE8A3A441D63}"/>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D7643EF3-41DA-4A2E-1BB4-34E3C2A57DBC}"/>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A8691039-FAD2-A9AF-A837-8AFA7F6618A5}"/>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6" name="Rectangle 5">
            <a:extLst>
              <a:ext uri="{FF2B5EF4-FFF2-40B4-BE49-F238E27FC236}">
                <a16:creationId xmlns:a16="http://schemas.microsoft.com/office/drawing/2014/main" id="{CFE8403F-5F1C-9B90-1BC2-33B31A6E41E8}"/>
              </a:ext>
            </a:extLst>
          </p:cNvPr>
          <p:cNvSpPr/>
          <p:nvPr/>
        </p:nvSpPr>
        <p:spPr>
          <a:xfrm>
            <a:off x="878295" y="3149958"/>
            <a:ext cx="1463040" cy="365760"/>
          </a:xfrm>
          <a:prstGeom prst="rect">
            <a:avLst/>
          </a:prstGeom>
          <a:noFill/>
          <a:ln w="57150">
            <a:solidFill>
              <a:srgbClr val="85C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89B8447A-9B7B-AE25-8A0B-AB71EC6A54DD}"/>
              </a:ext>
            </a:extLst>
          </p:cNvPr>
          <p:cNvSpPr txBox="1"/>
          <p:nvPr/>
        </p:nvSpPr>
        <p:spPr>
          <a:xfrm>
            <a:off x="7533097" y="665631"/>
            <a:ext cx="3178446" cy="584775"/>
          </a:xfrm>
          <a:prstGeom prst="rect">
            <a:avLst/>
          </a:prstGeom>
          <a:noFill/>
        </p:spPr>
        <p:txBody>
          <a:bodyPr wrap="square">
            <a:spAutoFit/>
          </a:bodyPr>
          <a:lstStyle/>
          <a:p>
            <a:r>
              <a:rPr lang="en-US" sz="3200" dirty="0">
                <a:solidFill>
                  <a:srgbClr val="92D050"/>
                </a:solidFill>
                <a:latin typeface="Century Gothic" panose="020B0502020202020204" pitchFamily="34" charset="0"/>
              </a:rPr>
              <a:t>1,440 ÷ 15 </a:t>
            </a:r>
            <a:r>
              <a:rPr lang="en-US" sz="3200" dirty="0">
                <a:latin typeface="Century Gothic" panose="020B0502020202020204" pitchFamily="34" charset="0"/>
              </a:rPr>
              <a:t>+ 1</a:t>
            </a:r>
            <a:endParaRPr lang="en-US" sz="3200" dirty="0">
              <a:latin typeface="Arial" panose="020B0604020202020204" pitchFamily="34" charset="0"/>
            </a:endParaRPr>
          </a:p>
        </p:txBody>
      </p:sp>
      <p:sp>
        <p:nvSpPr>
          <p:cNvPr id="4" name="TextBox 3">
            <a:extLst>
              <a:ext uri="{FF2B5EF4-FFF2-40B4-BE49-F238E27FC236}">
                <a16:creationId xmlns:a16="http://schemas.microsoft.com/office/drawing/2014/main" id="{A911B7E1-1764-5E67-57BD-EC5218157AC7}"/>
              </a:ext>
            </a:extLst>
          </p:cNvPr>
          <p:cNvSpPr txBox="1"/>
          <p:nvPr/>
        </p:nvSpPr>
        <p:spPr>
          <a:xfrm>
            <a:off x="7636319" y="1959404"/>
            <a:ext cx="1838597" cy="584775"/>
          </a:xfrm>
          <a:prstGeom prst="rect">
            <a:avLst/>
          </a:prstGeom>
          <a:noFill/>
        </p:spPr>
        <p:txBody>
          <a:bodyPr wrap="square">
            <a:spAutoFit/>
          </a:bodyPr>
          <a:lstStyle/>
          <a:p>
            <a:r>
              <a:rPr lang="en-US" sz="3200" dirty="0">
                <a:solidFill>
                  <a:srgbClr val="92D050"/>
                </a:solidFill>
                <a:latin typeface="Century Gothic" panose="020B0502020202020204" pitchFamily="34" charset="0"/>
              </a:rPr>
              <a:t>96</a:t>
            </a:r>
            <a:r>
              <a:rPr lang="en-US" sz="3200" dirty="0">
                <a:latin typeface="Century Gothic" panose="020B0502020202020204" pitchFamily="34" charset="0"/>
              </a:rPr>
              <a:t> + 1</a:t>
            </a:r>
            <a:endParaRPr lang="en-US" sz="3200" dirty="0">
              <a:solidFill>
                <a:schemeClr val="accent5">
                  <a:lumMod val="7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C4246E49-609B-286F-6A12-61E6064BC255}"/>
              </a:ext>
            </a:extLst>
          </p:cNvPr>
          <p:cNvSpPr txBox="1"/>
          <p:nvPr/>
        </p:nvSpPr>
        <p:spPr>
          <a:xfrm>
            <a:off x="7624536" y="3157843"/>
            <a:ext cx="1838597" cy="584775"/>
          </a:xfrm>
          <a:prstGeom prst="rect">
            <a:avLst/>
          </a:prstGeom>
          <a:noFill/>
        </p:spPr>
        <p:txBody>
          <a:bodyPr wrap="square">
            <a:spAutoFit/>
          </a:bodyPr>
          <a:lstStyle/>
          <a:p>
            <a:r>
              <a:rPr lang="en-US" sz="3200" dirty="0">
                <a:latin typeface="Century Gothic" panose="020B0502020202020204" pitchFamily="34" charset="0"/>
              </a:rPr>
              <a:t>= </a:t>
            </a:r>
            <a:r>
              <a:rPr lang="en-US" sz="3200" dirty="0">
                <a:solidFill>
                  <a:srgbClr val="92D050"/>
                </a:solidFill>
                <a:latin typeface="Century Gothic" panose="020B0502020202020204" pitchFamily="34" charset="0"/>
              </a:rPr>
              <a:t>97</a:t>
            </a:r>
            <a:endParaRPr lang="en-US" sz="3200" dirty="0">
              <a:solidFill>
                <a:srgbClr val="92D050"/>
              </a:solidFill>
              <a:latin typeface="Arial" panose="020B0604020202020204" pitchFamily="34" charset="0"/>
            </a:endParaRPr>
          </a:p>
        </p:txBody>
      </p:sp>
      <p:sp>
        <p:nvSpPr>
          <p:cNvPr id="8" name="TextBox 7">
            <a:extLst>
              <a:ext uri="{FF2B5EF4-FFF2-40B4-BE49-F238E27FC236}">
                <a16:creationId xmlns:a16="http://schemas.microsoft.com/office/drawing/2014/main" id="{9E03D6F6-C880-D0BE-7D8C-E41169D3EA6E}"/>
              </a:ext>
            </a:extLst>
          </p:cNvPr>
          <p:cNvSpPr txBox="1"/>
          <p:nvPr/>
        </p:nvSpPr>
        <p:spPr>
          <a:xfrm>
            <a:off x="812688" y="958018"/>
            <a:ext cx="4457800" cy="3452612"/>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An equation is shown.</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r = 1,440 ÷ 15 + 1</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What is the value of </a:t>
            </a:r>
            <a:r>
              <a:rPr lang="en-US" i="1" dirty="0">
                <a:latin typeface="Verdana" panose="020B0604030504040204" pitchFamily="34" charset="0"/>
                <a:ea typeface="Verdana" panose="020B0604030504040204" pitchFamily="34" charset="0"/>
              </a:rPr>
              <a:t>r</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90</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97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96</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16661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P spid="3"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955703"/>
            <a:ext cx="3321910" cy="1400068"/>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there were </a:t>
            </a:r>
            <a:r>
              <a:rPr lang="en-US" b="1" dirty="0">
                <a:solidFill>
                  <a:schemeClr val="tx1"/>
                </a:solidFill>
                <a:latin typeface="Century Gothic"/>
              </a:rPr>
              <a:t>grouping symbols around the 15 + 1</a:t>
            </a:r>
            <a:r>
              <a:rPr lang="en-US" dirty="0">
                <a:solidFill>
                  <a:schemeClr val="tx1"/>
                </a:solidFill>
                <a:latin typeface="Century Gothic"/>
              </a:rPr>
              <a:t>, how would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3" y="1920055"/>
            <a:ext cx="3321909"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a:t>
            </a:r>
            <a:r>
              <a:rPr lang="en-US">
                <a:solidFill>
                  <a:schemeClr val="tx1"/>
                </a:solidFill>
                <a:latin typeface="Century Gothic"/>
              </a:rPr>
              <a:t>with </a:t>
            </a:r>
            <a:r>
              <a:rPr lang="en-US" b="1">
                <a:solidFill>
                  <a:schemeClr val="tx1"/>
                </a:solidFill>
                <a:latin typeface="Century Gothic"/>
              </a:rPr>
              <a:t>a word problem</a:t>
            </a:r>
            <a:r>
              <a:rPr lang="en-US">
                <a:solidFill>
                  <a:schemeClr val="tx1"/>
                </a:solidFill>
                <a:latin typeface="Century Gothic"/>
              </a:rPr>
              <a:t>?</a:t>
            </a:r>
            <a:endParaRPr lang="en-US" dirty="0">
              <a:solidFill>
                <a:schemeClr val="tx1"/>
              </a:solidFill>
              <a:latin typeface="Century Gothic"/>
            </a:endParaRPr>
          </a:p>
        </p:txBody>
      </p:sp>
      <p:sp>
        <p:nvSpPr>
          <p:cNvPr id="5" name="TextBox 4">
            <a:extLst>
              <a:ext uri="{FF2B5EF4-FFF2-40B4-BE49-F238E27FC236}">
                <a16:creationId xmlns:a16="http://schemas.microsoft.com/office/drawing/2014/main" id="{54C93CA2-65D6-2236-F619-DE87A1BC4430}"/>
              </a:ext>
            </a:extLst>
          </p:cNvPr>
          <p:cNvSpPr txBox="1"/>
          <p:nvPr/>
        </p:nvSpPr>
        <p:spPr>
          <a:xfrm>
            <a:off x="6096000" y="1903159"/>
            <a:ext cx="4457800" cy="3452612"/>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An equation is shown.</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r = 1,440 ÷ 15 + 1</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What is the value of </a:t>
            </a:r>
            <a:r>
              <a:rPr lang="en-US" i="1" dirty="0">
                <a:latin typeface="Verdana" panose="020B0604030504040204" pitchFamily="34" charset="0"/>
                <a:ea typeface="Verdana" panose="020B0604030504040204" pitchFamily="34" charset="0"/>
              </a:rPr>
              <a:t>r</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90</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97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96</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187338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098686-B96A-C649-AA87-EAC85619C705}"/>
              </a:ext>
            </a:extLst>
          </p:cNvPr>
          <p:cNvSpPr txBox="1">
            <a:spLocks/>
          </p:cNvSpPr>
          <p:nvPr/>
        </p:nvSpPr>
        <p:spPr>
          <a:xfrm>
            <a:off x="170370" y="69398"/>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096000" y="62123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990600" y="3429000"/>
            <a:ext cx="10210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BEFB97-5392-9AE1-46C3-3FC4146CE3E5}"/>
              </a:ext>
            </a:extLst>
          </p:cNvPr>
          <p:cNvSpPr txBox="1"/>
          <p:nvPr/>
        </p:nvSpPr>
        <p:spPr>
          <a:xfrm>
            <a:off x="6241774" y="719200"/>
            <a:ext cx="5452239" cy="2385268"/>
          </a:xfrm>
          <a:prstGeom prst="rect">
            <a:avLst/>
          </a:prstGeom>
          <a:noFill/>
          <a:ln w="28575">
            <a:solidFill>
              <a:schemeClr val="bg1">
                <a:lumMod val="75000"/>
              </a:schemeClr>
            </a:solidFill>
            <a:prstDash val="dash"/>
          </a:ln>
        </p:spPr>
        <p:txBody>
          <a:bodyPr wrap="square" tIns="91440" bIns="91440" rtlCol="0">
            <a:spAutoFit/>
          </a:bodyPr>
          <a:lstStyle/>
          <a:p>
            <a:r>
              <a:rPr lang="en-US" sz="1600" dirty="0">
                <a:latin typeface="Verdana" panose="020B0604030504040204" pitchFamily="34" charset="0"/>
                <a:ea typeface="Verdana" panose="020B0604030504040204" pitchFamily="34" charset="0"/>
              </a:rPr>
              <a:t>Solene earned money by selling crafts.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she sold 5 necklaces for $9 each</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she sold 19 bracelets for $6 each</a:t>
            </a:r>
          </a:p>
          <a:p>
            <a:pPr marL="285750" indent="-285750">
              <a:spcAft>
                <a:spcPts val="600"/>
              </a:spcAft>
              <a:buFont typeface="Arial" panose="020B0604020202020204" pitchFamily="34" charset="0"/>
              <a:buChar char="•"/>
            </a:pPr>
            <a:r>
              <a:rPr lang="en-US" sz="1600" dirty="0">
                <a:latin typeface="Verdana" panose="020B0604030504040204" pitchFamily="34" charset="0"/>
                <a:ea typeface="Verdana" panose="020B0604030504040204" pitchFamily="34" charset="0"/>
              </a:rPr>
              <a:t>she sold 16 stickers for $1 each</a:t>
            </a:r>
          </a:p>
          <a:p>
            <a:pPr>
              <a:spcAft>
                <a:spcPts val="600"/>
              </a:spcAft>
            </a:pPr>
            <a:r>
              <a:rPr lang="en-US" sz="1600" dirty="0">
                <a:latin typeface="Verdana" panose="020B0604030504040204" pitchFamily="34" charset="0"/>
                <a:ea typeface="Verdana" panose="020B0604030504040204" pitchFamily="34" charset="0"/>
              </a:rPr>
              <a:t>This equation can be used to find m</a:t>
            </a:r>
            <a:r>
              <a:rPr lang="en-US" sz="1600" i="1" dirty="0">
                <a:latin typeface="Verdana" panose="020B0604030504040204" pitchFamily="34" charset="0"/>
                <a:ea typeface="Verdana" panose="020B0604030504040204" pitchFamily="34" charset="0"/>
              </a:rPr>
              <a:t>,</a:t>
            </a:r>
            <a:r>
              <a:rPr lang="en-US" sz="1600" dirty="0">
                <a:latin typeface="Verdana" panose="020B0604030504040204" pitchFamily="34" charset="0"/>
                <a:ea typeface="Verdana" panose="020B0604030504040204" pitchFamily="34" charset="0"/>
              </a:rPr>
              <a:t> the total amount of money she earned from selling crafts.</a:t>
            </a:r>
          </a:p>
          <a:p>
            <a:pPr algn="ctr">
              <a:spcAft>
                <a:spcPts val="600"/>
              </a:spcAft>
            </a:pPr>
            <a:r>
              <a:rPr lang="en-US" sz="1600" dirty="0">
                <a:latin typeface="Verdana" panose="020B0604030504040204" pitchFamily="34" charset="0"/>
                <a:ea typeface="Verdana" panose="020B0604030504040204" pitchFamily="34" charset="0"/>
              </a:rPr>
              <a:t>m = 5(9) + 19(6) + 16</a:t>
            </a:r>
          </a:p>
          <a:p>
            <a:r>
              <a:rPr lang="en-US" sz="1600" dirty="0">
                <a:latin typeface="Verdana" panose="020B0604030504040204" pitchFamily="34" charset="0"/>
                <a:ea typeface="Verdana" panose="020B0604030504040204" pitchFamily="34" charset="0"/>
              </a:rPr>
              <a:t>How much did Solene earn from selling crafts?</a:t>
            </a:r>
          </a:p>
        </p:txBody>
      </p:sp>
      <p:sp>
        <p:nvSpPr>
          <p:cNvPr id="14" name="TextBox 13">
            <a:extLst>
              <a:ext uri="{FF2B5EF4-FFF2-40B4-BE49-F238E27FC236}">
                <a16:creationId xmlns:a16="http://schemas.microsoft.com/office/drawing/2014/main" id="{7E6CA047-1F1A-CCF9-A9BC-6A894D956E82}"/>
              </a:ext>
            </a:extLst>
          </p:cNvPr>
          <p:cNvSpPr txBox="1"/>
          <p:nvPr/>
        </p:nvSpPr>
        <p:spPr>
          <a:xfrm>
            <a:off x="6241774" y="3530853"/>
            <a:ext cx="5452240" cy="2908489"/>
          </a:xfrm>
          <a:prstGeom prst="rect">
            <a:avLst/>
          </a:prstGeom>
          <a:noFill/>
          <a:ln w="28575">
            <a:solidFill>
              <a:schemeClr val="bg1">
                <a:lumMod val="75000"/>
              </a:schemeClr>
            </a:solidFill>
            <a:prstDash val="dash"/>
          </a:ln>
        </p:spPr>
        <p:txBody>
          <a:bodyPr wrap="square" tIns="91440" bIns="91440" rtlCol="0">
            <a:spAutoFit/>
          </a:bodyPr>
          <a:lstStyle/>
          <a:p>
            <a:pPr>
              <a:spcAft>
                <a:spcPts val="600"/>
              </a:spcAft>
            </a:pPr>
            <a:r>
              <a:rPr lang="en-US" sz="1600" dirty="0">
                <a:latin typeface="Verdana" panose="020B0604030504040204" pitchFamily="34" charset="0"/>
                <a:ea typeface="Verdana" panose="020B0604030504040204" pitchFamily="34" charset="0"/>
              </a:rPr>
              <a:t>Gavin buys different snacks for school. He buys one box of chips that has 9 bags in it. He also buys 4 boxes of pretzels that each have 12 bags inside.</a:t>
            </a:r>
          </a:p>
          <a:p>
            <a:r>
              <a:rPr lang="en-US" sz="1600" dirty="0">
                <a:latin typeface="Verdana" panose="020B0604030504040204" pitchFamily="34" charset="0"/>
                <a:ea typeface="Verdana" panose="020B0604030504040204" pitchFamily="34" charset="0"/>
              </a:rPr>
              <a:t>Gavin wants to create an equation to represent s, the total bags of snacks that he has for school. Complete the equation by selecting the correct operators.</a:t>
            </a:r>
          </a:p>
          <a:p>
            <a:endParaRPr lang="en-US" sz="1600" dirty="0">
              <a:latin typeface="Verdana" panose="020B0604030504040204" pitchFamily="34" charset="0"/>
              <a:ea typeface="Verdana" panose="020B0604030504040204" pitchFamily="34" charset="0"/>
            </a:endParaRPr>
          </a:p>
          <a:p>
            <a:pPr algn="ctr"/>
            <a:endParaRPr lang="en-US" sz="400" dirty="0">
              <a:latin typeface="Century Gothic" panose="020B0502020202020204" pitchFamily="34" charset="0"/>
            </a:endParaRPr>
          </a:p>
          <a:p>
            <a:r>
              <a:rPr lang="en-US" dirty="0">
                <a:latin typeface="Century Gothic" panose="020B0502020202020204" pitchFamily="34" charset="0"/>
              </a:rPr>
              <a:t>s = 9                   4                    12</a:t>
            </a:r>
          </a:p>
          <a:p>
            <a:r>
              <a:rPr lang="en-US" dirty="0">
                <a:latin typeface="Century Gothic" panose="020B0502020202020204" pitchFamily="34" charset="0"/>
              </a:rPr>
              <a:t>    </a:t>
            </a:r>
          </a:p>
          <a:p>
            <a:r>
              <a:rPr lang="en-US" sz="400" dirty="0">
                <a:latin typeface="Century Gothic" panose="020B0502020202020204" pitchFamily="34" charset="0"/>
              </a:rPr>
              <a:t>            </a:t>
            </a:r>
          </a:p>
        </p:txBody>
      </p:sp>
      <p:sp>
        <p:nvSpPr>
          <p:cNvPr id="15" name="Rectangle 14">
            <a:extLst>
              <a:ext uri="{FF2B5EF4-FFF2-40B4-BE49-F238E27FC236}">
                <a16:creationId xmlns:a16="http://schemas.microsoft.com/office/drawing/2014/main" id="{9FA0F57E-6128-40D5-4C5E-01D50CF76214}"/>
              </a:ext>
            </a:extLst>
          </p:cNvPr>
          <p:cNvSpPr/>
          <p:nvPr/>
        </p:nvSpPr>
        <p:spPr>
          <a:xfrm>
            <a:off x="6850049" y="5680730"/>
            <a:ext cx="1120246" cy="33528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900" dirty="0">
                <a:solidFill>
                  <a:schemeClr val="tx1"/>
                </a:solidFill>
                <a:latin typeface="Arial" panose="020B0604020202020204" pitchFamily="34" charset="0"/>
              </a:rPr>
              <a:t>⋀</a:t>
            </a:r>
          </a:p>
          <a:p>
            <a:pPr algn="r"/>
            <a:r>
              <a:rPr lang="en-US" sz="900" dirty="0">
                <a:solidFill>
                  <a:schemeClr val="tx1"/>
                </a:solidFill>
                <a:latin typeface="Arial" panose="020B0604020202020204" pitchFamily="34" charset="0"/>
              </a:rPr>
              <a:t>⋁</a:t>
            </a:r>
          </a:p>
        </p:txBody>
      </p:sp>
      <p:sp>
        <p:nvSpPr>
          <p:cNvPr id="16" name="Rectangle 15">
            <a:extLst>
              <a:ext uri="{FF2B5EF4-FFF2-40B4-BE49-F238E27FC236}">
                <a16:creationId xmlns:a16="http://schemas.microsoft.com/office/drawing/2014/main" id="{81BB5A34-E3AC-7C78-E01D-CE0665790EA5}"/>
              </a:ext>
            </a:extLst>
          </p:cNvPr>
          <p:cNvSpPr/>
          <p:nvPr/>
        </p:nvSpPr>
        <p:spPr>
          <a:xfrm>
            <a:off x="8215020" y="5680730"/>
            <a:ext cx="1120246" cy="33528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900" dirty="0">
                <a:solidFill>
                  <a:schemeClr val="tx1"/>
                </a:solidFill>
                <a:latin typeface="Arial" panose="020B0604020202020204" pitchFamily="34" charset="0"/>
              </a:rPr>
              <a:t>⋀</a:t>
            </a:r>
          </a:p>
          <a:p>
            <a:pPr algn="r"/>
            <a:r>
              <a:rPr lang="en-US" sz="900" dirty="0">
                <a:solidFill>
                  <a:schemeClr val="tx1"/>
                </a:solidFill>
                <a:latin typeface="Arial" panose="020B0604020202020204" pitchFamily="34" charset="0"/>
              </a:rPr>
              <a:t>⋁</a:t>
            </a:r>
          </a:p>
        </p:txBody>
      </p:sp>
      <p:sp>
        <p:nvSpPr>
          <p:cNvPr id="17" name="Rectangle 16">
            <a:extLst>
              <a:ext uri="{FF2B5EF4-FFF2-40B4-BE49-F238E27FC236}">
                <a16:creationId xmlns:a16="http://schemas.microsoft.com/office/drawing/2014/main" id="{AA2C40D0-9EDA-C735-498C-5C0A824D6B7D}"/>
              </a:ext>
            </a:extLst>
          </p:cNvPr>
          <p:cNvSpPr/>
          <p:nvPr/>
        </p:nvSpPr>
        <p:spPr>
          <a:xfrm>
            <a:off x="9719890" y="5680730"/>
            <a:ext cx="1120246" cy="33528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900" dirty="0">
                <a:solidFill>
                  <a:schemeClr val="tx1"/>
                </a:solidFill>
                <a:latin typeface="Arial" panose="020B0604020202020204" pitchFamily="34" charset="0"/>
              </a:rPr>
              <a:t>⋀</a:t>
            </a:r>
          </a:p>
          <a:p>
            <a:pPr algn="r"/>
            <a:r>
              <a:rPr lang="en-US" sz="900" dirty="0">
                <a:solidFill>
                  <a:schemeClr val="tx1"/>
                </a:solidFill>
                <a:latin typeface="Arial" panose="020B0604020202020204" pitchFamily="34" charset="0"/>
              </a:rPr>
              <a:t>⋁</a:t>
            </a:r>
          </a:p>
        </p:txBody>
      </p:sp>
      <p:sp>
        <p:nvSpPr>
          <p:cNvPr id="18" name="Rectangle 17">
            <a:extLst>
              <a:ext uri="{FF2B5EF4-FFF2-40B4-BE49-F238E27FC236}">
                <a16:creationId xmlns:a16="http://schemas.microsoft.com/office/drawing/2014/main" id="{40CD3AB7-BC64-3924-B6EF-A85946BF06AF}"/>
              </a:ext>
            </a:extLst>
          </p:cNvPr>
          <p:cNvSpPr/>
          <p:nvPr/>
        </p:nvSpPr>
        <p:spPr>
          <a:xfrm>
            <a:off x="6851727" y="6017821"/>
            <a:ext cx="1120246" cy="335280"/>
          </a:xfrm>
          <a:prstGeom prst="rect">
            <a:avLst/>
          </a:prstGeom>
          <a:solidFill>
            <a:srgbClr val="E8E8E8">
              <a:alpha val="5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 − × ÷</a:t>
            </a:r>
            <a:endParaRPr lang="en-US" dirty="0">
              <a:solidFill>
                <a:schemeClr val="tx1"/>
              </a:solidFill>
              <a:latin typeface="Arial" panose="020B0604020202020204" pitchFamily="34" charset="0"/>
            </a:endParaRPr>
          </a:p>
        </p:txBody>
      </p:sp>
      <p:sp>
        <p:nvSpPr>
          <p:cNvPr id="19" name="Rectangle 18">
            <a:extLst>
              <a:ext uri="{FF2B5EF4-FFF2-40B4-BE49-F238E27FC236}">
                <a16:creationId xmlns:a16="http://schemas.microsoft.com/office/drawing/2014/main" id="{100EF449-2FED-E2BA-DE6B-AFE54D79FFF4}"/>
              </a:ext>
            </a:extLst>
          </p:cNvPr>
          <p:cNvSpPr/>
          <p:nvPr/>
        </p:nvSpPr>
        <p:spPr>
          <a:xfrm>
            <a:off x="8213680" y="6019750"/>
            <a:ext cx="1120246" cy="335280"/>
          </a:xfrm>
          <a:prstGeom prst="rect">
            <a:avLst/>
          </a:prstGeom>
          <a:solidFill>
            <a:srgbClr val="E8E8E8">
              <a:alpha val="5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 − × ÷</a:t>
            </a:r>
            <a:endParaRPr lang="en-US" dirty="0">
              <a:solidFill>
                <a:schemeClr val="tx1"/>
              </a:solidFill>
              <a:latin typeface="Arial" panose="020B0604020202020204" pitchFamily="34" charset="0"/>
            </a:endParaRPr>
          </a:p>
        </p:txBody>
      </p:sp>
      <p:sp>
        <p:nvSpPr>
          <p:cNvPr id="20" name="Rectangle 19">
            <a:extLst>
              <a:ext uri="{FF2B5EF4-FFF2-40B4-BE49-F238E27FC236}">
                <a16:creationId xmlns:a16="http://schemas.microsoft.com/office/drawing/2014/main" id="{1D1DC46E-3819-684A-EBC8-1CFB61B3013A}"/>
              </a:ext>
            </a:extLst>
          </p:cNvPr>
          <p:cNvSpPr/>
          <p:nvPr/>
        </p:nvSpPr>
        <p:spPr>
          <a:xfrm>
            <a:off x="9719890" y="6015892"/>
            <a:ext cx="1120246" cy="335280"/>
          </a:xfrm>
          <a:prstGeom prst="rect">
            <a:avLst/>
          </a:prstGeom>
          <a:solidFill>
            <a:srgbClr val="E8E8E8">
              <a:alpha val="50196"/>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 − × ÷</a:t>
            </a:r>
            <a:endParaRPr lang="en-US" dirty="0">
              <a:solidFill>
                <a:schemeClr val="tx1"/>
              </a:solidFill>
              <a:latin typeface="Arial" panose="020B0604020202020204" pitchFamily="34" charset="0"/>
            </a:endParaRPr>
          </a:p>
        </p:txBody>
      </p:sp>
      <p:sp>
        <p:nvSpPr>
          <p:cNvPr id="21" name="TextBox 20">
            <a:extLst>
              <a:ext uri="{FF2B5EF4-FFF2-40B4-BE49-F238E27FC236}">
                <a16:creationId xmlns:a16="http://schemas.microsoft.com/office/drawing/2014/main" id="{3DDDFA68-393C-9892-DCF1-4D2B999CC2E7}"/>
              </a:ext>
            </a:extLst>
          </p:cNvPr>
          <p:cNvSpPr txBox="1"/>
          <p:nvPr/>
        </p:nvSpPr>
        <p:spPr>
          <a:xfrm>
            <a:off x="1182029" y="3544085"/>
            <a:ext cx="4772722" cy="2877711"/>
          </a:xfrm>
          <a:prstGeom prst="rect">
            <a:avLst/>
          </a:prstGeom>
          <a:noFill/>
          <a:ln w="28575">
            <a:solidFill>
              <a:schemeClr val="bg1">
                <a:lumMod val="75000"/>
              </a:schemeClr>
            </a:solidFill>
            <a:prstDash val="dash"/>
          </a:ln>
        </p:spPr>
        <p:txBody>
          <a:bodyPr wrap="square" rtlCol="0">
            <a:spAutoFit/>
          </a:bodyPr>
          <a:lstStyle/>
          <a:p>
            <a:pPr>
              <a:spcAft>
                <a:spcPts val="600"/>
              </a:spcAft>
            </a:pPr>
            <a:r>
              <a:rPr lang="en-US" sz="1600" dirty="0">
                <a:latin typeface="Verdana" panose="020B0604030504040204" pitchFamily="34" charset="0"/>
                <a:ea typeface="Verdana" panose="020B0604030504040204" pitchFamily="34" charset="0"/>
              </a:rPr>
              <a:t>An elementary school has 80 boxes of crayons. Each box has 24 crayons. The students put all of the crayons into bags to share. They put 4 crayons in each bag. Which equation can be used to find b, the number of bags the students can fill with these crayons?</a:t>
            </a:r>
          </a:p>
          <a:p>
            <a:pPr marL="457200" indent="-457200"/>
            <a:r>
              <a:rPr lang="en-US" sz="1600" b="1" dirty="0">
                <a:latin typeface="Verdana" panose="020B0604030504040204" pitchFamily="34" charset="0"/>
                <a:ea typeface="Verdana" panose="020B0604030504040204" pitchFamily="34" charset="0"/>
              </a:rPr>
              <a:t>A</a:t>
            </a:r>
            <a:r>
              <a:rPr lang="en-US" sz="1600" dirty="0">
                <a:latin typeface="Verdana" panose="020B0604030504040204" pitchFamily="34" charset="0"/>
                <a:ea typeface="Verdana" panose="020B0604030504040204" pitchFamily="34" charset="0"/>
              </a:rPr>
              <a:t>	80 × 24 ÷46 = b</a:t>
            </a:r>
          </a:p>
          <a:p>
            <a:pPr marL="457200" indent="-457200"/>
            <a:r>
              <a:rPr lang="en-US" sz="1600" b="1" dirty="0">
                <a:latin typeface="Verdana" panose="020B0604030504040204" pitchFamily="34" charset="0"/>
                <a:ea typeface="Verdana" panose="020B0604030504040204" pitchFamily="34" charset="0"/>
              </a:rPr>
              <a:t>B</a:t>
            </a:r>
            <a:r>
              <a:rPr lang="en-US" sz="1600" dirty="0">
                <a:latin typeface="Verdana" panose="020B0604030504040204" pitchFamily="34" charset="0"/>
                <a:ea typeface="Verdana" panose="020B0604030504040204" pitchFamily="34" charset="0"/>
              </a:rPr>
              <a:t>	80 ÷ 4 + 24 = b</a:t>
            </a:r>
          </a:p>
          <a:p>
            <a:pPr marL="457200" indent="-457200"/>
            <a:r>
              <a:rPr lang="en-US" sz="1600" b="1" dirty="0">
                <a:latin typeface="Verdana" panose="020B0604030504040204" pitchFamily="34" charset="0"/>
                <a:ea typeface="Verdana" panose="020B0604030504040204" pitchFamily="34" charset="0"/>
              </a:rPr>
              <a:t>C</a:t>
            </a:r>
            <a:r>
              <a:rPr lang="en-US" sz="1600" dirty="0">
                <a:latin typeface="Verdana" panose="020B0604030504040204" pitchFamily="34" charset="0"/>
                <a:ea typeface="Verdana" panose="020B0604030504040204" pitchFamily="34" charset="0"/>
              </a:rPr>
              <a:t>	24 × 80 × 4 = b</a:t>
            </a:r>
          </a:p>
          <a:p>
            <a:pPr marL="457200" indent="-457200"/>
            <a:r>
              <a:rPr lang="en-US" sz="1600" b="1" dirty="0">
                <a:latin typeface="Verdana" panose="020B0604030504040204" pitchFamily="34" charset="0"/>
                <a:ea typeface="Verdana" panose="020B0604030504040204" pitchFamily="34" charset="0"/>
              </a:rPr>
              <a:t>D</a:t>
            </a:r>
            <a:r>
              <a:rPr lang="en-US" sz="1600" dirty="0">
                <a:latin typeface="Verdana" panose="020B0604030504040204" pitchFamily="34" charset="0"/>
                <a:ea typeface="Verdana" panose="020B0604030504040204" pitchFamily="34" charset="0"/>
              </a:rPr>
              <a:t>	24 × 4 × 80 = b</a:t>
            </a:r>
          </a:p>
        </p:txBody>
      </p:sp>
      <p:sp>
        <p:nvSpPr>
          <p:cNvPr id="3" name="TextBox 2">
            <a:extLst>
              <a:ext uri="{FF2B5EF4-FFF2-40B4-BE49-F238E27FC236}">
                <a16:creationId xmlns:a16="http://schemas.microsoft.com/office/drawing/2014/main" id="{897CD448-26BF-55D0-7844-8BFE86A0E8A7}"/>
              </a:ext>
            </a:extLst>
          </p:cNvPr>
          <p:cNvSpPr txBox="1"/>
          <p:nvPr/>
        </p:nvSpPr>
        <p:spPr>
          <a:xfrm>
            <a:off x="1182028" y="649950"/>
            <a:ext cx="4768195" cy="2585323"/>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1200"/>
              </a:spcAft>
            </a:pPr>
            <a:r>
              <a:rPr lang="en-US" sz="1700" dirty="0">
                <a:latin typeface="Verdana" panose="020B0604030504040204" pitchFamily="34" charset="0"/>
                <a:ea typeface="Verdana" panose="020B0604030504040204" pitchFamily="34" charset="0"/>
              </a:rPr>
              <a:t>An equation is shown.</a:t>
            </a:r>
          </a:p>
          <a:p>
            <a:pPr algn="ctr">
              <a:spcAft>
                <a:spcPts val="1200"/>
              </a:spcAft>
            </a:pPr>
            <a:r>
              <a:rPr lang="en-US" sz="1700" dirty="0">
                <a:latin typeface="Verdana" panose="020B0604030504040204" pitchFamily="34" charset="0"/>
                <a:ea typeface="Verdana" panose="020B0604030504040204" pitchFamily="34" charset="0"/>
              </a:rPr>
              <a:t>r = 1,440 ÷ 15 + 1</a:t>
            </a:r>
          </a:p>
          <a:p>
            <a:r>
              <a:rPr lang="en-US" sz="1700" dirty="0">
                <a:latin typeface="Verdana" panose="020B0604030504040204" pitchFamily="34" charset="0"/>
                <a:ea typeface="Verdana" panose="020B0604030504040204" pitchFamily="34" charset="0"/>
              </a:rPr>
              <a:t>What is the value of </a:t>
            </a:r>
            <a:r>
              <a:rPr lang="en-US" sz="1700" i="1" dirty="0">
                <a:latin typeface="Verdana" panose="020B0604030504040204" pitchFamily="34" charset="0"/>
                <a:ea typeface="Verdana" panose="020B0604030504040204" pitchFamily="34" charset="0"/>
              </a:rPr>
              <a:t>r</a:t>
            </a:r>
            <a:r>
              <a:rPr lang="en-US" sz="1700" dirty="0">
                <a:latin typeface="Verdana" panose="020B0604030504040204" pitchFamily="34" charset="0"/>
                <a:ea typeface="Verdana" panose="020B0604030504040204" pitchFamily="34" charset="0"/>
              </a:rPr>
              <a:t>?</a:t>
            </a:r>
          </a:p>
          <a:p>
            <a:endParaRPr lang="en-US" sz="1700" dirty="0">
              <a:latin typeface="Verdana" panose="020B0604030504040204" pitchFamily="34" charset="0"/>
              <a:ea typeface="Verdana" panose="020B0604030504040204" pitchFamily="34" charset="0"/>
            </a:endParaRPr>
          </a:p>
          <a:p>
            <a:pPr marL="457200" indent="-457200"/>
            <a:r>
              <a:rPr lang="en-US" sz="1700" b="1" dirty="0">
                <a:latin typeface="Verdana" panose="020B0604030504040204" pitchFamily="34" charset="0"/>
                <a:ea typeface="Verdana" panose="020B0604030504040204" pitchFamily="34" charset="0"/>
              </a:rPr>
              <a:t>A</a:t>
            </a:r>
            <a:r>
              <a:rPr lang="en-US" sz="1700" dirty="0">
                <a:latin typeface="Verdana" panose="020B0604030504040204" pitchFamily="34" charset="0"/>
                <a:ea typeface="Verdana" panose="020B0604030504040204" pitchFamily="34" charset="0"/>
              </a:rPr>
              <a:t>	90</a:t>
            </a:r>
          </a:p>
          <a:p>
            <a:pPr marL="457200" indent="-457200"/>
            <a:r>
              <a:rPr lang="en-US" sz="1700" b="1" dirty="0">
                <a:latin typeface="Verdana" panose="020B0604030504040204" pitchFamily="34" charset="0"/>
                <a:ea typeface="Verdana" panose="020B0604030504040204" pitchFamily="34" charset="0"/>
              </a:rPr>
              <a:t>B</a:t>
            </a:r>
            <a:r>
              <a:rPr lang="en-US" sz="1700" dirty="0">
                <a:latin typeface="Verdana" panose="020B0604030504040204" pitchFamily="34" charset="0"/>
                <a:ea typeface="Verdana" panose="020B0604030504040204" pitchFamily="34" charset="0"/>
              </a:rPr>
              <a:t>	97</a:t>
            </a:r>
          </a:p>
          <a:p>
            <a:pPr marL="457200" indent="-457200"/>
            <a:r>
              <a:rPr lang="en-US" sz="1700" b="1" dirty="0">
                <a:latin typeface="Verdana" panose="020B0604030504040204" pitchFamily="34" charset="0"/>
                <a:ea typeface="Verdana" panose="020B0604030504040204" pitchFamily="34" charset="0"/>
              </a:rPr>
              <a:t>C</a:t>
            </a:r>
            <a:r>
              <a:rPr lang="en-US" sz="1700" dirty="0">
                <a:latin typeface="Verdana" panose="020B0604030504040204" pitchFamily="34" charset="0"/>
                <a:ea typeface="Verdana" panose="020B0604030504040204" pitchFamily="34" charset="0"/>
              </a:rPr>
              <a:t>	96</a:t>
            </a:r>
          </a:p>
          <a:p>
            <a:pPr marL="457200" indent="-457200"/>
            <a:r>
              <a:rPr lang="en-US" sz="1700" b="1" dirty="0">
                <a:latin typeface="Verdana" panose="020B0604030504040204" pitchFamily="34" charset="0"/>
                <a:ea typeface="Verdana" panose="020B0604030504040204" pitchFamily="34" charset="0"/>
              </a:rPr>
              <a:t>D</a:t>
            </a:r>
            <a:r>
              <a:rPr lang="en-US" sz="1700"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2936408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41700" y="5716446"/>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315120" y="571644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
        <p:nvSpPr>
          <p:cNvPr id="5" name="TextBox 4">
            <a:extLst>
              <a:ext uri="{FF2B5EF4-FFF2-40B4-BE49-F238E27FC236}">
                <a16:creationId xmlns:a16="http://schemas.microsoft.com/office/drawing/2014/main" id="{EA40C9DF-AD53-E95A-D796-1402E7DA4D50}"/>
              </a:ext>
            </a:extLst>
          </p:cNvPr>
          <p:cNvSpPr txBox="1"/>
          <p:nvPr/>
        </p:nvSpPr>
        <p:spPr>
          <a:xfrm>
            <a:off x="6941130" y="1427128"/>
            <a:ext cx="4457800" cy="3452612"/>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An equation is shown.</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r = 1,440 ÷ 15 + 1</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What is the value of </a:t>
            </a:r>
            <a:r>
              <a:rPr lang="en-US" i="1" dirty="0">
                <a:latin typeface="Verdana" panose="020B0604030504040204" pitchFamily="34" charset="0"/>
                <a:ea typeface="Verdana" panose="020B0604030504040204" pitchFamily="34" charset="0"/>
              </a:rPr>
              <a:t>r</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90</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97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96</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17697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62913" y="1380710"/>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4" y="3839794"/>
            <a:ext cx="2794686"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6" name="Oval 5">
            <a:extLst>
              <a:ext uri="{FF2B5EF4-FFF2-40B4-BE49-F238E27FC236}">
                <a16:creationId xmlns:a16="http://schemas.microsoft.com/office/drawing/2014/main" id="{1CB742A8-F87E-05B4-9351-E42BFA060B9C}"/>
              </a:ext>
            </a:extLst>
          </p:cNvPr>
          <p:cNvSpPr/>
          <p:nvPr/>
        </p:nvSpPr>
        <p:spPr>
          <a:xfrm>
            <a:off x="6171740" y="4105148"/>
            <a:ext cx="365760" cy="36576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extBox 6">
            <a:extLst>
              <a:ext uri="{FF2B5EF4-FFF2-40B4-BE49-F238E27FC236}">
                <a16:creationId xmlns:a16="http://schemas.microsoft.com/office/drawing/2014/main" id="{D1F5614D-BE02-517F-C575-AA67C79DED92}"/>
              </a:ext>
            </a:extLst>
          </p:cNvPr>
          <p:cNvSpPr txBox="1"/>
          <p:nvPr/>
        </p:nvSpPr>
        <p:spPr>
          <a:xfrm>
            <a:off x="862913" y="5028777"/>
            <a:ext cx="2897718"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ea typeface="Verdana" panose="020B0604030504040204" pitchFamily="34" charset="0"/>
                <a:cs typeface="Calibri" panose="020F0502020204030204" pitchFamily="34" charset="0"/>
              </a:rPr>
              <a:t>how will you start when you approach a problem like this?</a:t>
            </a:r>
            <a:endParaRPr lang="en-US" b="1" dirty="0">
              <a:latin typeface="Calibri" panose="020F0502020204030204" pitchFamily="34" charset="0"/>
              <a:ea typeface="Verdana" panose="020B060403050404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4DDCD12-20DA-ABEB-746E-D76912B171BB}"/>
              </a:ext>
            </a:extLst>
          </p:cNvPr>
          <p:cNvSpPr txBox="1"/>
          <p:nvPr/>
        </p:nvSpPr>
        <p:spPr>
          <a:xfrm>
            <a:off x="862913" y="2580953"/>
            <a:ext cx="257129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ea typeface="Verdana" panose="020B0604030504040204" pitchFamily="34" charset="0"/>
                <a:cs typeface="Calibri" panose="020F0502020204030204" pitchFamily="34" charset="0"/>
              </a:rPr>
              <a:t>explain why answer A is wrong</a:t>
            </a:r>
            <a:endParaRPr lang="en-US" b="1" dirty="0">
              <a:latin typeface="Calibri" panose="020F0502020204030204" pitchFamily="34" charset="0"/>
              <a:ea typeface="Verdana" panose="020B060403050404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9492977-C186-7AF0-EC5E-C331AA6D0907}"/>
              </a:ext>
            </a:extLst>
          </p:cNvPr>
          <p:cNvSpPr txBox="1"/>
          <p:nvPr/>
        </p:nvSpPr>
        <p:spPr>
          <a:xfrm>
            <a:off x="6096000" y="1903159"/>
            <a:ext cx="4457800" cy="3452612"/>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An equation is shown.</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r = 1,440 ÷ 15 + 1</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What is the value of </a:t>
            </a:r>
            <a:r>
              <a:rPr lang="en-US" i="1" dirty="0">
                <a:latin typeface="Verdana" panose="020B0604030504040204" pitchFamily="34" charset="0"/>
                <a:ea typeface="Verdana" panose="020B0604030504040204" pitchFamily="34" charset="0"/>
              </a:rPr>
              <a:t>r</a:t>
            </a:r>
            <a:r>
              <a:rPr lang="en-US" dirty="0">
                <a:latin typeface="Verdana" panose="020B0604030504040204" pitchFamily="34" charset="0"/>
                <a:ea typeface="Verdana" panose="020B0604030504040204" pitchFamily="34" charset="0"/>
              </a:rPr>
              <a:t>?</a:t>
            </a:r>
          </a:p>
          <a:p>
            <a:endParaRPr lang="en-US" dirty="0">
              <a:latin typeface="Verdana" panose="020B0604030504040204" pitchFamily="34" charset="0"/>
              <a:ea typeface="Verdana" panose="020B0604030504040204" pitchFamily="34" charset="0"/>
            </a:endParaRPr>
          </a:p>
          <a:p>
            <a:pPr marL="457200" indent="-45720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90</a:t>
            </a:r>
          </a:p>
          <a:p>
            <a:pPr marL="457200" indent="-45720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97</a:t>
            </a:r>
          </a:p>
          <a:p>
            <a:pPr marL="457200" indent="-45720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96</a:t>
            </a:r>
          </a:p>
          <a:p>
            <a:pPr marL="457200" indent="-45720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1,426 </a:t>
            </a:r>
          </a:p>
        </p:txBody>
      </p:sp>
    </p:spTree>
    <p:extLst>
      <p:ext uri="{BB962C8B-B14F-4D97-AF65-F5344CB8AC3E}">
        <p14:creationId xmlns:p14="http://schemas.microsoft.com/office/powerpoint/2010/main" val="25222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3" name="TextBox 2">
            <a:extLst>
              <a:ext uri="{FF2B5EF4-FFF2-40B4-BE49-F238E27FC236}">
                <a16:creationId xmlns:a16="http://schemas.microsoft.com/office/drawing/2014/main" id="{3A75345A-161B-3E2D-4873-B8C0C14A7EE7}"/>
              </a:ext>
            </a:extLst>
          </p:cNvPr>
          <p:cNvSpPr txBox="1"/>
          <p:nvPr/>
        </p:nvSpPr>
        <p:spPr>
          <a:xfrm>
            <a:off x="4898847" y="2109292"/>
            <a:ext cx="5284382" cy="2585323"/>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000" dirty="0">
                <a:latin typeface="Century Gothic" panose="020B0502020202020204" pitchFamily="34" charset="0"/>
              </a:rPr>
              <a:t>An equation is shown.</a:t>
            </a:r>
          </a:p>
          <a:p>
            <a:pPr algn="ctr"/>
            <a:endParaRPr lang="en-US" dirty="0">
              <a:latin typeface="Century Gothic" panose="020B0502020202020204" pitchFamily="34" charset="0"/>
            </a:endParaRPr>
          </a:p>
          <a:p>
            <a:pPr algn="ctr"/>
            <a:r>
              <a:rPr lang="en-US" sz="3200" dirty="0">
                <a:latin typeface="Century Gothic" panose="020B0502020202020204" pitchFamily="34" charset="0"/>
              </a:rPr>
              <a:t>r = 1,440 ÷ 15 + 1 </a:t>
            </a:r>
          </a:p>
          <a:p>
            <a:pPr algn="ctr"/>
            <a:endParaRPr lang="en-US"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5" name="TextBox 4">
            <a:extLst>
              <a:ext uri="{FF2B5EF4-FFF2-40B4-BE49-F238E27FC236}">
                <a16:creationId xmlns:a16="http://schemas.microsoft.com/office/drawing/2014/main" id="{61642921-79E1-52C4-ADD8-D201718B0B1E}"/>
              </a:ext>
            </a:extLst>
          </p:cNvPr>
          <p:cNvSpPr txBox="1"/>
          <p:nvPr/>
        </p:nvSpPr>
        <p:spPr>
          <a:xfrm>
            <a:off x="4898847" y="2109292"/>
            <a:ext cx="5284382" cy="2585323"/>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000" dirty="0">
                <a:latin typeface="Century Gothic" panose="020B0502020202020204" pitchFamily="34" charset="0"/>
              </a:rPr>
              <a:t>An equation is shown.</a:t>
            </a:r>
          </a:p>
          <a:p>
            <a:pPr algn="ctr"/>
            <a:endParaRPr lang="en-US" dirty="0">
              <a:latin typeface="Century Gothic" panose="020B0502020202020204" pitchFamily="34" charset="0"/>
            </a:endParaRPr>
          </a:p>
          <a:p>
            <a:pPr algn="ctr"/>
            <a:r>
              <a:rPr lang="en-US" sz="3200" dirty="0">
                <a:latin typeface="Century Gothic" panose="020B0502020202020204" pitchFamily="34" charset="0"/>
              </a:rPr>
              <a:t>r = 1,440 ÷ 15 + 1 </a:t>
            </a:r>
          </a:p>
          <a:p>
            <a:pPr algn="ctr"/>
            <a:endParaRPr lang="en-US"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11AA7-3F63-737E-B1D1-50CF2B97687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2DE2AF-02C0-83DC-2D4E-D73BB9A45675}"/>
              </a:ext>
            </a:extLst>
          </p:cNvPr>
          <p:cNvSpPr>
            <a:spLocks noGrp="1"/>
          </p:cNvSpPr>
          <p:nvPr>
            <p:ph sz="half" idx="1"/>
          </p:nvPr>
        </p:nvSpPr>
        <p:spPr>
          <a:xfrm>
            <a:off x="740189" y="364489"/>
            <a:ext cx="5212080" cy="1607296"/>
          </a:xfrm>
        </p:spPr>
        <p:txBody>
          <a:bodyPr/>
          <a:lstStyle/>
          <a:p>
            <a:r>
              <a:rPr lang="en-US" dirty="0"/>
              <a:t>it does not matter which operation I use first because the final answer will be the same</a:t>
            </a:r>
          </a:p>
        </p:txBody>
      </p:sp>
      <p:sp>
        <p:nvSpPr>
          <p:cNvPr id="5" name="Rectangle 4">
            <a:extLst>
              <a:ext uri="{FF2B5EF4-FFF2-40B4-BE49-F238E27FC236}">
                <a16:creationId xmlns:a16="http://schemas.microsoft.com/office/drawing/2014/main" id="{7B5D1359-39C0-00BF-C4B4-A894BF9A968E}"/>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3EDE322F-6992-06F8-B487-D74F5378BFCA}"/>
              </a:ext>
            </a:extLst>
          </p:cNvPr>
          <p:cNvSpPr/>
          <p:nvPr/>
        </p:nvSpPr>
        <p:spPr>
          <a:xfrm>
            <a:off x="7953826" y="307389"/>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8" name="TextBox 7">
            <a:extLst>
              <a:ext uri="{FF2B5EF4-FFF2-40B4-BE49-F238E27FC236}">
                <a16:creationId xmlns:a16="http://schemas.microsoft.com/office/drawing/2014/main" id="{2026163B-3798-8441-72C1-375CF346EC97}"/>
              </a:ext>
            </a:extLst>
          </p:cNvPr>
          <p:cNvSpPr txBox="1"/>
          <p:nvPr/>
        </p:nvSpPr>
        <p:spPr>
          <a:xfrm>
            <a:off x="827589" y="1804492"/>
            <a:ext cx="5284382" cy="2585323"/>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000" dirty="0">
                <a:latin typeface="Century Gothic" panose="020B0502020202020204" pitchFamily="34" charset="0"/>
              </a:rPr>
              <a:t>An equation is shown.</a:t>
            </a:r>
          </a:p>
          <a:p>
            <a:pPr algn="ctr"/>
            <a:endParaRPr lang="en-US" dirty="0">
              <a:latin typeface="Century Gothic" panose="020B0502020202020204" pitchFamily="34" charset="0"/>
            </a:endParaRPr>
          </a:p>
          <a:p>
            <a:pPr algn="ctr"/>
            <a:r>
              <a:rPr lang="en-US" sz="3200" dirty="0">
                <a:latin typeface="Century Gothic" panose="020B0502020202020204" pitchFamily="34" charset="0"/>
              </a:rPr>
              <a:t>r = 1,440 ÷ 15 + 1 </a:t>
            </a:r>
          </a:p>
          <a:p>
            <a:pPr algn="ctr"/>
            <a:endParaRPr lang="en-US"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dirty="0">
              <a:latin typeface="Century Gothic" panose="020B0502020202020204" pitchFamily="34" charset="0"/>
            </a:endParaRPr>
          </a:p>
        </p:txBody>
      </p:sp>
      <p:sp>
        <p:nvSpPr>
          <p:cNvPr id="4" name="TextBox 3">
            <a:extLst>
              <a:ext uri="{FF2B5EF4-FFF2-40B4-BE49-F238E27FC236}">
                <a16:creationId xmlns:a16="http://schemas.microsoft.com/office/drawing/2014/main" id="{07762A6F-F9FE-DD70-1D07-A8FEA9A77443}"/>
              </a:ext>
            </a:extLst>
          </p:cNvPr>
          <p:cNvSpPr txBox="1"/>
          <p:nvPr/>
        </p:nvSpPr>
        <p:spPr>
          <a:xfrm>
            <a:off x="7074871" y="2421374"/>
            <a:ext cx="1838597" cy="369332"/>
          </a:xfrm>
          <a:prstGeom prst="rect">
            <a:avLst/>
          </a:prstGeom>
          <a:noFill/>
        </p:spPr>
        <p:txBody>
          <a:bodyPr wrap="square">
            <a:spAutoFit/>
          </a:bodyPr>
          <a:lstStyle/>
          <a:p>
            <a:r>
              <a:rPr lang="en-US" sz="1800" dirty="0">
                <a:latin typeface="Century Gothic" panose="020B0502020202020204" pitchFamily="34" charset="0"/>
              </a:rPr>
              <a:t>1,440 ÷ </a:t>
            </a:r>
            <a:r>
              <a:rPr lang="en-US" sz="1800" dirty="0">
                <a:solidFill>
                  <a:schemeClr val="accent2"/>
                </a:solidFill>
                <a:latin typeface="Century Gothic" panose="020B0502020202020204" pitchFamily="34" charset="0"/>
              </a:rPr>
              <a:t>15 + 1</a:t>
            </a:r>
            <a:endParaRPr lang="en-US" dirty="0">
              <a:solidFill>
                <a:schemeClr val="accent2"/>
              </a:solidFill>
              <a:latin typeface="Arial" panose="020B0604020202020204" pitchFamily="34" charset="0"/>
            </a:endParaRPr>
          </a:p>
        </p:txBody>
      </p:sp>
      <p:sp>
        <p:nvSpPr>
          <p:cNvPr id="7" name="TextBox 6">
            <a:extLst>
              <a:ext uri="{FF2B5EF4-FFF2-40B4-BE49-F238E27FC236}">
                <a16:creationId xmlns:a16="http://schemas.microsoft.com/office/drawing/2014/main" id="{77E4AA56-260D-3DCC-67CA-45F697840659}"/>
              </a:ext>
            </a:extLst>
          </p:cNvPr>
          <p:cNvSpPr txBox="1"/>
          <p:nvPr/>
        </p:nvSpPr>
        <p:spPr>
          <a:xfrm>
            <a:off x="9989570" y="2421374"/>
            <a:ext cx="1838597" cy="369332"/>
          </a:xfrm>
          <a:prstGeom prst="rect">
            <a:avLst/>
          </a:prstGeom>
          <a:noFill/>
        </p:spPr>
        <p:txBody>
          <a:bodyPr wrap="square">
            <a:spAutoFit/>
          </a:bodyPr>
          <a:lstStyle/>
          <a:p>
            <a:r>
              <a:rPr lang="en-US" sz="1800" dirty="0">
                <a:solidFill>
                  <a:schemeClr val="accent2"/>
                </a:solidFill>
                <a:latin typeface="Century Gothic" panose="020B0502020202020204" pitchFamily="34" charset="0"/>
              </a:rPr>
              <a:t>1,440 ÷ 15 </a:t>
            </a:r>
            <a:r>
              <a:rPr lang="en-US" sz="1800" dirty="0">
                <a:latin typeface="Century Gothic" panose="020B0502020202020204" pitchFamily="34" charset="0"/>
              </a:rPr>
              <a:t>+ 1</a:t>
            </a: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A2DFED2B-072B-9FC2-1525-FDEC601DEB52}"/>
              </a:ext>
            </a:extLst>
          </p:cNvPr>
          <p:cNvSpPr txBox="1"/>
          <p:nvPr/>
        </p:nvSpPr>
        <p:spPr>
          <a:xfrm>
            <a:off x="7074870" y="2890045"/>
            <a:ext cx="1838597" cy="369332"/>
          </a:xfrm>
          <a:prstGeom prst="rect">
            <a:avLst/>
          </a:prstGeom>
          <a:noFill/>
        </p:spPr>
        <p:txBody>
          <a:bodyPr wrap="square">
            <a:spAutoFit/>
          </a:bodyPr>
          <a:lstStyle/>
          <a:p>
            <a:r>
              <a:rPr lang="en-US" sz="1800" dirty="0">
                <a:latin typeface="Century Gothic" panose="020B0502020202020204" pitchFamily="34" charset="0"/>
              </a:rPr>
              <a:t>1,440 ÷ </a:t>
            </a:r>
            <a:r>
              <a:rPr lang="en-US" sz="1800" dirty="0">
                <a:solidFill>
                  <a:schemeClr val="accent2"/>
                </a:solidFill>
                <a:latin typeface="Century Gothic" panose="020B0502020202020204" pitchFamily="34" charset="0"/>
              </a:rPr>
              <a:t>16</a:t>
            </a:r>
            <a:endParaRPr lang="en-US" dirty="0">
              <a:solidFill>
                <a:schemeClr val="accent2"/>
              </a:solidFill>
              <a:latin typeface="Arial" panose="020B0604020202020204" pitchFamily="34" charset="0"/>
            </a:endParaRPr>
          </a:p>
        </p:txBody>
      </p:sp>
      <p:sp>
        <p:nvSpPr>
          <p:cNvPr id="10" name="TextBox 9">
            <a:extLst>
              <a:ext uri="{FF2B5EF4-FFF2-40B4-BE49-F238E27FC236}">
                <a16:creationId xmlns:a16="http://schemas.microsoft.com/office/drawing/2014/main" id="{35EC0800-D9D0-08E9-9771-E6ABFEDC441D}"/>
              </a:ext>
            </a:extLst>
          </p:cNvPr>
          <p:cNvSpPr txBox="1"/>
          <p:nvPr/>
        </p:nvSpPr>
        <p:spPr>
          <a:xfrm>
            <a:off x="7074870" y="3407588"/>
            <a:ext cx="1838597" cy="369332"/>
          </a:xfrm>
          <a:prstGeom prst="rect">
            <a:avLst/>
          </a:prstGeom>
          <a:noFill/>
        </p:spPr>
        <p:txBody>
          <a:bodyPr wrap="square">
            <a:spAutoFit/>
          </a:bodyPr>
          <a:lstStyle/>
          <a:p>
            <a:r>
              <a:rPr lang="en-US" sz="1800" dirty="0">
                <a:latin typeface="Century Gothic" panose="020B0502020202020204" pitchFamily="34" charset="0"/>
              </a:rPr>
              <a:t>= 90</a:t>
            </a:r>
            <a:endParaRPr lang="en-US" dirty="0">
              <a:solidFill>
                <a:schemeClr val="accent5">
                  <a:lumMod val="75000"/>
                </a:schemeClr>
              </a:solidFill>
              <a:latin typeface="Arial" panose="020B0604020202020204" pitchFamily="34" charset="0"/>
            </a:endParaRPr>
          </a:p>
        </p:txBody>
      </p:sp>
      <p:sp>
        <p:nvSpPr>
          <p:cNvPr id="11" name="TextBox 10">
            <a:extLst>
              <a:ext uri="{FF2B5EF4-FFF2-40B4-BE49-F238E27FC236}">
                <a16:creationId xmlns:a16="http://schemas.microsoft.com/office/drawing/2014/main" id="{266AD12B-462A-DFC1-F6DD-7DE30D4A5283}"/>
              </a:ext>
            </a:extLst>
          </p:cNvPr>
          <p:cNvSpPr txBox="1"/>
          <p:nvPr/>
        </p:nvSpPr>
        <p:spPr>
          <a:xfrm>
            <a:off x="10081009" y="2890045"/>
            <a:ext cx="1838597" cy="369332"/>
          </a:xfrm>
          <a:prstGeom prst="rect">
            <a:avLst/>
          </a:prstGeom>
          <a:noFill/>
        </p:spPr>
        <p:txBody>
          <a:bodyPr wrap="square">
            <a:spAutoFit/>
          </a:bodyPr>
          <a:lstStyle/>
          <a:p>
            <a:r>
              <a:rPr lang="en-US" sz="1800" dirty="0">
                <a:solidFill>
                  <a:schemeClr val="accent2"/>
                </a:solidFill>
                <a:latin typeface="Century Gothic" panose="020B0502020202020204" pitchFamily="34" charset="0"/>
              </a:rPr>
              <a:t>96</a:t>
            </a:r>
            <a:r>
              <a:rPr lang="en-US" sz="1800" dirty="0">
                <a:latin typeface="Century Gothic" panose="020B0502020202020204" pitchFamily="34" charset="0"/>
              </a:rPr>
              <a:t> + 1</a:t>
            </a:r>
            <a:endParaRPr lang="en-US" dirty="0">
              <a:solidFill>
                <a:schemeClr val="accent5">
                  <a:lumMod val="75000"/>
                </a:schemeClr>
              </a:solidFill>
              <a:latin typeface="Arial" panose="020B0604020202020204" pitchFamily="34" charset="0"/>
            </a:endParaRPr>
          </a:p>
        </p:txBody>
      </p:sp>
      <p:sp>
        <p:nvSpPr>
          <p:cNvPr id="12" name="TextBox 11">
            <a:extLst>
              <a:ext uri="{FF2B5EF4-FFF2-40B4-BE49-F238E27FC236}">
                <a16:creationId xmlns:a16="http://schemas.microsoft.com/office/drawing/2014/main" id="{4A19ED63-04EB-4F73-097A-56A2C38BD519}"/>
              </a:ext>
            </a:extLst>
          </p:cNvPr>
          <p:cNvSpPr txBox="1"/>
          <p:nvPr/>
        </p:nvSpPr>
        <p:spPr>
          <a:xfrm>
            <a:off x="10081009" y="3407588"/>
            <a:ext cx="1838597" cy="369332"/>
          </a:xfrm>
          <a:prstGeom prst="rect">
            <a:avLst/>
          </a:prstGeom>
          <a:noFill/>
        </p:spPr>
        <p:txBody>
          <a:bodyPr wrap="square">
            <a:spAutoFit/>
          </a:bodyPr>
          <a:lstStyle/>
          <a:p>
            <a:r>
              <a:rPr lang="en-US" sz="1800" dirty="0">
                <a:latin typeface="Century Gothic" panose="020B0502020202020204" pitchFamily="34" charset="0"/>
              </a:rPr>
              <a:t>= 97</a:t>
            </a:r>
            <a:endParaRPr lang="en-US" dirty="0">
              <a:solidFill>
                <a:schemeClr val="accent5">
                  <a:lumMod val="75000"/>
                </a:schemeClr>
              </a:solidFill>
              <a:latin typeface="Arial" panose="020B0604020202020204" pitchFamily="34" charset="0"/>
            </a:endParaRPr>
          </a:p>
        </p:txBody>
      </p:sp>
      <p:sp>
        <p:nvSpPr>
          <p:cNvPr id="13" name="Rectangle 12">
            <a:extLst>
              <a:ext uri="{FF2B5EF4-FFF2-40B4-BE49-F238E27FC236}">
                <a16:creationId xmlns:a16="http://schemas.microsoft.com/office/drawing/2014/main" id="{CB27AA04-12FA-0B7D-A957-7D641F6300D9}"/>
              </a:ext>
            </a:extLst>
          </p:cNvPr>
          <p:cNvSpPr/>
          <p:nvPr/>
        </p:nvSpPr>
        <p:spPr>
          <a:xfrm>
            <a:off x="6914851" y="2220686"/>
            <a:ext cx="1998616" cy="2050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092E7327-FA54-9680-53E2-FC6C9B7A8FA6}"/>
              </a:ext>
            </a:extLst>
          </p:cNvPr>
          <p:cNvSpPr/>
          <p:nvPr/>
        </p:nvSpPr>
        <p:spPr>
          <a:xfrm>
            <a:off x="9909560" y="2216331"/>
            <a:ext cx="1998616" cy="2050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2E11550D-E9FC-B7FB-F484-15C602D29873}"/>
              </a:ext>
            </a:extLst>
          </p:cNvPr>
          <p:cNvCxnSpPr>
            <a:cxnSpLocks/>
            <a:endCxn id="20" idx="0"/>
          </p:cNvCxnSpPr>
          <p:nvPr/>
        </p:nvCxnSpPr>
        <p:spPr>
          <a:xfrm>
            <a:off x="7465148" y="3776920"/>
            <a:ext cx="1966199" cy="900887"/>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9B36B502-1805-047E-F7DE-BCE60E5D8647}"/>
              </a:ext>
            </a:extLst>
          </p:cNvPr>
          <p:cNvCxnSpPr>
            <a:cxnSpLocks/>
            <a:endCxn id="20" idx="0"/>
          </p:cNvCxnSpPr>
          <p:nvPr/>
        </p:nvCxnSpPr>
        <p:spPr>
          <a:xfrm flipH="1">
            <a:off x="9431347" y="3776920"/>
            <a:ext cx="1018939" cy="900887"/>
          </a:xfrm>
          <a:prstGeom prst="line">
            <a:avLst/>
          </a:prstGeom>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72902B6D-2A72-C0FA-C66B-C496D1D9C7E2}"/>
              </a:ext>
            </a:extLst>
          </p:cNvPr>
          <p:cNvSpPr txBox="1"/>
          <p:nvPr/>
        </p:nvSpPr>
        <p:spPr>
          <a:xfrm>
            <a:off x="7648267" y="4677807"/>
            <a:ext cx="3566160" cy="369332"/>
          </a:xfrm>
          <a:prstGeom prst="rect">
            <a:avLst/>
          </a:prstGeom>
          <a:noFill/>
        </p:spPr>
        <p:txBody>
          <a:bodyPr wrap="square" rtlCol="0">
            <a:spAutoFit/>
          </a:bodyPr>
          <a:lstStyle/>
          <a:p>
            <a:pPr algn="ctr"/>
            <a:r>
              <a:rPr lang="en-US" dirty="0">
                <a:latin typeface="Century Gothic" panose="020B0502020202020204" pitchFamily="34" charset="0"/>
              </a:rPr>
              <a:t>final answers are different</a:t>
            </a:r>
          </a:p>
        </p:txBody>
      </p:sp>
    </p:spTree>
    <p:extLst>
      <p:ext uri="{BB962C8B-B14F-4D97-AF65-F5344CB8AC3E}">
        <p14:creationId xmlns:p14="http://schemas.microsoft.com/office/powerpoint/2010/main" val="237026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P spid="7" grpId="0"/>
      <p:bldP spid="9" grpId="0"/>
      <p:bldP spid="10" grpId="0"/>
      <p:bldP spid="11" grpId="0"/>
      <p:bldP spid="12" grpId="0"/>
      <p:bldP spid="13" grpId="0" animBg="1"/>
      <p:bldP spid="14"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740189" y="364489"/>
            <a:ext cx="5212080" cy="1607296"/>
          </a:xfrm>
        </p:spPr>
        <p:txBody>
          <a:bodyPr/>
          <a:lstStyle/>
          <a:p>
            <a:r>
              <a:rPr lang="en-US" dirty="0"/>
              <a:t>to solve this expression, I would first add 15 + 1</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622102" y="2686937"/>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3" name="TextBox 2">
            <a:extLst>
              <a:ext uri="{FF2B5EF4-FFF2-40B4-BE49-F238E27FC236}">
                <a16:creationId xmlns:a16="http://schemas.microsoft.com/office/drawing/2014/main" id="{9AD3DACC-0DDD-A02A-5E89-A946A6A5B6DE}"/>
              </a:ext>
            </a:extLst>
          </p:cNvPr>
          <p:cNvSpPr txBox="1"/>
          <p:nvPr/>
        </p:nvSpPr>
        <p:spPr>
          <a:xfrm>
            <a:off x="827589" y="1804492"/>
            <a:ext cx="5284382" cy="2585323"/>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000" dirty="0">
                <a:latin typeface="Century Gothic" panose="020B0502020202020204" pitchFamily="34" charset="0"/>
              </a:rPr>
              <a:t>An equation is shown.</a:t>
            </a:r>
          </a:p>
          <a:p>
            <a:pPr algn="ctr"/>
            <a:endParaRPr lang="en-US" dirty="0">
              <a:latin typeface="Century Gothic" panose="020B0502020202020204" pitchFamily="34" charset="0"/>
            </a:endParaRPr>
          </a:p>
          <a:p>
            <a:pPr algn="ctr"/>
            <a:r>
              <a:rPr lang="en-US" sz="3200" dirty="0">
                <a:latin typeface="Century Gothic" panose="020B0502020202020204" pitchFamily="34" charset="0"/>
              </a:rPr>
              <a:t>r = 1,440 ÷ 15 + 1 </a:t>
            </a:r>
          </a:p>
          <a:p>
            <a:pPr algn="ctr"/>
            <a:endParaRPr lang="en-US" dirty="0">
              <a:latin typeface="Century Gothic" panose="020B0502020202020204" pitchFamily="34" charset="0"/>
            </a:endParaRPr>
          </a:p>
          <a:p>
            <a:pPr algn="ctr"/>
            <a:endParaRPr lang="en-US" sz="2000" dirty="0">
              <a:latin typeface="Century Gothic" panose="020B0502020202020204" pitchFamily="34" charset="0"/>
            </a:endParaRPr>
          </a:p>
          <a:p>
            <a:pPr algn="ctr"/>
            <a:endParaRPr lang="en-US" dirty="0">
              <a:latin typeface="Century Gothic" panose="020B0502020202020204" pitchFamily="34" charset="0"/>
            </a:endParaRPr>
          </a:p>
        </p:txBody>
      </p:sp>
      <p:sp>
        <p:nvSpPr>
          <p:cNvPr id="4" name="Rectangle 3">
            <a:extLst>
              <a:ext uri="{FF2B5EF4-FFF2-40B4-BE49-F238E27FC236}">
                <a16:creationId xmlns:a16="http://schemas.microsoft.com/office/drawing/2014/main" id="{AFA4C339-B830-A9D0-217A-08F7EC99FFF9}"/>
              </a:ext>
            </a:extLst>
          </p:cNvPr>
          <p:cNvSpPr/>
          <p:nvPr/>
        </p:nvSpPr>
        <p:spPr>
          <a:xfrm>
            <a:off x="7506880" y="0"/>
            <a:ext cx="318548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rPr>
              <a:t>GEMDAS</a:t>
            </a:r>
          </a:p>
        </p:txBody>
      </p:sp>
      <p:sp>
        <p:nvSpPr>
          <p:cNvPr id="7" name="TextBox 6">
            <a:extLst>
              <a:ext uri="{FF2B5EF4-FFF2-40B4-BE49-F238E27FC236}">
                <a16:creationId xmlns:a16="http://schemas.microsoft.com/office/drawing/2014/main" id="{DB427B07-3F80-6F07-CAAC-095F64AF371A}"/>
              </a:ext>
            </a:extLst>
          </p:cNvPr>
          <p:cNvSpPr txBox="1"/>
          <p:nvPr/>
        </p:nvSpPr>
        <p:spPr>
          <a:xfrm>
            <a:off x="7826145" y="698259"/>
            <a:ext cx="3670663" cy="1200329"/>
          </a:xfrm>
          <a:prstGeom prst="rect">
            <a:avLst/>
          </a:prstGeom>
          <a:noFill/>
        </p:spPr>
        <p:txBody>
          <a:bodyPr wrap="square" rtlCol="0">
            <a:spAutoFit/>
          </a:bodyPr>
          <a:lstStyle/>
          <a:p>
            <a:r>
              <a:rPr lang="en-US" b="1" dirty="0">
                <a:latin typeface="Arial" panose="020B0604020202020204" pitchFamily="34" charset="0"/>
              </a:rPr>
              <a:t>g</a:t>
            </a:r>
            <a:r>
              <a:rPr lang="en-US" dirty="0">
                <a:latin typeface="Arial" panose="020B0604020202020204" pitchFamily="34" charset="0"/>
              </a:rPr>
              <a:t>rouping symbols [()]</a:t>
            </a:r>
          </a:p>
          <a:p>
            <a:r>
              <a:rPr lang="en-US" b="1" strike="sngStrike" dirty="0">
                <a:latin typeface="Arial" panose="020B0604020202020204" pitchFamily="34" charset="0"/>
              </a:rPr>
              <a:t>e</a:t>
            </a:r>
            <a:r>
              <a:rPr lang="en-US" strike="sngStrike" dirty="0">
                <a:latin typeface="Arial" panose="020B0604020202020204" pitchFamily="34" charset="0"/>
              </a:rPr>
              <a:t>xponents</a:t>
            </a:r>
          </a:p>
          <a:p>
            <a:r>
              <a:rPr lang="en-US" b="1" dirty="0">
                <a:highlight>
                  <a:srgbClr val="FFFF00"/>
                </a:highlight>
                <a:latin typeface="Arial" panose="020B0604020202020204" pitchFamily="34" charset="0"/>
              </a:rPr>
              <a:t>m</a:t>
            </a:r>
            <a:r>
              <a:rPr lang="en-US" dirty="0">
                <a:highlight>
                  <a:srgbClr val="FFFF00"/>
                </a:highlight>
                <a:latin typeface="Arial" panose="020B0604020202020204" pitchFamily="34" charset="0"/>
              </a:rPr>
              <a:t>ultiplication &amp; </a:t>
            </a:r>
            <a:r>
              <a:rPr lang="en-US" b="1" dirty="0">
                <a:highlight>
                  <a:srgbClr val="FFFF00"/>
                </a:highlight>
                <a:latin typeface="Arial" panose="020B0604020202020204" pitchFamily="34" charset="0"/>
              </a:rPr>
              <a:t>d</a:t>
            </a:r>
            <a:r>
              <a:rPr lang="en-US" dirty="0">
                <a:highlight>
                  <a:srgbClr val="FFFF00"/>
                </a:highlight>
                <a:latin typeface="Arial" panose="020B0604020202020204" pitchFamily="34" charset="0"/>
              </a:rPr>
              <a:t>ivision</a:t>
            </a:r>
          </a:p>
          <a:p>
            <a:r>
              <a:rPr lang="en-US" b="1" dirty="0">
                <a:latin typeface="Arial" panose="020B0604020202020204" pitchFamily="34" charset="0"/>
              </a:rPr>
              <a:t>a</a:t>
            </a:r>
            <a:r>
              <a:rPr lang="en-US" dirty="0">
                <a:latin typeface="Arial" panose="020B0604020202020204" pitchFamily="34" charset="0"/>
              </a:rPr>
              <a:t>ddition &amp; </a:t>
            </a:r>
            <a:r>
              <a:rPr lang="en-US" b="1" dirty="0">
                <a:latin typeface="Arial" panose="020B0604020202020204" pitchFamily="34" charset="0"/>
              </a:rPr>
              <a:t>s</a:t>
            </a:r>
            <a:r>
              <a:rPr lang="en-US" dirty="0">
                <a:latin typeface="Arial" panose="020B0604020202020204" pitchFamily="34" charset="0"/>
              </a:rPr>
              <a:t>ubtraction</a:t>
            </a: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P spid="7" grpId="0"/>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796</TotalTime>
  <Words>2619</Words>
  <Application>Microsoft Office PowerPoint</Application>
  <PresentationFormat>Widescreen</PresentationFormat>
  <Paragraphs>337</Paragraphs>
  <Slides>21</Slides>
  <Notes>21</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21</vt:i4>
      </vt:variant>
    </vt:vector>
  </HeadingPairs>
  <TitlesOfParts>
    <vt:vector size="33"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98</cp:revision>
  <dcterms:created xsi:type="dcterms:W3CDTF">2025-07-09T19:11:59Z</dcterms:created>
  <dcterms:modified xsi:type="dcterms:W3CDTF">2025-09-22T23:13:55Z</dcterms:modified>
</cp:coreProperties>
</file>