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3.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4.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5.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6.xml" ContentType="application/vnd.openxmlformats-officedocument.theme+xml"/>
  <Override PartName="/ppt/slideLayouts/slideLayout15.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672" r:id="rId2"/>
    <p:sldMasterId id="2147483674" r:id="rId3"/>
    <p:sldMasterId id="2147483676" r:id="rId4"/>
    <p:sldMasterId id="2147483678" r:id="rId5"/>
    <p:sldMasterId id="2147483680" r:id="rId6"/>
    <p:sldMasterId id="2147483648" r:id="rId7"/>
  </p:sldMasterIdLst>
  <p:notesMasterIdLst>
    <p:notesMasterId r:id="rId28"/>
  </p:notesMasterIdLst>
  <p:sldIdLst>
    <p:sldId id="256" r:id="rId8"/>
    <p:sldId id="265" r:id="rId9"/>
    <p:sldId id="258" r:id="rId10"/>
    <p:sldId id="279" r:id="rId11"/>
    <p:sldId id="259" r:id="rId12"/>
    <p:sldId id="280" r:id="rId13"/>
    <p:sldId id="270" r:id="rId14"/>
    <p:sldId id="271" r:id="rId15"/>
    <p:sldId id="289" r:id="rId16"/>
    <p:sldId id="260" r:id="rId17"/>
    <p:sldId id="267" r:id="rId18"/>
    <p:sldId id="272" r:id="rId19"/>
    <p:sldId id="273" r:id="rId20"/>
    <p:sldId id="276" r:id="rId21"/>
    <p:sldId id="277" r:id="rId22"/>
    <p:sldId id="261" r:id="rId23"/>
    <p:sldId id="268" r:id="rId24"/>
    <p:sldId id="290" r:id="rId25"/>
    <p:sldId id="262" r:id="rId26"/>
    <p:sldId id="288"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6FDFDB4-DC1F-007E-BD8F-ADA6C5304D83}" name="Sandy Lucero" initials="SL" userId="S::sandy@lead4ward.com::64dd3d7d-bc22-49e0-9b8a-4cec45fb4fae" providerId="AD"/>
  <p188:author id="{B0EBDACC-B921-258E-D6E5-885307BDEEAE}" name="Kimberly O'Neal" initials="KO" userId="C7XtvxS4g0cBb4xk4cfY09vszhBAkawk5/Khzw2ihEQ=" providerId="None"/>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05EA0"/>
    <a:srgbClr val="86C440"/>
    <a:srgbClr val="047AD2"/>
    <a:srgbClr val="089AF1"/>
    <a:srgbClr val="AEDEFC"/>
    <a:srgbClr val="E8F4DB"/>
    <a:srgbClr val="035EA0"/>
    <a:srgbClr val="E1EDF6"/>
    <a:srgbClr val="82008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3632D57-7946-484D-948F-7489C46DB5ED}" v="1" dt="2025-09-12T15:44:42.10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151" autoAdjust="0"/>
    <p:restoredTop sz="78297" autoAdjust="0"/>
  </p:normalViewPr>
  <p:slideViewPr>
    <p:cSldViewPr snapToGrid="0">
      <p:cViewPr varScale="1">
        <p:scale>
          <a:sx n="84" d="100"/>
          <a:sy n="84" d="100"/>
        </p:scale>
        <p:origin x="792"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slideMaster" Target="slideMasters/slideMaster3.xml"/><Relationship Id="rId21" Type="http://schemas.openxmlformats.org/officeDocument/2006/relationships/slide" Target="slides/slide14.xml"/><Relationship Id="rId34" Type="http://schemas.microsoft.com/office/2015/10/relationships/revisionInfo" Target="revisionInfo.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microsoft.com/office/2016/11/relationships/changesInfo" Target="changesInfos/changesInfo1.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notesMaster" Target="notesMasters/notesMaster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viewProps" Target="viewProps.xml"/><Relationship Id="rId35"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imberly O'Neal" userId="C7XtvxS4g0cBb4xk4cfY09vszhBAkawk5/Khzw2ihEQ=" providerId="None" clId="Web-{95DC3013-DEEB-4CAC-9612-8FA7802632F9}"/>
    <pc:docChg chg="modSld">
      <pc:chgData name="Kimberly O'Neal" userId="C7XtvxS4g0cBb4xk4cfY09vszhBAkawk5/Khzw2ihEQ=" providerId="None" clId="Web-{95DC3013-DEEB-4CAC-9612-8FA7802632F9}" dt="2025-08-04T22:15:22.258" v="7"/>
      <pc:docMkLst>
        <pc:docMk/>
      </pc:docMkLst>
      <pc:sldChg chg="modSp">
        <pc:chgData name="Kimberly O'Neal" userId="C7XtvxS4g0cBb4xk4cfY09vszhBAkawk5/Khzw2ihEQ=" providerId="None" clId="Web-{95DC3013-DEEB-4CAC-9612-8FA7802632F9}" dt="2025-08-04T22:15:05.555" v="6" actId="1076"/>
        <pc:sldMkLst>
          <pc:docMk/>
          <pc:sldMk cId="1227204920" sldId="273"/>
        </pc:sldMkLst>
      </pc:sldChg>
      <pc:sldChg chg="modSp">
        <pc:chgData name="Kimberly O'Neal" userId="C7XtvxS4g0cBb4xk4cfY09vszhBAkawk5/Khzw2ihEQ=" providerId="None" clId="Web-{95DC3013-DEEB-4CAC-9612-8FA7802632F9}" dt="2025-08-04T22:15:22.258" v="7"/>
        <pc:sldMkLst>
          <pc:docMk/>
          <pc:sldMk cId="2951371370" sldId="276"/>
        </pc:sldMkLst>
      </pc:sldChg>
      <pc:sldChg chg="addSp modSp addAnim modAnim">
        <pc:chgData name="Kimberly O'Neal" userId="C7XtvxS4g0cBb4xk4cfY09vszhBAkawk5/Khzw2ihEQ=" providerId="None" clId="Web-{95DC3013-DEEB-4CAC-9612-8FA7802632F9}" dt="2025-08-04T22:14:50.383" v="5"/>
        <pc:sldMkLst>
          <pc:docMk/>
          <pc:sldMk cId="1666130433" sldId="277"/>
        </pc:sldMkLst>
      </pc:sldChg>
    </pc:docChg>
  </pc:docChgLst>
  <pc:docChgLst>
    <pc:chgData name="Kimberly O'Neal" userId="C7XtvxS4g0cBb4xk4cfY09vszhBAkawk5/Khzw2ihEQ=" providerId="None" clId="Web-{C3632D57-7946-484D-948F-7489C46DB5ED}"/>
    <pc:docChg chg="modSld">
      <pc:chgData name="Kimberly O'Neal" userId="C7XtvxS4g0cBb4xk4cfY09vszhBAkawk5/Khzw2ihEQ=" providerId="None" clId="Web-{C3632D57-7946-484D-948F-7489C46DB5ED}" dt="2025-09-12T15:45:47.266" v="135"/>
      <pc:docMkLst>
        <pc:docMk/>
      </pc:docMkLst>
      <pc:sldChg chg="modNotes">
        <pc:chgData name="Kimberly O'Neal" userId="C7XtvxS4g0cBb4xk4cfY09vszhBAkawk5/Khzw2ihEQ=" providerId="None" clId="Web-{C3632D57-7946-484D-948F-7489C46DB5ED}" dt="2025-09-12T15:44:31.077" v="34"/>
        <pc:sldMkLst>
          <pc:docMk/>
          <pc:sldMk cId="1227204920" sldId="273"/>
        </pc:sldMkLst>
      </pc:sldChg>
      <pc:sldChg chg="modNotes">
        <pc:chgData name="Kimberly O'Neal" userId="C7XtvxS4g0cBb4xk4cfY09vszhBAkawk5/Khzw2ihEQ=" providerId="None" clId="Web-{C3632D57-7946-484D-948F-7489C46DB5ED}" dt="2025-09-12T15:44:41.515" v="51"/>
        <pc:sldMkLst>
          <pc:docMk/>
          <pc:sldMk cId="2951371370" sldId="276"/>
        </pc:sldMkLst>
      </pc:sldChg>
      <pc:sldChg chg="modNotes">
        <pc:chgData name="Kimberly O'Neal" userId="C7XtvxS4g0cBb4xk4cfY09vszhBAkawk5/Khzw2ihEQ=" providerId="None" clId="Web-{C3632D57-7946-484D-948F-7489C46DB5ED}" dt="2025-09-12T15:45:47.266" v="135"/>
        <pc:sldMkLst>
          <pc:docMk/>
          <pc:sldMk cId="1666130433" sldId="277"/>
        </pc:sldMkLst>
      </pc:sldChg>
    </pc:docChg>
  </pc:docChgLst>
  <pc:docChgLst>
    <pc:chgData name="Kimberly O'Neal" userId="C7XtvxS4g0cBb4xk4cfY09vszhBAkawk5/Khzw2ihEQ=" providerId="None" clId="Web-{C36F9134-704C-4577-B1F2-95FDD8AFE379}"/>
    <pc:docChg chg="addSld delSld modSld sldOrd">
      <pc:chgData name="Kimberly O'Neal" userId="C7XtvxS4g0cBb4xk4cfY09vszhBAkawk5/Khzw2ihEQ=" providerId="None" clId="Web-{C36F9134-704C-4577-B1F2-95FDD8AFE379}" dt="2025-08-27T22:02:27.084" v="30"/>
      <pc:docMkLst>
        <pc:docMk/>
      </pc:docMkLst>
      <pc:sldChg chg="modNotes">
        <pc:chgData name="Kimberly O'Neal" userId="C7XtvxS4g0cBb4xk4cfY09vszhBAkawk5/Khzw2ihEQ=" providerId="None" clId="Web-{C36F9134-704C-4577-B1F2-95FDD8AFE379}" dt="2025-08-27T22:00:19.944" v="0"/>
        <pc:sldMkLst>
          <pc:docMk/>
          <pc:sldMk cId="3973114400" sldId="271"/>
        </pc:sldMkLst>
      </pc:sldChg>
      <pc:sldChg chg="delSp modSp delAnim">
        <pc:chgData name="Kimberly O'Neal" userId="C7XtvxS4g0cBb4xk4cfY09vszhBAkawk5/Khzw2ihEQ=" providerId="None" clId="Web-{C36F9134-704C-4577-B1F2-95FDD8AFE379}" dt="2025-08-27T22:00:57.100" v="4"/>
        <pc:sldMkLst>
          <pc:docMk/>
          <pc:sldMk cId="2951371370" sldId="276"/>
        </pc:sldMkLst>
      </pc:sldChg>
      <pc:sldChg chg="del">
        <pc:chgData name="Kimberly O'Neal" userId="C7XtvxS4g0cBb4xk4cfY09vszhBAkawk5/Khzw2ihEQ=" providerId="None" clId="Web-{C36F9134-704C-4577-B1F2-95FDD8AFE379}" dt="2025-08-27T22:02:17.663" v="29"/>
        <pc:sldMkLst>
          <pc:docMk/>
          <pc:sldMk cId="3471312857" sldId="283"/>
        </pc:sldMkLst>
      </pc:sldChg>
      <pc:sldChg chg="modSp">
        <pc:chgData name="Kimberly O'Neal" userId="C7XtvxS4g0cBb4xk4cfY09vszhBAkawk5/Khzw2ihEQ=" providerId="None" clId="Web-{C36F9134-704C-4577-B1F2-95FDD8AFE379}" dt="2025-08-27T22:02:27.084" v="30"/>
        <pc:sldMkLst>
          <pc:docMk/>
          <pc:sldMk cId="252226454" sldId="288"/>
        </pc:sldMkLst>
        <pc:spChg chg="mod">
          <ac:chgData name="Kimberly O'Neal" userId="C7XtvxS4g0cBb4xk4cfY09vszhBAkawk5/Khzw2ihEQ=" providerId="None" clId="Web-{C36F9134-704C-4577-B1F2-95FDD8AFE379}" dt="2025-08-27T22:02:27.084" v="30"/>
          <ac:spMkLst>
            <pc:docMk/>
            <pc:sldMk cId="252226454" sldId="288"/>
            <ac:spMk id="5" creationId="{521E1642-FC1F-8D12-A1DF-E01FC72E2D08}"/>
          </ac:spMkLst>
        </pc:spChg>
      </pc:sldChg>
      <pc:sldChg chg="modNotes">
        <pc:chgData name="Kimberly O'Neal" userId="C7XtvxS4g0cBb4xk4cfY09vszhBAkawk5/Khzw2ihEQ=" providerId="None" clId="Web-{C36F9134-704C-4577-B1F2-95FDD8AFE379}" dt="2025-08-27T22:00:26.647" v="1"/>
        <pc:sldMkLst>
          <pc:docMk/>
          <pc:sldMk cId="625750836" sldId="289"/>
        </pc:sldMkLst>
      </pc:sldChg>
      <pc:sldChg chg="addSp delSp modSp add ord replId delAnim modNotes">
        <pc:chgData name="Kimberly O'Neal" userId="C7XtvxS4g0cBb4xk4cfY09vszhBAkawk5/Khzw2ihEQ=" providerId="None" clId="Web-{C36F9134-704C-4577-B1F2-95FDD8AFE379}" dt="2025-08-27T22:02:14.803" v="28"/>
        <pc:sldMkLst>
          <pc:docMk/>
          <pc:sldMk cId="2365316542" sldId="290"/>
        </pc:sldMkLst>
        <pc:spChg chg="add">
          <ac:chgData name="Kimberly O'Neal" userId="C7XtvxS4g0cBb4xk4cfY09vszhBAkawk5/Khzw2ihEQ=" providerId="None" clId="Web-{C36F9134-704C-4577-B1F2-95FDD8AFE379}" dt="2025-08-27T22:01:55.741" v="21"/>
          <ac:spMkLst>
            <pc:docMk/>
            <pc:sldMk cId="2365316542" sldId="290"/>
            <ac:spMk id="29" creationId="{B84AFB83-FDDC-188C-320B-21ED6C8D7762}"/>
          </ac:spMkLst>
        </pc:spChg>
        <pc:spChg chg="add">
          <ac:chgData name="Kimberly O'Neal" userId="C7XtvxS4g0cBb4xk4cfY09vszhBAkawk5/Khzw2ihEQ=" providerId="None" clId="Web-{C36F9134-704C-4577-B1F2-95FDD8AFE379}" dt="2025-08-27T22:01:55.741" v="22"/>
          <ac:spMkLst>
            <pc:docMk/>
            <pc:sldMk cId="2365316542" sldId="290"/>
            <ac:spMk id="31" creationId="{F6ED393C-0909-FDA8-3077-27757BA48F60}"/>
          </ac:spMkLst>
        </pc:spChg>
        <pc:spChg chg="add">
          <ac:chgData name="Kimberly O'Neal" userId="C7XtvxS4g0cBb4xk4cfY09vszhBAkawk5/Khzw2ihEQ=" providerId="None" clId="Web-{C36F9134-704C-4577-B1F2-95FDD8AFE379}" dt="2025-08-27T22:01:55.772" v="24"/>
          <ac:spMkLst>
            <pc:docMk/>
            <pc:sldMk cId="2365316542" sldId="290"/>
            <ac:spMk id="35" creationId="{0EDA4AB7-A5DC-9739-C3C7-0BF8D8A53832}"/>
          </ac:spMkLst>
        </pc:spChg>
        <pc:spChg chg="add">
          <ac:chgData name="Kimberly O'Neal" userId="C7XtvxS4g0cBb4xk4cfY09vszhBAkawk5/Khzw2ihEQ=" providerId="None" clId="Web-{C36F9134-704C-4577-B1F2-95FDD8AFE379}" dt="2025-08-27T22:02:14.803" v="28"/>
          <ac:spMkLst>
            <pc:docMk/>
            <pc:sldMk cId="2365316542" sldId="290"/>
            <ac:spMk id="37" creationId="{716F712F-103A-F3FD-5D30-4F33F24A92EE}"/>
          </ac:spMkLst>
        </pc:spChg>
      </pc:sldChg>
    </pc:docChg>
  </pc:docChgLst>
  <pc:docChgLst>
    <pc:chgData name="Kimberly O'Neal" userId="C7XtvxS4g0cBb4xk4cfY09vszhBAkawk5/Khzw2ihEQ=" providerId="None" clId="Web-{D72AB8E1-F8D7-4EF8-9C95-7CD7081C1AEB}"/>
    <pc:docChg chg="addSld">
      <pc:chgData name="Kimberly O'Neal" userId="C7XtvxS4g0cBb4xk4cfY09vszhBAkawk5/Khzw2ihEQ=" providerId="None" clId="Web-{D72AB8E1-F8D7-4EF8-9C95-7CD7081C1AEB}" dt="2025-08-26T14:36:21.702" v="0"/>
      <pc:docMkLst>
        <pc:docMk/>
      </pc:docMkLst>
      <pc:sldChg chg="add">
        <pc:chgData name="Kimberly O'Neal" userId="C7XtvxS4g0cBb4xk4cfY09vszhBAkawk5/Khzw2ihEQ=" providerId="None" clId="Web-{D72AB8E1-F8D7-4EF8-9C95-7CD7081C1AEB}" dt="2025-08-26T14:36:21.702" v="0"/>
        <pc:sldMkLst>
          <pc:docMk/>
          <pc:sldMk cId="3860722883" sldId="270"/>
        </pc:sldMkLst>
      </pc:sldChg>
    </pc:docChg>
  </pc:docChgLst>
  <pc:docChgLst>
    <pc:chgData name="Carol Gautier" userId="9f03ed452849cfae" providerId="LiveId" clId="{6DC6A9E0-5E7A-4D0A-9FE4-D775070B364E}"/>
    <pc:docChg chg="undo redo custSel addSld delSld modSld">
      <pc:chgData name="Carol Gautier" userId="9f03ed452849cfae" providerId="LiveId" clId="{6DC6A9E0-5E7A-4D0A-9FE4-D775070B364E}" dt="2025-07-28T13:56:40.409" v="4223" actId="1076"/>
      <pc:docMkLst>
        <pc:docMk/>
      </pc:docMkLst>
      <pc:sldChg chg="modSp mod">
        <pc:chgData name="Carol Gautier" userId="9f03ed452849cfae" providerId="LiveId" clId="{6DC6A9E0-5E7A-4D0A-9FE4-D775070B364E}" dt="2025-07-28T13:56:40.409" v="4223" actId="1076"/>
        <pc:sldMkLst>
          <pc:docMk/>
          <pc:sldMk cId="176977563" sldId="265"/>
        </pc:sldMkLst>
      </pc:sldChg>
      <pc:sldChg chg="addSp delSp modSp add del mod">
        <pc:chgData name="Carol Gautier" userId="9f03ed452849cfae" providerId="LiveId" clId="{6DC6A9E0-5E7A-4D0A-9FE4-D775070B364E}" dt="2025-07-22T15:12:03.552" v="4105"/>
        <pc:sldMkLst>
          <pc:docMk/>
          <pc:sldMk cId="2172881330" sldId="267"/>
        </pc:sldMkLst>
      </pc:sldChg>
      <pc:sldChg chg="addSp delSp modSp mod modNotesTx">
        <pc:chgData name="Carol Gautier" userId="9f03ed452849cfae" providerId="LiveId" clId="{6DC6A9E0-5E7A-4D0A-9FE4-D775070B364E}" dt="2025-07-21T21:32:47.521" v="4030" actId="20577"/>
        <pc:sldMkLst>
          <pc:docMk/>
          <pc:sldMk cId="1873386740" sldId="268"/>
        </pc:sldMkLst>
      </pc:sldChg>
      <pc:sldChg chg="add del">
        <pc:chgData name="Carol Gautier" userId="9f03ed452849cfae" providerId="LiveId" clId="{6DC6A9E0-5E7A-4D0A-9FE4-D775070B364E}" dt="2025-07-21T16:08:11.181" v="1461" actId="47"/>
        <pc:sldMkLst>
          <pc:docMk/>
          <pc:sldMk cId="3860722883" sldId="270"/>
        </pc:sldMkLst>
      </pc:sldChg>
      <pc:sldChg chg="addSp delSp modSp add del mod modNotesTx">
        <pc:chgData name="Carol Gautier" userId="9f03ed452849cfae" providerId="LiveId" clId="{6DC6A9E0-5E7A-4D0A-9FE4-D775070B364E}" dt="2025-07-22T15:39:49.963" v="4220" actId="165"/>
        <pc:sldMkLst>
          <pc:docMk/>
          <pc:sldMk cId="3973114400" sldId="271"/>
        </pc:sldMkLst>
      </pc:sldChg>
      <pc:sldChg chg="modNotesTx">
        <pc:chgData name="Carol Gautier" userId="9f03ed452849cfae" providerId="LiveId" clId="{6DC6A9E0-5E7A-4D0A-9FE4-D775070B364E}" dt="2025-07-22T15:14:04.209" v="4219" actId="20577"/>
        <pc:sldMkLst>
          <pc:docMk/>
          <pc:sldMk cId="3503585903" sldId="272"/>
        </pc:sldMkLst>
      </pc:sldChg>
      <pc:sldChg chg="addSp delSp modSp mod modAnim modNotesTx">
        <pc:chgData name="Carol Gautier" userId="9f03ed452849cfae" providerId="LiveId" clId="{6DC6A9E0-5E7A-4D0A-9FE4-D775070B364E}" dt="2025-07-21T16:42:05.676" v="2984" actId="2710"/>
        <pc:sldMkLst>
          <pc:docMk/>
          <pc:sldMk cId="1227204920" sldId="273"/>
        </pc:sldMkLst>
      </pc:sldChg>
      <pc:sldChg chg="addSp delSp modSp mod modAnim modNotesTx">
        <pc:chgData name="Carol Gautier" userId="9f03ed452849cfae" providerId="LiveId" clId="{6DC6A9E0-5E7A-4D0A-9FE4-D775070B364E}" dt="2025-07-21T16:44:12.666" v="3024" actId="1036"/>
        <pc:sldMkLst>
          <pc:docMk/>
          <pc:sldMk cId="2951371370" sldId="276"/>
        </pc:sldMkLst>
      </pc:sldChg>
      <pc:sldChg chg="addSp delSp modSp mod modAnim modNotesTx">
        <pc:chgData name="Carol Gautier" userId="9f03ed452849cfae" providerId="LiveId" clId="{6DC6A9E0-5E7A-4D0A-9FE4-D775070B364E}" dt="2025-07-21T16:42:30.991" v="2997" actId="1036"/>
        <pc:sldMkLst>
          <pc:docMk/>
          <pc:sldMk cId="1666130433" sldId="277"/>
        </pc:sldMkLst>
      </pc:sldChg>
      <pc:sldChg chg="del">
        <pc:chgData name="Carol Gautier" userId="9f03ed452849cfae" providerId="LiveId" clId="{6DC6A9E0-5E7A-4D0A-9FE4-D775070B364E}" dt="2025-07-21T16:40:52.493" v="2916" actId="47"/>
        <pc:sldMkLst>
          <pc:docMk/>
          <pc:sldMk cId="2936408850" sldId="278"/>
        </pc:sldMkLst>
      </pc:sldChg>
      <pc:sldChg chg="modSp mod modNotesTx">
        <pc:chgData name="Carol Gautier" userId="9f03ed452849cfae" providerId="LiveId" clId="{6DC6A9E0-5E7A-4D0A-9FE4-D775070B364E}" dt="2025-07-22T13:43:57.771" v="4104"/>
        <pc:sldMkLst>
          <pc:docMk/>
          <pc:sldMk cId="116853761" sldId="279"/>
        </pc:sldMkLst>
      </pc:sldChg>
      <pc:sldChg chg="addSp delSp modSp mod modNotesTx">
        <pc:chgData name="Carol Gautier" userId="9f03ed452849cfae" providerId="LiveId" clId="{6DC6A9E0-5E7A-4D0A-9FE4-D775070B364E}" dt="2025-07-22T15:13:25.304" v="4204" actId="20577"/>
        <pc:sldMkLst>
          <pc:docMk/>
          <pc:sldMk cId="3894104992" sldId="280"/>
        </pc:sldMkLst>
      </pc:sldChg>
      <pc:sldChg chg="del">
        <pc:chgData name="Carol Gautier" userId="9f03ed452849cfae" providerId="LiveId" clId="{6DC6A9E0-5E7A-4D0A-9FE4-D775070B364E}" dt="2025-07-21T16:08:11.181" v="1461" actId="47"/>
        <pc:sldMkLst>
          <pc:docMk/>
          <pc:sldMk cId="663612293" sldId="281"/>
        </pc:sldMkLst>
      </pc:sldChg>
      <pc:sldChg chg="del">
        <pc:chgData name="Carol Gautier" userId="9f03ed452849cfae" providerId="LiveId" clId="{6DC6A9E0-5E7A-4D0A-9FE4-D775070B364E}" dt="2025-07-21T16:39:38.827" v="2912" actId="47"/>
        <pc:sldMkLst>
          <pc:docMk/>
          <pc:sldMk cId="874935960" sldId="282"/>
        </pc:sldMkLst>
      </pc:sldChg>
      <pc:sldChg chg="addSp delSp modSp add del mod modNotesTx">
        <pc:chgData name="Carol Gautier" userId="9f03ed452849cfae" providerId="LiveId" clId="{6DC6A9E0-5E7A-4D0A-9FE4-D775070B364E}" dt="2025-07-21T21:29:03.815" v="3826" actId="20577"/>
        <pc:sldMkLst>
          <pc:docMk/>
          <pc:sldMk cId="3471312857" sldId="283"/>
        </pc:sldMkLst>
      </pc:sldChg>
      <pc:sldChg chg="addSp delSp modSp mod">
        <pc:chgData name="Carol Gautier" userId="9f03ed452849cfae" providerId="LiveId" clId="{6DC6A9E0-5E7A-4D0A-9FE4-D775070B364E}" dt="2025-07-21T21:32:11.718" v="4009" actId="1035"/>
        <pc:sldMkLst>
          <pc:docMk/>
          <pc:sldMk cId="252226454" sldId="288"/>
        </pc:sldMkLst>
      </pc:sldChg>
      <pc:sldChg chg="addSp delSp modSp add mod modNotesTx">
        <pc:chgData name="Carol Gautier" userId="9f03ed452849cfae" providerId="LiveId" clId="{6DC6A9E0-5E7A-4D0A-9FE4-D775070B364E}" dt="2025-07-22T15:13:54.411" v="4208" actId="20577"/>
        <pc:sldMkLst>
          <pc:docMk/>
          <pc:sldMk cId="625750836" sldId="289"/>
        </pc:sldMkLst>
      </pc:sldChg>
    </pc:docChg>
  </pc:docChgLst>
  <pc:docChgLst>
    <pc:chgData name="Kimberly O'Neal" userId="C7XtvxS4g0cBb4xk4cfY09vszhBAkawk5/Khzw2ihEQ=" providerId="None" clId="Web-{F5A8205C-BCEF-4F96-8147-5108F03F0D2B}"/>
    <pc:docChg chg="mod modSld">
      <pc:chgData name="Kimberly O'Neal" userId="C7XtvxS4g0cBb4xk4cfY09vszhBAkawk5/Khzw2ihEQ=" providerId="None" clId="Web-{F5A8205C-BCEF-4F96-8147-5108F03F0D2B}" dt="2025-09-04T22:35:54.580" v="462"/>
      <pc:docMkLst>
        <pc:docMk/>
      </pc:docMkLst>
      <pc:sldChg chg="delSp modSp delAnim modNotes">
        <pc:chgData name="Kimberly O'Neal" userId="C7XtvxS4g0cBb4xk4cfY09vszhBAkawk5/Khzw2ihEQ=" providerId="None" clId="Web-{F5A8205C-BCEF-4F96-8147-5108F03F0D2B}" dt="2025-09-04T22:34:42.298" v="409"/>
        <pc:sldMkLst>
          <pc:docMk/>
          <pc:sldMk cId="2172881330" sldId="267"/>
        </pc:sldMkLst>
        <pc:spChg chg="mod">
          <ac:chgData name="Kimberly O'Neal" userId="C7XtvxS4g0cBb4xk4cfY09vszhBAkawk5/Khzw2ihEQ=" providerId="None" clId="Web-{F5A8205C-BCEF-4F96-8147-5108F03F0D2B}" dt="2025-09-04T22:32:19.158" v="232" actId="20577"/>
          <ac:spMkLst>
            <pc:docMk/>
            <pc:sldMk cId="2172881330" sldId="267"/>
            <ac:spMk id="3" creationId="{3E38EF0F-57D4-62FF-F914-8AE96596E0B3}"/>
          </ac:spMkLst>
        </pc:spChg>
      </pc:sldChg>
      <pc:sldChg chg="modSp delAnim">
        <pc:chgData name="Kimberly O'Neal" userId="C7XtvxS4g0cBb4xk4cfY09vszhBAkawk5/Khzw2ihEQ=" providerId="None" clId="Web-{F5A8205C-BCEF-4F96-8147-5108F03F0D2B}" dt="2025-09-04T22:26:31.269" v="174"/>
        <pc:sldMkLst>
          <pc:docMk/>
          <pc:sldMk cId="1873386740" sldId="268"/>
        </pc:sldMkLst>
        <pc:spChg chg="mod">
          <ac:chgData name="Kimberly O'Neal" userId="C7XtvxS4g0cBb4xk4cfY09vszhBAkawk5/Khzw2ihEQ=" providerId="None" clId="Web-{F5A8205C-BCEF-4F96-8147-5108F03F0D2B}" dt="2025-09-04T22:26:14.409" v="172" actId="20577"/>
          <ac:spMkLst>
            <pc:docMk/>
            <pc:sldMk cId="1873386740" sldId="268"/>
            <ac:spMk id="2" creationId="{50DE24A2-923E-C6A0-8E00-97623BDC1844}"/>
          </ac:spMkLst>
        </pc:spChg>
        <pc:spChg chg="mod">
          <ac:chgData name="Kimberly O'Neal" userId="C7XtvxS4g0cBb4xk4cfY09vszhBAkawk5/Khzw2ihEQ=" providerId="None" clId="Web-{F5A8205C-BCEF-4F96-8147-5108F03F0D2B}" dt="2025-09-04T22:26:08.597" v="171" actId="20577"/>
          <ac:spMkLst>
            <pc:docMk/>
            <pc:sldMk cId="1873386740" sldId="268"/>
            <ac:spMk id="3" creationId="{0D0B2114-043D-2DEF-8B73-2F305D133F8D}"/>
          </ac:spMkLst>
        </pc:spChg>
      </pc:sldChg>
      <pc:sldChg chg="modSp addAnim modAnim">
        <pc:chgData name="Kimberly O'Neal" userId="C7XtvxS4g0cBb4xk4cfY09vszhBAkawk5/Khzw2ihEQ=" providerId="None" clId="Web-{F5A8205C-BCEF-4F96-8147-5108F03F0D2B}" dt="2025-09-04T22:31:03.939" v="196"/>
        <pc:sldMkLst>
          <pc:docMk/>
          <pc:sldMk cId="1666130433" sldId="277"/>
        </pc:sldMkLst>
        <pc:spChg chg="mod">
          <ac:chgData name="Kimberly O'Neal" userId="C7XtvxS4g0cBb4xk4cfY09vszhBAkawk5/Khzw2ihEQ=" providerId="None" clId="Web-{F5A8205C-BCEF-4F96-8147-5108F03F0D2B}" dt="2025-09-04T22:28:25.565" v="180" actId="1076"/>
          <ac:spMkLst>
            <pc:docMk/>
            <pc:sldMk cId="1666130433" sldId="277"/>
            <ac:spMk id="3" creationId="{B6254A0C-E07A-B61F-97C0-4D9975979129}"/>
          </ac:spMkLst>
        </pc:spChg>
      </pc:sldChg>
      <pc:sldChg chg="delAnim modNotes">
        <pc:chgData name="Kimberly O'Neal" userId="C7XtvxS4g0cBb4xk4cfY09vszhBAkawk5/Khzw2ihEQ=" providerId="None" clId="Web-{F5A8205C-BCEF-4F96-8147-5108F03F0D2B}" dt="2025-09-04T22:35:54.580" v="462"/>
        <pc:sldMkLst>
          <pc:docMk/>
          <pc:sldMk cId="116853761" sldId="279"/>
        </pc:sldMkLst>
      </pc:sldChg>
      <pc:sldChg chg="modSp delAnim">
        <pc:chgData name="Kimberly O'Neal" userId="C7XtvxS4g0cBb4xk4cfY09vszhBAkawk5/Khzw2ihEQ=" providerId="None" clId="Web-{F5A8205C-BCEF-4F96-8147-5108F03F0D2B}" dt="2025-09-04T22:35:20.533" v="457" actId="20577"/>
        <pc:sldMkLst>
          <pc:docMk/>
          <pc:sldMk cId="3894104992" sldId="280"/>
        </pc:sldMkLst>
        <pc:spChg chg="mod">
          <ac:chgData name="Kimberly O'Neal" userId="C7XtvxS4g0cBb4xk4cfY09vszhBAkawk5/Khzw2ihEQ=" providerId="None" clId="Web-{F5A8205C-BCEF-4F96-8147-5108F03F0D2B}" dt="2025-09-04T22:35:20.533" v="457" actId="20577"/>
          <ac:spMkLst>
            <pc:docMk/>
            <pc:sldMk cId="3894104992" sldId="280"/>
            <ac:spMk id="2" creationId="{6D972703-D900-9FDF-6F12-34E3B4BB7C4D}"/>
          </ac:spMkLst>
        </pc:spChg>
        <pc:spChg chg="mod">
          <ac:chgData name="Kimberly O'Neal" userId="C7XtvxS4g0cBb4xk4cfY09vszhBAkawk5/Khzw2ihEQ=" providerId="None" clId="Web-{F5A8205C-BCEF-4F96-8147-5108F03F0D2B}" dt="2025-09-04T22:35:05.283" v="436" actId="20577"/>
          <ac:spMkLst>
            <pc:docMk/>
            <pc:sldMk cId="3894104992" sldId="280"/>
            <ac:spMk id="3" creationId="{F8F87D30-2386-D7FA-9E35-272A414EECB7}"/>
          </ac:spMkLst>
        </pc:spChg>
      </pc:sldChg>
      <pc:sldChg chg="addSp modSp delAnim">
        <pc:chgData name="Kimberly O'Neal" userId="C7XtvxS4g0cBb4xk4cfY09vszhBAkawk5/Khzw2ihEQ=" providerId="None" clId="Web-{F5A8205C-BCEF-4F96-8147-5108F03F0D2B}" dt="2025-09-04T22:26:38.456" v="176"/>
        <pc:sldMkLst>
          <pc:docMk/>
          <pc:sldMk cId="252226454" sldId="288"/>
        </pc:sldMkLst>
        <pc:spChg chg="mod">
          <ac:chgData name="Kimberly O'Neal" userId="C7XtvxS4g0cBb4xk4cfY09vszhBAkawk5/Khzw2ihEQ=" providerId="None" clId="Web-{F5A8205C-BCEF-4F96-8147-5108F03F0D2B}" dt="2025-09-04T22:25:15.972" v="150" actId="1076"/>
          <ac:spMkLst>
            <pc:docMk/>
            <pc:sldMk cId="252226454" sldId="288"/>
            <ac:spMk id="2" creationId="{5A9248D1-F337-0503-8E67-372386FA81E5}"/>
          </ac:spMkLst>
        </pc:spChg>
        <pc:spChg chg="mod">
          <ac:chgData name="Kimberly O'Neal" userId="C7XtvxS4g0cBb4xk4cfY09vszhBAkawk5/Khzw2ihEQ=" providerId="None" clId="Web-{F5A8205C-BCEF-4F96-8147-5108F03F0D2B}" dt="2025-09-04T22:23:45.331" v="24" actId="14100"/>
          <ac:spMkLst>
            <pc:docMk/>
            <pc:sldMk cId="252226454" sldId="288"/>
            <ac:spMk id="3" creationId="{B6C2D999-4995-8556-5050-E584229293A2}"/>
          </ac:spMkLst>
        </pc:spChg>
        <pc:spChg chg="add mod">
          <ac:chgData name="Kimberly O'Neal" userId="C7XtvxS4g0cBb4xk4cfY09vszhBAkawk5/Khzw2ihEQ=" providerId="None" clId="Web-{F5A8205C-BCEF-4F96-8147-5108F03F0D2B}" dt="2025-09-04T22:25:14.362" v="149" actId="1076"/>
          <ac:spMkLst>
            <pc:docMk/>
            <pc:sldMk cId="252226454" sldId="288"/>
            <ac:spMk id="4" creationId="{D1F5614D-BE02-517F-C575-AA67C79DED92}"/>
          </ac:spMkLst>
        </pc:spChg>
        <pc:spChg chg="add mod">
          <ac:chgData name="Kimberly O'Neal" userId="C7XtvxS4g0cBb4xk4cfY09vszhBAkawk5/Khzw2ihEQ=" providerId="None" clId="Web-{F5A8205C-BCEF-4F96-8147-5108F03F0D2B}" dt="2025-09-04T22:24:32.003" v="91" actId="14100"/>
          <ac:spMkLst>
            <pc:docMk/>
            <pc:sldMk cId="252226454" sldId="288"/>
            <ac:spMk id="7" creationId="{D43711C8-B1C4-4B8E-2442-5A9BB1B43E8E}"/>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Arial" panose="020B0604020202020204"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Arial" panose="020B0604020202020204" pitchFamily="34" charset="0"/>
              </a:defRPr>
            </a:lvl1pPr>
          </a:lstStyle>
          <a:p>
            <a:fld id="{B0F71367-10D3-4BF6-93A2-69F3847EC846}" type="datetimeFigureOut">
              <a:rPr lang="en-US" smtClean="0"/>
              <a:pPr/>
              <a:t>9/22/2025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Arial" panose="020B060402020202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Arial" panose="020B0604020202020204" pitchFamily="34" charset="0"/>
              </a:defRPr>
            </a:lvl1pPr>
          </a:lstStyle>
          <a:p>
            <a:fld id="{DA6298F2-3F1F-4041-A8E1-C335B761E25A}" type="slidenum">
              <a:rPr lang="en-US" smtClean="0"/>
              <a:pPr/>
              <a:t>‹#›</a:t>
            </a:fld>
            <a:endParaRPr lang="en-US" dirty="0"/>
          </a:p>
        </p:txBody>
      </p:sp>
    </p:spTree>
    <p:extLst>
      <p:ext uri="{BB962C8B-B14F-4D97-AF65-F5344CB8AC3E}">
        <p14:creationId xmlns:p14="http://schemas.microsoft.com/office/powerpoint/2010/main" val="40846811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B0604020202020204" pitchFamily="34" charset="0"/>
        <a:ea typeface="+mn-ea"/>
        <a:cs typeface="+mn-cs"/>
      </a:defRPr>
    </a:lvl1pPr>
    <a:lvl2pPr marL="457200" algn="l" defTabSz="914400" rtl="0" eaLnBrk="1" latinLnBrk="0" hangingPunct="1">
      <a:defRPr sz="1200" kern="1200">
        <a:solidFill>
          <a:schemeClr val="tx1"/>
        </a:solidFill>
        <a:latin typeface="Arial" panose="020B0604020202020204" pitchFamily="34" charset="0"/>
        <a:ea typeface="+mn-ea"/>
        <a:cs typeface="+mn-cs"/>
      </a:defRPr>
    </a:lvl2pPr>
    <a:lvl3pPr marL="914400" algn="l" defTabSz="914400" rtl="0" eaLnBrk="1" latinLnBrk="0" hangingPunct="1">
      <a:defRPr sz="1200" kern="1200">
        <a:solidFill>
          <a:schemeClr val="tx1"/>
        </a:solidFill>
        <a:latin typeface="Arial" panose="020B0604020202020204" pitchFamily="34" charset="0"/>
        <a:ea typeface="+mn-ea"/>
        <a:cs typeface="+mn-cs"/>
      </a:defRPr>
    </a:lvl3pPr>
    <a:lvl4pPr marL="1371600" algn="l" defTabSz="914400" rtl="0" eaLnBrk="1" latinLnBrk="0" hangingPunct="1">
      <a:defRPr sz="1200" kern="1200">
        <a:solidFill>
          <a:schemeClr val="tx1"/>
        </a:solidFill>
        <a:latin typeface="Arial" panose="020B0604020202020204" pitchFamily="34" charset="0"/>
        <a:ea typeface="+mn-ea"/>
        <a:cs typeface="+mn-cs"/>
      </a:defRPr>
    </a:lvl4pPr>
    <a:lvl5pPr marL="1828800" algn="l" defTabSz="914400" rtl="0" eaLnBrk="1" latinLnBrk="0" hangingPunct="1">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5E0C63"/>
                </a:solidFill>
                <a:ea typeface="Tahoma" pitchFamily="34" charset="0"/>
                <a:cs typeface="Calibri" panose="020F0502020204030204" pitchFamily="34" charset="0"/>
              </a:rPr>
              <a:t>The </a:t>
            </a:r>
            <a:r>
              <a:rPr lang="en-US" sz="1200" b="1" kern="1200" dirty="0">
                <a:solidFill>
                  <a:schemeClr val="tx1"/>
                </a:solidFill>
                <a:effectLst/>
                <a:ea typeface="+mn-ea"/>
                <a:cs typeface="Calibri" panose="020F0502020204030204" pitchFamily="34" charset="0"/>
              </a:rPr>
              <a:t>thinkalong toolkit </a:t>
            </a:r>
            <a:r>
              <a:rPr lang="en-US" sz="1200" kern="1200" dirty="0">
                <a:solidFill>
                  <a:schemeClr val="tx1"/>
                </a:solidFill>
                <a:effectLst/>
                <a:ea typeface="+mn-ea"/>
                <a:cs typeface="Calibri" panose="020F0502020204030204" pitchFamily="34" charset="0"/>
              </a:rPr>
              <a:t>includes </a:t>
            </a:r>
            <a:r>
              <a:rPr lang="en-US" sz="1200" b="1" kern="1200" dirty="0">
                <a:solidFill>
                  <a:schemeClr val="tx1"/>
                </a:solidFill>
                <a:effectLst/>
                <a:ea typeface="+mn-ea"/>
                <a:cs typeface="Calibri" panose="020F0502020204030204" pitchFamily="34" charset="0"/>
              </a:rPr>
              <a:t>assessment-style items </a:t>
            </a:r>
            <a:r>
              <a:rPr lang="en-US" sz="1200" kern="1200" dirty="0">
                <a:solidFill>
                  <a:schemeClr val="tx1"/>
                </a:solidFill>
                <a:effectLst/>
                <a:ea typeface="+mn-ea"/>
                <a:cs typeface="Calibri" panose="020F0502020204030204" pitchFamily="34" charset="0"/>
              </a:rPr>
              <a:t>with </a:t>
            </a:r>
            <a:r>
              <a:rPr lang="en-US" sz="1200" b="1" kern="1200" dirty="0">
                <a:solidFill>
                  <a:schemeClr val="tx1"/>
                </a:solidFill>
                <a:effectLst/>
                <a:ea typeface="+mn-ea"/>
                <a:cs typeface="Calibri" panose="020F0502020204030204" pitchFamily="34" charset="0"/>
              </a:rPr>
              <a:t>answer keys</a:t>
            </a:r>
            <a:r>
              <a:rPr lang="en-US" sz="1200" kern="1200" dirty="0">
                <a:solidFill>
                  <a:schemeClr val="tx1"/>
                </a:solidFill>
                <a:effectLst/>
                <a:ea typeface="+mn-ea"/>
                <a:cs typeface="Calibri" panose="020F0502020204030204" pitchFamily="34" charset="0"/>
              </a:rPr>
              <a:t>. A</a:t>
            </a:r>
            <a:r>
              <a:rPr lang="en-US" sz="1200" dirty="0">
                <a:solidFill>
                  <a:srgbClr val="5E0C63"/>
                </a:solidFill>
                <a:ea typeface="Tahoma" pitchFamily="34" charset="0"/>
                <a:cs typeface="Calibri" panose="020F0502020204030204" pitchFamily="34" charset="0"/>
              </a:rPr>
              <a:t> digital version (poster) of the </a:t>
            </a:r>
            <a:r>
              <a:rPr lang="en-US" sz="1200" kern="1200" dirty="0">
                <a:solidFill>
                  <a:schemeClr val="tx1"/>
                </a:solidFill>
                <a:effectLst/>
                <a:ea typeface="+mn-ea"/>
                <a:cs typeface="Calibri" panose="020F0502020204030204" pitchFamily="34" charset="0"/>
              </a:rPr>
              <a:t>thinkalong routine and daily questions for teacher and students’ reference is also included.</a:t>
            </a:r>
            <a:endParaRPr lang="en-US" sz="1200" dirty="0">
              <a:cs typeface="Calibri" panose="020F0502020204030204" pitchFamily="34" charset="0"/>
            </a:endParaRPr>
          </a:p>
        </p:txBody>
      </p:sp>
      <p:sp>
        <p:nvSpPr>
          <p:cNvPr id="4" name="Slide Number Placeholder 3"/>
          <p:cNvSpPr>
            <a:spLocks noGrp="1"/>
          </p:cNvSpPr>
          <p:nvPr>
            <p:ph type="sldNum" sz="quarter" idx="5"/>
          </p:nvPr>
        </p:nvSpPr>
        <p:spPr/>
        <p:txBody>
          <a:bodyPr/>
          <a:lstStyle/>
          <a:p>
            <a:fld id="{DA6298F2-3F1F-4041-A8E1-C335B761E25A}" type="slidenum">
              <a:rPr lang="en-US" smtClean="0"/>
              <a:t>1</a:t>
            </a:fld>
            <a:endParaRPr lang="en-US" dirty="0"/>
          </a:p>
        </p:txBody>
      </p:sp>
    </p:spTree>
    <p:extLst>
      <p:ext uri="{BB962C8B-B14F-4D97-AF65-F5344CB8AC3E}">
        <p14:creationId xmlns:p14="http://schemas.microsoft.com/office/powerpoint/2010/main" val="41023586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1D1C1D"/>
                </a:solidFill>
                <a:effectLst/>
                <a:latin typeface="Arial" panose="020B0604020202020204" pitchFamily="34" charset="0"/>
                <a:cs typeface="Arial" panose="020B0604020202020204" pitchFamily="34" charset="0"/>
              </a:rPr>
              <a:t>work it out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The goal of the third 10 minutes of the routine is for students to </a:t>
            </a:r>
            <a:r>
              <a:rPr lang="en-US" b="1" dirty="0">
                <a:latin typeface="Arial" panose="020B0604020202020204" pitchFamily="34" charset="0"/>
                <a:cs typeface="Arial" panose="020B0604020202020204" pitchFamily="34" charset="0"/>
              </a:rPr>
              <a:t>work out</a:t>
            </a:r>
            <a:r>
              <a:rPr lang="en-US" dirty="0">
                <a:latin typeface="Arial" panose="020B0604020202020204" pitchFamily="34" charset="0"/>
                <a:cs typeface="Arial" panose="020B0604020202020204" pitchFamily="34" charset="0"/>
              </a:rPr>
              <a:t> the problem and </a:t>
            </a:r>
            <a:r>
              <a:rPr lang="en-US" b="1" dirty="0">
                <a:latin typeface="Arial" panose="020B0604020202020204" pitchFamily="34" charset="0"/>
                <a:cs typeface="Arial" panose="020B0604020202020204" pitchFamily="34" charset="0"/>
              </a:rPr>
              <a:t>defend</a:t>
            </a:r>
            <a:r>
              <a:rPr lang="en-US" dirty="0">
                <a:latin typeface="Arial" panose="020B0604020202020204" pitchFamily="34" charset="0"/>
                <a:cs typeface="Arial" panose="020B0604020202020204" pitchFamily="34" charset="0"/>
              </a:rPr>
              <a:t> their answer. We want students to prove why their chosen response is </a:t>
            </a:r>
            <a:r>
              <a:rPr lang="en-US" b="1" dirty="0">
                <a:latin typeface="Arial" panose="020B0604020202020204" pitchFamily="34" charset="0"/>
                <a:cs typeface="Arial" panose="020B0604020202020204" pitchFamily="34" charset="0"/>
              </a:rPr>
              <a:t>right</a:t>
            </a:r>
            <a:r>
              <a:rPr lang="en-US" dirty="0">
                <a:latin typeface="Arial" panose="020B0604020202020204" pitchFamily="34" charset="0"/>
                <a:cs typeface="Arial" panose="020B0604020202020204" pitchFamily="34" charset="0"/>
              </a:rPr>
              <a:t> and explain why the incorrect answers are </a:t>
            </a:r>
            <a:r>
              <a:rPr lang="en-US" b="1" dirty="0">
                <a:latin typeface="Arial" panose="020B0604020202020204" pitchFamily="34" charset="0"/>
                <a:cs typeface="Arial" panose="020B0604020202020204" pitchFamily="34" charset="0"/>
              </a:rPr>
              <a:t>wrong</a:t>
            </a:r>
            <a:r>
              <a:rPr lang="en-US" dirty="0">
                <a:latin typeface="Arial" panose="020B0604020202020204" pitchFamily="34" charset="0"/>
                <a:cs typeface="Arial" panose="020B0604020202020204" pitchFamily="34" charset="0"/>
              </a:rPr>
              <a:t>. </a:t>
            </a:r>
            <a:endParaRPr lang="en-US" sz="1200" dirty="0">
              <a:solidFill>
                <a:srgbClr val="5E0C63"/>
              </a:solidFill>
              <a:latin typeface="Arial" panose="020B0604020202020204" pitchFamily="34" charset="0"/>
              <a:ea typeface="Tahoma"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DA6298F2-3F1F-4041-A8E1-C335B761E25A}" type="slidenum">
              <a:rPr lang="en-US" smtClean="0"/>
              <a:t>10</a:t>
            </a:fld>
            <a:endParaRPr lang="en-US" dirty="0"/>
          </a:p>
        </p:txBody>
      </p:sp>
    </p:spTree>
    <p:extLst>
      <p:ext uri="{BB962C8B-B14F-4D97-AF65-F5344CB8AC3E}">
        <p14:creationId xmlns:p14="http://schemas.microsoft.com/office/powerpoint/2010/main" val="37420916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i="0" dirty="0">
                <a:solidFill>
                  <a:srgbClr val="1D1C1D"/>
                </a:solidFill>
                <a:effectLst/>
              </a:rPr>
              <a:t>work it out - option 1: </a:t>
            </a:r>
            <a:r>
              <a:rPr lang="en-US" dirty="0"/>
              <a:t>Correct learning mistakes and clarify misconceptions by answering the question but be sure students not only solve but also prove why their chosen response is right and explain why the incorrect answers are wrong.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Be sure discussion includes:</a:t>
            </a:r>
          </a:p>
          <a:p>
            <a:pPr marL="228600" indent="-228600">
              <a:buAutoNum type="arabicPeriod"/>
            </a:pPr>
            <a:r>
              <a:rPr lang="en-US" dirty="0"/>
              <a:t>The meaning </a:t>
            </a:r>
            <a:r>
              <a:rPr lang="en-US"/>
              <a:t>of percent. Eight </a:t>
            </a:r>
            <a:r>
              <a:rPr lang="en-US" dirty="0"/>
              <a:t>hundredths is equal to 8 over 100; simplifying that creates two twenty fifths.</a:t>
            </a:r>
          </a:p>
          <a:p>
            <a:pPr marL="228600" indent="-228600">
              <a:buFont typeface="+mj-lt"/>
              <a:buAutoNum type="arabicPeriod"/>
            </a:pPr>
            <a:r>
              <a:rPr lang="en-US" dirty="0"/>
              <a:t>Answer choice A and C can be eliminated because the student just used the numbers from the stimulus and made a fraction.</a:t>
            </a:r>
          </a:p>
          <a:p>
            <a:pPr marL="228600" indent="-228600">
              <a:buAutoNum type="arabicPeriod"/>
            </a:pPr>
            <a:r>
              <a:rPr lang="en-US"/>
              <a:t>Eight </a:t>
            </a:r>
            <a:r>
              <a:rPr lang="en-US" dirty="0"/>
              <a:t>tenths is simplified to 4 fifths, so answer D is a place value misconception between 8 hundredths and 8 tenths.</a:t>
            </a:r>
          </a:p>
        </p:txBody>
      </p:sp>
      <p:sp>
        <p:nvSpPr>
          <p:cNvPr id="4" name="Slide Number Placeholder 3"/>
          <p:cNvSpPr>
            <a:spLocks noGrp="1"/>
          </p:cNvSpPr>
          <p:nvPr>
            <p:ph type="sldNum" sz="quarter" idx="5"/>
          </p:nvPr>
        </p:nvSpPr>
        <p:spPr/>
        <p:txBody>
          <a:bodyPr/>
          <a:lstStyle/>
          <a:p>
            <a:fld id="{DA6298F2-3F1F-4041-A8E1-C335B761E25A}" type="slidenum">
              <a:rPr lang="en-US" smtClean="0"/>
              <a:t>11</a:t>
            </a:fld>
            <a:endParaRPr lang="en-US" dirty="0"/>
          </a:p>
        </p:txBody>
      </p:sp>
    </p:spTree>
    <p:extLst>
      <p:ext uri="{BB962C8B-B14F-4D97-AF65-F5344CB8AC3E}">
        <p14:creationId xmlns:p14="http://schemas.microsoft.com/office/powerpoint/2010/main" val="26404597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solidFill>
                  <a:srgbClr val="1D1C1D"/>
                </a:solidFill>
                <a:effectLst/>
              </a:rPr>
              <a:t>work it out - option 2: IQ slap down (learning from mistakes instructional strategy) </a:t>
            </a:r>
          </a:p>
          <a:p>
            <a:endParaRPr lang="en-US" b="1" i="0" dirty="0">
              <a:solidFill>
                <a:srgbClr val="1D1C1D"/>
              </a:solidFill>
              <a:effectLst/>
            </a:endParaRPr>
          </a:p>
          <a:p>
            <a:r>
              <a:rPr lang="en-US" b="1" i="0" dirty="0">
                <a:solidFill>
                  <a:srgbClr val="1D1C1D"/>
                </a:solidFill>
                <a:effectLst/>
              </a:rPr>
              <a:t>p</a:t>
            </a:r>
            <a:r>
              <a:rPr lang="en-US" sz="1200" b="1" i="0" kern="1200" dirty="0">
                <a:solidFill>
                  <a:schemeClr val="tx1"/>
                </a:solidFill>
                <a:effectLst/>
                <a:ea typeface="+mn-ea"/>
                <a:cs typeface="+mn-cs"/>
              </a:rPr>
              <a:t>urpose</a:t>
            </a:r>
          </a:p>
          <a:p>
            <a:r>
              <a:rPr lang="en-US" sz="1200" b="0" i="0" kern="1200" dirty="0">
                <a:solidFill>
                  <a:schemeClr val="tx1"/>
                </a:solidFill>
                <a:effectLst/>
                <a:ea typeface="+mn-ea"/>
                <a:cs typeface="+mn-cs"/>
              </a:rPr>
              <a:t>Students analyze or practice assessment questions by determining the worst answer, the distractor, and the correct answer through a slap-down game.</a:t>
            </a:r>
          </a:p>
          <a:p>
            <a:endParaRPr lang="en-US" b="1" i="0" dirty="0">
              <a:solidFill>
                <a:srgbClr val="1D1C1D"/>
              </a:solidFill>
              <a:effectLst/>
            </a:endParaRPr>
          </a:p>
          <a:p>
            <a:r>
              <a:rPr lang="en-US" b="1" i="0" dirty="0">
                <a:solidFill>
                  <a:srgbClr val="1D1C1D"/>
                </a:solidFill>
                <a:effectLst/>
              </a:rPr>
              <a:t>instructions</a:t>
            </a:r>
            <a:endParaRPr lang="en-US" sz="1200" b="1" i="0" kern="1200" dirty="0">
              <a:solidFill>
                <a:schemeClr val="tx1"/>
              </a:solidFill>
              <a:effectLst/>
              <a:ea typeface="+mn-ea"/>
              <a:cs typeface="+mn-cs"/>
            </a:endParaRPr>
          </a:p>
          <a:p>
            <a:pPr marL="228600" indent="-228600">
              <a:buFont typeface="+mj-lt"/>
              <a:buAutoNum type="arabicPeriod"/>
            </a:pPr>
            <a:r>
              <a:rPr lang="en-US" sz="1200" b="0" i="0" kern="1200" dirty="0">
                <a:solidFill>
                  <a:schemeClr val="tx1"/>
                </a:solidFill>
                <a:effectLst/>
                <a:ea typeface="+mn-ea"/>
                <a:cs typeface="+mn-cs"/>
              </a:rPr>
              <a:t>Students create a set of A-B-C-D cards using sticky notes, index cards, or scratch paper.</a:t>
            </a:r>
          </a:p>
          <a:p>
            <a:pPr marL="228600" indent="-228600">
              <a:buFont typeface="+mj-lt"/>
              <a:buAutoNum type="arabicPeriod"/>
            </a:pPr>
            <a:r>
              <a:rPr lang="en-US" sz="1200" b="0" i="0" kern="1200" dirty="0">
                <a:solidFill>
                  <a:schemeClr val="tx1"/>
                </a:solidFill>
                <a:effectLst/>
                <a:ea typeface="+mn-ea"/>
                <a:cs typeface="+mn-cs"/>
              </a:rPr>
              <a:t>Organize students into thinking partners or small groups.</a:t>
            </a:r>
          </a:p>
          <a:p>
            <a:pPr marL="228600" indent="-228600">
              <a:buFont typeface="+mj-lt"/>
              <a:buAutoNum type="arabicPeriod"/>
            </a:pPr>
            <a:r>
              <a:rPr lang="en-US" sz="1200" b="0" i="0" kern="1200" dirty="0">
                <a:solidFill>
                  <a:schemeClr val="tx1"/>
                </a:solidFill>
                <a:effectLst/>
                <a:ea typeface="+mn-ea"/>
                <a:cs typeface="+mn-cs"/>
              </a:rPr>
              <a:t>Facilitate 3 rounds of IQ Slap Down with the selected weekly assessment item:</a:t>
            </a:r>
          </a:p>
          <a:p>
            <a:pPr marL="628650" lvl="1" indent="-171450">
              <a:buFont typeface="Arial" panose="020B0604020202020204" pitchFamily="34" charset="0"/>
              <a:buChar char="•"/>
            </a:pPr>
            <a:r>
              <a:rPr lang="en-US" sz="1200" b="0" i="0" kern="1200" dirty="0">
                <a:solidFill>
                  <a:schemeClr val="tx1"/>
                </a:solidFill>
                <a:effectLst/>
                <a:ea typeface="+mn-ea"/>
                <a:cs typeface="+mn-cs"/>
              </a:rPr>
              <a:t>Round 1: At teacher’s signal, students slap down the WORST answer, justify with their partner, and pick up their cards. Teacher clarifies.</a:t>
            </a:r>
          </a:p>
          <a:p>
            <a:pPr marL="628650" lvl="1" indent="-171450">
              <a:buFont typeface="Arial" panose="020B0604020202020204" pitchFamily="34" charset="0"/>
              <a:buChar char="•"/>
            </a:pPr>
            <a:r>
              <a:rPr lang="en-US" sz="1200" b="0" i="0" kern="1200" dirty="0">
                <a:solidFill>
                  <a:schemeClr val="tx1"/>
                </a:solidFill>
                <a:effectLst/>
                <a:ea typeface="+mn-ea"/>
                <a:cs typeface="+mn-cs"/>
              </a:rPr>
              <a:t>Round 2: At teacher’s signal, students slap down the DISTRACTOR answer, justify with their partner, and pick up their cards. Teacher clarifies.</a:t>
            </a:r>
          </a:p>
          <a:p>
            <a:pPr marL="628650" lvl="1" indent="-171450">
              <a:buFont typeface="Arial" panose="020B0604020202020204" pitchFamily="34" charset="0"/>
              <a:buChar char="•"/>
            </a:pPr>
            <a:r>
              <a:rPr lang="en-US" sz="1200" b="0" i="0" kern="1200" dirty="0">
                <a:solidFill>
                  <a:schemeClr val="tx1"/>
                </a:solidFill>
                <a:effectLst/>
                <a:ea typeface="+mn-ea"/>
                <a:cs typeface="+mn-cs"/>
              </a:rPr>
              <a:t>Round 3: At teacher’s signal, students slap down the CORRECT answer, justify with their partner, and pick up their cards. Teacher clarifies.</a:t>
            </a:r>
          </a:p>
          <a:p>
            <a:pPr marL="228600" indent="-228600">
              <a:buFont typeface="+mj-lt"/>
              <a:buAutoNum type="arabicPeriod"/>
            </a:pPr>
            <a:r>
              <a:rPr lang="en-US" sz="1200" b="0" i="0" kern="1200" dirty="0">
                <a:solidFill>
                  <a:schemeClr val="tx1"/>
                </a:solidFill>
                <a:effectLst/>
                <a:ea typeface="+mn-ea"/>
                <a:cs typeface="+mn-cs"/>
              </a:rPr>
              <a:t>Observe students’ thinking and clarify/verify as appropriate.</a:t>
            </a:r>
          </a:p>
          <a:p>
            <a:pPr marL="228600" indent="-228600">
              <a:buFont typeface="+mj-lt"/>
              <a:buAutoNum type="arabicPeriod"/>
            </a:pPr>
            <a:r>
              <a:rPr lang="en-US" sz="1200" b="0" i="0" kern="1200" dirty="0">
                <a:solidFill>
                  <a:schemeClr val="tx1"/>
                </a:solidFill>
                <a:effectLst/>
                <a:ea typeface="+mn-ea"/>
                <a:cs typeface="+mn-cs"/>
              </a:rPr>
              <a:t>Answer “work it out questions” from think along routine.</a:t>
            </a:r>
            <a:endParaRPr lang="en-US" dirty="0"/>
          </a:p>
          <a:p>
            <a:endParaRPr lang="en-US" dirty="0"/>
          </a:p>
        </p:txBody>
      </p:sp>
      <p:sp>
        <p:nvSpPr>
          <p:cNvPr id="4" name="Slide Number Placeholder 3"/>
          <p:cNvSpPr>
            <a:spLocks noGrp="1"/>
          </p:cNvSpPr>
          <p:nvPr>
            <p:ph type="sldNum" sz="quarter" idx="5"/>
          </p:nvPr>
        </p:nvSpPr>
        <p:spPr/>
        <p:txBody>
          <a:bodyPr/>
          <a:lstStyle/>
          <a:p>
            <a:fld id="{DA6298F2-3F1F-4041-A8E1-C335B761E25A}" type="slidenum">
              <a:rPr lang="en-US" smtClean="0"/>
              <a:t>12</a:t>
            </a:fld>
            <a:endParaRPr lang="en-US" dirty="0"/>
          </a:p>
        </p:txBody>
      </p:sp>
    </p:spTree>
    <p:extLst>
      <p:ext uri="{BB962C8B-B14F-4D97-AF65-F5344CB8AC3E}">
        <p14:creationId xmlns:p14="http://schemas.microsoft.com/office/powerpoint/2010/main" val="14768363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1D1C1D"/>
                </a:solidFill>
              </a:rPr>
              <a:t>work it out - option 2: round 1 rationale</a:t>
            </a:r>
            <a:endParaRPr lang="en-US" dirty="0"/>
          </a:p>
          <a:p>
            <a:endParaRPr lang="en-US" dirty="0"/>
          </a:p>
          <a:p>
            <a:r>
              <a:rPr lang="en-US" dirty="0"/>
              <a:t>D is the worst </a:t>
            </a:r>
            <a:r>
              <a:rPr lang="en-US"/>
              <a:t>answer because students should </a:t>
            </a:r>
            <a:r>
              <a:rPr lang="en-US" dirty="0"/>
              <a:t>recognize that 4/5 is almost </a:t>
            </a:r>
            <a:r>
              <a:rPr lang="en-US"/>
              <a:t>1 whole, </a:t>
            </a:r>
            <a:r>
              <a:rPr lang="en-US" dirty="0"/>
              <a:t>and that the decimal in the problem is almost 0. If students sketch a model of the decimal and the fraction, they will see the difference in the magnitude of the numbers.</a:t>
            </a:r>
          </a:p>
        </p:txBody>
      </p:sp>
      <p:sp>
        <p:nvSpPr>
          <p:cNvPr id="4" name="Slide Number Placeholder 3"/>
          <p:cNvSpPr>
            <a:spLocks noGrp="1"/>
          </p:cNvSpPr>
          <p:nvPr>
            <p:ph type="sldNum" sz="quarter" idx="5"/>
          </p:nvPr>
        </p:nvSpPr>
        <p:spPr/>
        <p:txBody>
          <a:bodyPr/>
          <a:lstStyle/>
          <a:p>
            <a:fld id="{DA6298F2-3F1F-4041-A8E1-C335B761E25A}" type="slidenum">
              <a:rPr lang="en-US" smtClean="0"/>
              <a:t>13</a:t>
            </a:fld>
            <a:endParaRPr lang="en-US" dirty="0"/>
          </a:p>
        </p:txBody>
      </p:sp>
    </p:spTree>
    <p:extLst>
      <p:ext uri="{BB962C8B-B14F-4D97-AF65-F5344CB8AC3E}">
        <p14:creationId xmlns:p14="http://schemas.microsoft.com/office/powerpoint/2010/main" val="21553464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1D1C1D"/>
                </a:solidFill>
              </a:rPr>
              <a:t>work it out - option 2: round 1 rationale</a:t>
            </a:r>
            <a:endParaRPr lang="en-US" dirty="0"/>
          </a:p>
          <a:p>
            <a:endParaRPr lang="en-US" dirty="0"/>
          </a:p>
          <a:p>
            <a:r>
              <a:rPr lang="en-US" dirty="0"/>
              <a:t>C is the best distractor because...</a:t>
            </a:r>
          </a:p>
          <a:p>
            <a:endParaRPr lang="en-US" dirty="0"/>
          </a:p>
          <a:p>
            <a:r>
              <a:rPr lang="en-US" dirty="0"/>
              <a:t>Reason 1: 1/8 means that the whole is divided into 8 equal-sized parts. If you divide this grid into eighths, each eighth would be more than 10 squares. </a:t>
            </a:r>
          </a:p>
          <a:p>
            <a:endParaRPr lang="en-US" dirty="0"/>
          </a:p>
          <a:p>
            <a:r>
              <a:rPr lang="en-US" dirty="0"/>
              <a:t>Reason 2: Students should recognize that even though the digits are the same in the numbers, that doesn’t mean that the decimal and fraction are equivalent. There is no evidence that 1/8 is equivalent to 0.08.</a:t>
            </a:r>
          </a:p>
        </p:txBody>
      </p:sp>
      <p:sp>
        <p:nvSpPr>
          <p:cNvPr id="4" name="Slide Number Placeholder 3"/>
          <p:cNvSpPr>
            <a:spLocks noGrp="1"/>
          </p:cNvSpPr>
          <p:nvPr>
            <p:ph type="sldNum" sz="quarter" idx="5"/>
          </p:nvPr>
        </p:nvSpPr>
        <p:spPr/>
        <p:txBody>
          <a:bodyPr/>
          <a:lstStyle/>
          <a:p>
            <a:fld id="{DA6298F2-3F1F-4041-A8E1-C335B761E25A}" type="slidenum">
              <a:rPr lang="en-US" smtClean="0"/>
              <a:t>14</a:t>
            </a:fld>
            <a:endParaRPr lang="en-US" dirty="0"/>
          </a:p>
        </p:txBody>
      </p:sp>
    </p:spTree>
    <p:extLst>
      <p:ext uri="{BB962C8B-B14F-4D97-AF65-F5344CB8AC3E}">
        <p14:creationId xmlns:p14="http://schemas.microsoft.com/office/powerpoint/2010/main" val="40608981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dirty="0">
                <a:solidFill>
                  <a:srgbClr val="1D1C1D"/>
                </a:solidFill>
              </a:rPr>
              <a:t>work it out - option 2: round 3 rationale</a:t>
            </a:r>
            <a:endParaRPr lang="en-US" dirty="0">
              <a:solidFill>
                <a:srgbClr val="000000"/>
              </a:solidFill>
            </a:endParaRPr>
          </a:p>
          <a:p>
            <a:pPr>
              <a:defRPr/>
            </a:pPr>
            <a:endParaRPr lang="en-US" dirty="0">
              <a:solidFill>
                <a:srgbClr val="1D1C1D"/>
              </a:solidFill>
            </a:endParaRPr>
          </a:p>
          <a:p>
            <a:pPr>
              <a:defRPr/>
            </a:pPr>
            <a:r>
              <a:rPr lang="en-US" dirty="0">
                <a:solidFill>
                  <a:srgbClr val="1D1C1D"/>
                </a:solidFill>
              </a:rPr>
              <a:t>B is the correct </a:t>
            </a:r>
            <a:r>
              <a:rPr lang="en-US">
                <a:solidFill>
                  <a:srgbClr val="1D1C1D"/>
                </a:solidFill>
              </a:rPr>
              <a:t>answer because 0.08 </a:t>
            </a:r>
            <a:r>
              <a:rPr lang="en-US" dirty="0">
                <a:solidFill>
                  <a:srgbClr val="1D1C1D"/>
                </a:solidFill>
              </a:rPr>
              <a:t>is eight hundredths which simplifies to 4/50 which then simplifies </a:t>
            </a:r>
            <a:r>
              <a:rPr lang="en-US">
                <a:solidFill>
                  <a:srgbClr val="1D1C1D"/>
                </a:solidFill>
              </a:rPr>
              <a:t>to 2/25.</a:t>
            </a:r>
            <a:endParaRPr lang="en-US" dirty="0">
              <a:solidFill>
                <a:srgbClr val="1D1C1D"/>
              </a:solidFill>
            </a:endParaRPr>
          </a:p>
          <a:p>
            <a:pPr>
              <a:defRPr/>
            </a:pPr>
            <a:endParaRPr lang="en-US" dirty="0">
              <a:solidFill>
                <a:srgbClr val="1D1C1D"/>
              </a:solidFill>
            </a:endParaRPr>
          </a:p>
          <a:p>
            <a:pPr marL="0" marR="0" lvl="0" indent="0" algn="l" defTabSz="914400">
              <a:lnSpc>
                <a:spcPct val="100000"/>
              </a:lnSpc>
              <a:spcBef>
                <a:spcPts val="0"/>
              </a:spcBef>
              <a:spcAft>
                <a:spcPts val="0"/>
              </a:spcAft>
              <a:buClrTx/>
              <a:buSzTx/>
              <a:buFontTx/>
              <a:buNone/>
              <a:tabLst/>
              <a:defRPr/>
            </a:pPr>
            <a:r>
              <a:rPr lang="en-US" sz="1200" b="0" i="0" kern="1200" dirty="0">
                <a:solidFill>
                  <a:srgbClr val="1D1C1D"/>
                </a:solidFill>
                <a:effectLst/>
                <a:ea typeface="+mn-ea"/>
                <a:cs typeface="+mn-cs"/>
              </a:rPr>
              <a:t>After IQ slap down, a</a:t>
            </a:r>
            <a:r>
              <a:rPr lang="en-US" sz="1200" b="0" i="0" kern="1200" dirty="0">
                <a:solidFill>
                  <a:schemeClr val="tx1"/>
                </a:solidFill>
                <a:effectLst/>
                <a:ea typeface="+mn-ea"/>
                <a:cs typeface="+mn-cs"/>
              </a:rPr>
              <a:t>nswer the “work it out” questions from the thinkalong routine:</a:t>
            </a:r>
            <a:endParaRPr lang="en-US" dirty="0">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ea typeface="+mn-ea"/>
                <a:cs typeface="+mn-cs"/>
              </a:rPr>
              <a:t>explain your answer in more than one way – 0.08 = 8/100; 8/100 can be simplified to 2/25; using reasonableness/estimation can help remove distractor answers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ea typeface="+mn-ea"/>
                <a:cs typeface="+mn-cs"/>
              </a:rPr>
              <a:t>what mistakes do you need to avoid? – being distracted by the digits in the answer choices; be aware of the magnitude of the decimals and the fractions</a:t>
            </a:r>
          </a:p>
          <a:p>
            <a:endParaRPr lang="en-US" dirty="0"/>
          </a:p>
        </p:txBody>
      </p:sp>
      <p:sp>
        <p:nvSpPr>
          <p:cNvPr id="4" name="Slide Number Placeholder 3"/>
          <p:cNvSpPr>
            <a:spLocks noGrp="1"/>
          </p:cNvSpPr>
          <p:nvPr>
            <p:ph type="sldNum" sz="quarter" idx="5"/>
          </p:nvPr>
        </p:nvSpPr>
        <p:spPr/>
        <p:txBody>
          <a:bodyPr/>
          <a:lstStyle/>
          <a:p>
            <a:fld id="{DA6298F2-3F1F-4041-A8E1-C335B761E25A}" type="slidenum">
              <a:rPr lang="en-US" smtClean="0"/>
              <a:t>15</a:t>
            </a:fld>
            <a:endParaRPr lang="en-US" dirty="0"/>
          </a:p>
        </p:txBody>
      </p:sp>
    </p:spTree>
    <p:extLst>
      <p:ext uri="{BB962C8B-B14F-4D97-AF65-F5344CB8AC3E}">
        <p14:creationId xmlns:p14="http://schemas.microsoft.com/office/powerpoint/2010/main" val="17145782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1D1C1D"/>
                </a:solidFill>
                <a:effectLst/>
              </a:rPr>
              <a:t>think it up</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goal of the fourth 10 minutes of the routine is for us to change things up so students can practice with novelty and transfer. </a:t>
            </a:r>
          </a:p>
        </p:txBody>
      </p:sp>
      <p:sp>
        <p:nvSpPr>
          <p:cNvPr id="4" name="Slide Number Placeholder 3"/>
          <p:cNvSpPr>
            <a:spLocks noGrp="1"/>
          </p:cNvSpPr>
          <p:nvPr>
            <p:ph type="sldNum" sz="quarter" idx="5"/>
          </p:nvPr>
        </p:nvSpPr>
        <p:spPr/>
        <p:txBody>
          <a:bodyPr/>
          <a:lstStyle/>
          <a:p>
            <a:fld id="{DA6298F2-3F1F-4041-A8E1-C335B761E25A}" type="slidenum">
              <a:rPr lang="en-US" smtClean="0"/>
              <a:t>16</a:t>
            </a:fld>
            <a:endParaRPr lang="en-US" dirty="0"/>
          </a:p>
        </p:txBody>
      </p:sp>
    </p:spTree>
    <p:extLst>
      <p:ext uri="{BB962C8B-B14F-4D97-AF65-F5344CB8AC3E}">
        <p14:creationId xmlns:p14="http://schemas.microsoft.com/office/powerpoint/2010/main" val="6602008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1D1C1D"/>
                </a:solidFill>
                <a:effectLst/>
              </a:rPr>
              <a:t>think it up - option 1: </a:t>
            </a:r>
            <a:r>
              <a:rPr lang="en-US" b="0" i="0" dirty="0">
                <a:solidFill>
                  <a:srgbClr val="1D1C1D"/>
                </a:solidFill>
                <a:effectLst/>
              </a:rPr>
              <a:t>Use the guiding questions on the routine to drive the thinking and discussion with students as they reflect </a:t>
            </a:r>
            <a:r>
              <a:rPr lang="en-US" dirty="0"/>
              <a:t>on the work of the routine so far -- the thinking around the content and the problem, text or visual. Then, have students analyze how all of that can help them as they work on or think through other content or solving future problems.  </a:t>
            </a:r>
            <a:endParaRPr lang="en-US" sz="1200" dirty="0">
              <a:solidFill>
                <a:srgbClr val="5E0C63"/>
              </a:solidFill>
              <a:latin typeface="Century Gothic" panose="020B0502020202020204" pitchFamily="34" charset="0"/>
              <a:ea typeface="Tahoma" pitchFamily="34" charset="0"/>
              <a:cs typeface="Tahoma" pitchFamily="34" charset="0"/>
            </a:endParaRPr>
          </a:p>
        </p:txBody>
      </p:sp>
      <p:sp>
        <p:nvSpPr>
          <p:cNvPr id="4" name="Slide Number Placeholder 3"/>
          <p:cNvSpPr>
            <a:spLocks noGrp="1"/>
          </p:cNvSpPr>
          <p:nvPr>
            <p:ph type="sldNum" sz="quarter" idx="5"/>
          </p:nvPr>
        </p:nvSpPr>
        <p:spPr/>
        <p:txBody>
          <a:bodyPr/>
          <a:lstStyle/>
          <a:p>
            <a:fld id="{DA6298F2-3F1F-4041-A8E1-C335B761E25A}" type="slidenum">
              <a:rPr lang="en-US" smtClean="0"/>
              <a:t>17</a:t>
            </a:fld>
            <a:endParaRPr lang="en-US" dirty="0"/>
          </a:p>
        </p:txBody>
      </p:sp>
    </p:spTree>
    <p:extLst>
      <p:ext uri="{BB962C8B-B14F-4D97-AF65-F5344CB8AC3E}">
        <p14:creationId xmlns:p14="http://schemas.microsoft.com/office/powerpoint/2010/main" val="5422488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17C4ED-E12B-8136-D635-2C004B62E66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F5DEBB-C8DF-C435-2B18-F2C002248E3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855F63F-6EEE-80D7-4FB6-2ECB352792BC}"/>
              </a:ext>
            </a:extLst>
          </p:cNvPr>
          <p:cNvSpPr>
            <a:spLocks noGrp="1"/>
          </p:cNvSpPr>
          <p:nvPr>
            <p:ph type="body" idx="1"/>
          </p:nvPr>
        </p:nvSpPr>
        <p:spPr/>
        <p:txBody>
          <a:bodyPr/>
          <a:lstStyle/>
          <a:p>
            <a:pPr>
              <a:defRPr/>
            </a:pPr>
            <a:r>
              <a:rPr lang="en-US" b="1" dirty="0">
                <a:solidFill>
                  <a:srgbClr val="1D1C1D"/>
                </a:solidFill>
              </a:rPr>
              <a:t>think it up</a:t>
            </a:r>
            <a:r>
              <a:rPr lang="en-US" b="1" i="0" dirty="0">
                <a:solidFill>
                  <a:srgbClr val="1D1C1D"/>
                </a:solidFill>
                <a:effectLst/>
              </a:rPr>
              <a:t> - option 2:</a:t>
            </a:r>
            <a:r>
              <a:rPr lang="en-US" dirty="0">
                <a:solidFill>
                  <a:srgbClr val="5E0C63"/>
                </a:solidFill>
              </a:rPr>
              <a:t> </a:t>
            </a:r>
            <a:r>
              <a:rPr lang="en-US" b="1" dirty="0">
                <a:solidFill>
                  <a:srgbClr val="1D1C1D"/>
                </a:solidFill>
              </a:rPr>
              <a:t>compare/contrast model (extending thinking instructional strategy)</a:t>
            </a:r>
            <a:endParaRPr lang="en-US" dirty="0">
              <a:solidFill>
                <a:srgbClr val="444444"/>
              </a:solidFill>
            </a:endParaRPr>
          </a:p>
          <a:p>
            <a:pPr>
              <a:defRPr/>
            </a:pPr>
            <a:endParaRPr lang="en-US" dirty="0">
              <a:solidFill>
                <a:srgbClr val="444444"/>
              </a:solidFill>
            </a:endParaRPr>
          </a:p>
          <a:p>
            <a:pPr>
              <a:defRPr/>
            </a:pPr>
            <a:r>
              <a:rPr lang="en-US" b="1" dirty="0">
                <a:solidFill>
                  <a:srgbClr val="1D1C1D"/>
                </a:solidFill>
              </a:rPr>
              <a:t>purpose</a:t>
            </a:r>
            <a:endParaRPr lang="en-US" dirty="0">
              <a:solidFill>
                <a:srgbClr val="444444"/>
              </a:solidFill>
            </a:endParaRPr>
          </a:p>
          <a:p>
            <a:pPr>
              <a:defRPr/>
            </a:pPr>
            <a:r>
              <a:rPr lang="en-US" dirty="0">
                <a:solidFill>
                  <a:srgbClr val="1D1C1D"/>
                </a:solidFill>
              </a:rPr>
              <a:t>This is an effective </a:t>
            </a:r>
            <a:r>
              <a:rPr lang="en-US" dirty="0">
                <a:solidFill>
                  <a:srgbClr val="000000"/>
                </a:solidFill>
              </a:rPr>
              <a:t>strategy to facilitate a structured, supported</a:t>
            </a:r>
            <a:r>
              <a:rPr lang="en-US" b="0" i="0" kern="1200" dirty="0">
                <a:solidFill>
                  <a:srgbClr val="000000"/>
                </a:solidFill>
                <a:effectLst/>
              </a:rPr>
              <a:t>, </a:t>
            </a:r>
            <a:r>
              <a:rPr lang="en-US" dirty="0">
                <a:solidFill>
                  <a:srgbClr val="000000"/>
                </a:solidFill>
              </a:rPr>
              <a:t>and engaging way for kids to </a:t>
            </a:r>
            <a:r>
              <a:rPr lang="en-US" b="0" i="0" kern="1200" dirty="0">
                <a:solidFill>
                  <a:srgbClr val="000000"/>
                </a:solidFill>
                <a:effectLst/>
              </a:rPr>
              <a:t>a</a:t>
            </a:r>
            <a:r>
              <a:rPr lang="en-US" b="0" i="0" kern="1200" dirty="0">
                <a:solidFill>
                  <a:schemeClr val="tx1"/>
                </a:solidFill>
                <a:effectLst/>
              </a:rPr>
              <a:t>nswer the “</a:t>
            </a:r>
            <a:r>
              <a:rPr lang="en-US" dirty="0"/>
              <a:t>think </a:t>
            </a:r>
            <a:r>
              <a:rPr lang="en-US" b="0" i="0" kern="1200" dirty="0">
                <a:solidFill>
                  <a:schemeClr val="tx1"/>
                </a:solidFill>
                <a:effectLst/>
              </a:rPr>
              <a:t>it </a:t>
            </a:r>
            <a:r>
              <a:rPr lang="en-US" dirty="0"/>
              <a:t>up</a:t>
            </a:r>
            <a:r>
              <a:rPr lang="en-US" b="0" i="0" kern="1200" dirty="0">
                <a:solidFill>
                  <a:schemeClr val="tx1"/>
                </a:solidFill>
                <a:effectLst/>
              </a:rPr>
              <a:t>” questions </a:t>
            </a:r>
            <a:r>
              <a:rPr lang="en-US" dirty="0"/>
              <a:t>and analyze 2 similar yet different items or visuals aligned to </a:t>
            </a:r>
            <a:r>
              <a:rPr lang="en-US" b="0" i="0" kern="1200" dirty="0">
                <a:solidFill>
                  <a:schemeClr val="tx1"/>
                </a:solidFill>
                <a:effectLst/>
              </a:rPr>
              <a:t>the </a:t>
            </a:r>
            <a:r>
              <a:rPr lang="en-US" dirty="0"/>
              <a:t>same standard. </a:t>
            </a:r>
            <a:endParaRPr lang="en-US" b="0" i="0" kern="1200" dirty="0">
              <a:solidFill>
                <a:srgbClr val="444444"/>
              </a:solidFill>
              <a:effectLst/>
              <a:ea typeface="+mn-ea"/>
              <a:cs typeface="+mn-cs"/>
            </a:endParaRPr>
          </a:p>
          <a:p>
            <a:pPr marR="0" lvl="0" algn="l" defTabSz="914400">
              <a:lnSpc>
                <a:spcPct val="100000"/>
              </a:lnSpc>
              <a:spcBef>
                <a:spcPts val="0"/>
              </a:spcBef>
              <a:spcAft>
                <a:spcPts val="0"/>
              </a:spcAft>
              <a:tabLst/>
              <a:defRPr/>
            </a:pPr>
            <a:endParaRPr lang="en-US" b="0" i="0" kern="1200" dirty="0">
              <a:solidFill>
                <a:srgbClr val="444444"/>
              </a:solidFill>
              <a:effectLst/>
              <a:ea typeface="+mn-ea"/>
              <a:cs typeface="+mn-cs"/>
            </a:endParaRPr>
          </a:p>
          <a:p>
            <a:pPr>
              <a:defRPr/>
            </a:pPr>
            <a:r>
              <a:rPr lang="en-US" b="1" dirty="0">
                <a:solidFill>
                  <a:srgbClr val="1D1C1D"/>
                </a:solidFill>
              </a:rPr>
              <a:t>instructions</a:t>
            </a:r>
            <a:endParaRPr lang="en-US" dirty="0">
              <a:solidFill>
                <a:srgbClr val="444444"/>
              </a:solidFill>
            </a:endParaRPr>
          </a:p>
          <a:p>
            <a:pPr marL="228600" indent="-228600">
              <a:buAutoNum type="arabicPeriod"/>
              <a:defRPr/>
            </a:pPr>
            <a:r>
              <a:rPr lang="en-US" dirty="0"/>
              <a:t>Divide students into groups </a:t>
            </a:r>
            <a:r>
              <a:rPr lang="en-US" b="0" i="0" kern="1200" dirty="0">
                <a:solidFill>
                  <a:schemeClr val="tx1"/>
                </a:solidFill>
                <a:effectLst/>
              </a:rPr>
              <a:t>of </a:t>
            </a:r>
            <a:r>
              <a:rPr lang="en-US" dirty="0"/>
              <a:t>3. </a:t>
            </a:r>
            <a:endParaRPr lang="en-US" dirty="0">
              <a:solidFill>
                <a:srgbClr val="444444"/>
              </a:solidFill>
            </a:endParaRPr>
          </a:p>
          <a:p>
            <a:pPr marL="228600" indent="-228600">
              <a:buAutoNum type="arabicPeriod"/>
              <a:defRPr/>
            </a:pPr>
            <a:r>
              <a:rPr lang="en-US" dirty="0"/>
              <a:t>In each group, students CONTRAST </a:t>
            </a:r>
            <a:r>
              <a:rPr lang="en-US" b="0" i="0" kern="1200" dirty="0">
                <a:solidFill>
                  <a:schemeClr val="tx1"/>
                </a:solidFill>
                <a:effectLst/>
              </a:rPr>
              <a:t>the </a:t>
            </a:r>
            <a:r>
              <a:rPr lang="en-US" dirty="0"/>
              <a:t>items by discussing/writing 2-3 attributes </a:t>
            </a:r>
            <a:r>
              <a:rPr lang="en-US" b="0" i="0" kern="1200" dirty="0">
                <a:solidFill>
                  <a:schemeClr val="tx1"/>
                </a:solidFill>
                <a:effectLst/>
              </a:rPr>
              <a:t>of </a:t>
            </a:r>
            <a:r>
              <a:rPr lang="en-US" dirty="0"/>
              <a:t>each item.</a:t>
            </a:r>
            <a:endParaRPr lang="en-US" dirty="0">
              <a:solidFill>
                <a:srgbClr val="444444"/>
              </a:solidFill>
            </a:endParaRPr>
          </a:p>
          <a:p>
            <a:pPr marL="228600" indent="-228600">
              <a:buAutoNum type="arabicPeriod"/>
              <a:defRPr/>
            </a:pPr>
            <a:r>
              <a:rPr lang="en-US" dirty="0"/>
              <a:t>In each group, students COMPARE </a:t>
            </a:r>
            <a:r>
              <a:rPr lang="en-US" b="0" i="0" kern="1200" dirty="0">
                <a:solidFill>
                  <a:schemeClr val="tx1"/>
                </a:solidFill>
                <a:effectLst/>
              </a:rPr>
              <a:t>the </a:t>
            </a:r>
            <a:r>
              <a:rPr lang="en-US" dirty="0"/>
              <a:t>items by discussing/writing 2-3 attributes both items share.</a:t>
            </a:r>
            <a:endParaRPr lang="en-US" dirty="0">
              <a:solidFill>
                <a:srgbClr val="444444"/>
              </a:solidFill>
            </a:endParaRPr>
          </a:p>
          <a:p>
            <a:pPr marL="228600" indent="-228600">
              <a:buAutoNum type="arabicPeriod"/>
              <a:defRPr/>
            </a:pPr>
            <a:r>
              <a:rPr lang="en-US" dirty="0"/>
              <a:t>Groups share out 1 of their differences and 1 of their similarities. </a:t>
            </a:r>
            <a:endParaRPr lang="en-US" dirty="0">
              <a:solidFill>
                <a:srgbClr val="444444"/>
              </a:solidFill>
            </a:endParaRPr>
          </a:p>
          <a:p>
            <a:pPr marL="228600" indent="-228600">
              <a:buAutoNum type="arabicPeriod"/>
              <a:defRPr/>
            </a:pPr>
            <a:r>
              <a:rPr lang="en-US" dirty="0"/>
              <a:t>Observe and listen to students’ thinking </a:t>
            </a:r>
            <a:r>
              <a:rPr lang="en-US" b="0" i="0" kern="1200" dirty="0">
                <a:solidFill>
                  <a:schemeClr val="tx1"/>
                </a:solidFill>
                <a:effectLst/>
              </a:rPr>
              <a:t>and </a:t>
            </a:r>
            <a:r>
              <a:rPr lang="en-US" dirty="0"/>
              <a:t>clarify/verify as appropriate.</a:t>
            </a:r>
            <a:endParaRPr lang="en-US" dirty="0">
              <a:solidFill>
                <a:srgbClr val="444444"/>
              </a:solidFill>
            </a:endParaRPr>
          </a:p>
          <a:p>
            <a:pPr marR="0" lvl="0" algn="l" defTabSz="914400">
              <a:lnSpc>
                <a:spcPct val="100000"/>
              </a:lnSpc>
              <a:spcBef>
                <a:spcPts val="0"/>
              </a:spcBef>
              <a:spcAft>
                <a:spcPts val="0"/>
              </a:spcAft>
              <a:tabLst/>
              <a:defRPr/>
            </a:pPr>
            <a:endParaRPr lang="en-US" b="0" i="0" kern="1200" dirty="0">
              <a:solidFill>
                <a:srgbClr val="444444"/>
              </a:solidFill>
              <a:effectLst/>
              <a:ea typeface="+mn-ea"/>
              <a:cs typeface="+mn-cs"/>
            </a:endParaRPr>
          </a:p>
          <a:p>
            <a:endParaRPr lang="en-US" dirty="0"/>
          </a:p>
        </p:txBody>
      </p:sp>
      <p:sp>
        <p:nvSpPr>
          <p:cNvPr id="4" name="Slide Number Placeholder 3">
            <a:extLst>
              <a:ext uri="{FF2B5EF4-FFF2-40B4-BE49-F238E27FC236}">
                <a16:creationId xmlns:a16="http://schemas.microsoft.com/office/drawing/2014/main" id="{550F146D-C811-8172-6390-A054183E47C5}"/>
              </a:ext>
            </a:extLst>
          </p:cNvPr>
          <p:cNvSpPr>
            <a:spLocks noGrp="1"/>
          </p:cNvSpPr>
          <p:nvPr>
            <p:ph type="sldNum" sz="quarter" idx="5"/>
          </p:nvPr>
        </p:nvSpPr>
        <p:spPr/>
        <p:txBody>
          <a:bodyPr/>
          <a:lstStyle/>
          <a:p>
            <a:fld id="{DA6298F2-3F1F-4041-A8E1-C335B761E25A}" type="slidenum">
              <a:rPr lang="en-US" smtClean="0"/>
              <a:t>18</a:t>
            </a:fld>
            <a:endParaRPr lang="en-US" dirty="0"/>
          </a:p>
        </p:txBody>
      </p:sp>
    </p:spTree>
    <p:extLst>
      <p:ext uri="{BB962C8B-B14F-4D97-AF65-F5344CB8AC3E}">
        <p14:creationId xmlns:p14="http://schemas.microsoft.com/office/powerpoint/2010/main" val="23958020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write about it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goal of the last 10 minutes of the routine is for students to reflect on the routine and write about how it affected their understanding and confidence around the content and problem-solving process. </a:t>
            </a:r>
          </a:p>
        </p:txBody>
      </p:sp>
      <p:sp>
        <p:nvSpPr>
          <p:cNvPr id="4" name="Slide Number Placeholder 3"/>
          <p:cNvSpPr>
            <a:spLocks noGrp="1"/>
          </p:cNvSpPr>
          <p:nvPr>
            <p:ph type="sldNum" sz="quarter" idx="5"/>
          </p:nvPr>
        </p:nvSpPr>
        <p:spPr/>
        <p:txBody>
          <a:bodyPr/>
          <a:lstStyle/>
          <a:p>
            <a:fld id="{DA6298F2-3F1F-4041-A8E1-C335B761E25A}" type="slidenum">
              <a:rPr lang="en-US" smtClean="0"/>
              <a:t>19</a:t>
            </a:fld>
            <a:endParaRPr lang="en-US" dirty="0"/>
          </a:p>
        </p:txBody>
      </p:sp>
    </p:spTree>
    <p:extLst>
      <p:ext uri="{BB962C8B-B14F-4D97-AF65-F5344CB8AC3E}">
        <p14:creationId xmlns:p14="http://schemas.microsoft.com/office/powerpoint/2010/main" val="1018143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Throughout the week, use the guiding questions from the </a:t>
            </a:r>
            <a:r>
              <a:rPr lang="en-US" b="1" dirty="0"/>
              <a:t>thinkalong routine </a:t>
            </a:r>
            <a:r>
              <a:rPr lang="en-US" dirty="0"/>
              <a:t>to lead student thinking and discussion around the selected </a:t>
            </a:r>
            <a:r>
              <a:rPr lang="en-US" b="1" dirty="0"/>
              <a:t>stimulus</a:t>
            </a:r>
            <a:r>
              <a:rPr lang="en-US" b="0" dirty="0"/>
              <a:t> (</a:t>
            </a:r>
            <a:r>
              <a:rPr lang="en-US" dirty="0"/>
              <a:t>problem, text, or visual) aligned to a high-impact standard/concept.</a:t>
            </a:r>
          </a:p>
        </p:txBody>
      </p:sp>
      <p:sp>
        <p:nvSpPr>
          <p:cNvPr id="4" name="Slide Number Placeholder 3"/>
          <p:cNvSpPr>
            <a:spLocks noGrp="1"/>
          </p:cNvSpPr>
          <p:nvPr>
            <p:ph type="sldNum" sz="quarter" idx="5"/>
          </p:nvPr>
        </p:nvSpPr>
        <p:spPr/>
        <p:txBody>
          <a:bodyPr/>
          <a:lstStyle/>
          <a:p>
            <a:fld id="{DA6298F2-3F1F-4041-A8E1-C335B761E25A}" type="slidenum">
              <a:rPr lang="en-US" smtClean="0"/>
              <a:t>2</a:t>
            </a:fld>
            <a:endParaRPr lang="en-US" dirty="0"/>
          </a:p>
        </p:txBody>
      </p:sp>
    </p:spTree>
    <p:extLst>
      <p:ext uri="{BB962C8B-B14F-4D97-AF65-F5344CB8AC3E}">
        <p14:creationId xmlns:p14="http://schemas.microsoft.com/office/powerpoint/2010/main" val="25364086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39F3BA-9AAC-E1A8-187E-6BF335983ED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A37185-26C5-9A52-AC5C-A3D2820027B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A6E3D4A-71AD-F686-0EDF-CD92322EEFD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write about it</a:t>
            </a:r>
            <a:r>
              <a:rPr lang="en-US" b="0" dirty="0"/>
              <a:t>: The goal of the last 10 minutes of the routine is to solidify learning and have students practice communicating what they know in </a:t>
            </a:r>
            <a:r>
              <a:rPr lang="en-US" b="1" dirty="0"/>
              <a:t>writing</a:t>
            </a:r>
            <a:r>
              <a:rPr lang="en-US" b="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Ask students to: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think</a:t>
            </a:r>
            <a:r>
              <a:rPr lang="en-US" b="0" dirty="0"/>
              <a:t> about the activities, questions, discussions, and the selected problem, text or visual for this week’s thinkalong routine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talk</a:t>
            </a:r>
            <a:r>
              <a:rPr lang="en-US" b="0" dirty="0"/>
              <a:t> with a partner or in a small group about what they learned and the evidence that supports their thinking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write</a:t>
            </a:r>
            <a:r>
              <a:rPr lang="en-US" b="0" dirty="0"/>
              <a:t> their answers on a piece of paper or in their notebooks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Review areas in which students may need more support.</a:t>
            </a:r>
            <a:endParaRPr lang="en-US" b="0" dirty="0"/>
          </a:p>
        </p:txBody>
      </p:sp>
      <p:sp>
        <p:nvSpPr>
          <p:cNvPr id="4" name="Slide Number Placeholder 3">
            <a:extLst>
              <a:ext uri="{FF2B5EF4-FFF2-40B4-BE49-F238E27FC236}">
                <a16:creationId xmlns:a16="http://schemas.microsoft.com/office/drawing/2014/main" id="{1277E5E3-D279-AD81-2114-2208EA228A67}"/>
              </a:ext>
            </a:extLst>
          </p:cNvPr>
          <p:cNvSpPr>
            <a:spLocks noGrp="1"/>
          </p:cNvSpPr>
          <p:nvPr>
            <p:ph type="sldNum" sz="quarter" idx="5"/>
          </p:nvPr>
        </p:nvSpPr>
        <p:spPr/>
        <p:txBody>
          <a:bodyPr/>
          <a:lstStyle/>
          <a:p>
            <a:fld id="{DA6298F2-3F1F-4041-A8E1-C335B761E25A}" type="slidenum">
              <a:rPr lang="en-US" smtClean="0"/>
              <a:t>20</a:t>
            </a:fld>
            <a:endParaRPr lang="en-US" dirty="0"/>
          </a:p>
        </p:txBody>
      </p:sp>
    </p:spTree>
    <p:extLst>
      <p:ext uri="{BB962C8B-B14F-4D97-AF65-F5344CB8AC3E}">
        <p14:creationId xmlns:p14="http://schemas.microsoft.com/office/powerpoint/2010/main" val="5501180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i="0" dirty="0">
                <a:solidFill>
                  <a:srgbClr val="1D1C1D"/>
                </a:solidFill>
                <a:effectLst/>
              </a:rPr>
              <a:t>make a plan</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The goal of the first 5-10 minutes of the routine is just for students to </a:t>
            </a:r>
            <a:r>
              <a:rPr lang="en-US" b="1" dirty="0"/>
              <a:t>explore</a:t>
            </a:r>
            <a:r>
              <a:rPr lang="en-US" dirty="0"/>
              <a:t>. We are engaging the “tools to know” process standards and using the selected problem, text, or visual to activate memory around the designated content for the week.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If you’re using a problem as the stimulus, students don’t solve the problem or even see the answer choices yet! In this part of the routine, students practice making a plan, getting started, and thinking about what they will need to answer the question based on the vocabulary and/or visuals included. </a:t>
            </a:r>
            <a:endParaRPr lang="en-US" sz="1200" dirty="0">
              <a:solidFill>
                <a:srgbClr val="5E0C63"/>
              </a:solidFill>
              <a:latin typeface="Century Gothic" panose="020B0502020202020204" pitchFamily="34" charset="0"/>
              <a:ea typeface="Tahoma" pitchFamily="34" charset="0"/>
              <a:cs typeface="Tahoma" pitchFamily="34" charset="0"/>
            </a:endParaRPr>
          </a:p>
        </p:txBody>
      </p:sp>
      <p:sp>
        <p:nvSpPr>
          <p:cNvPr id="4" name="Slide Number Placeholder 3"/>
          <p:cNvSpPr>
            <a:spLocks noGrp="1"/>
          </p:cNvSpPr>
          <p:nvPr>
            <p:ph type="sldNum" sz="quarter" idx="5"/>
          </p:nvPr>
        </p:nvSpPr>
        <p:spPr/>
        <p:txBody>
          <a:bodyPr/>
          <a:lstStyle/>
          <a:p>
            <a:fld id="{DA6298F2-3F1F-4041-A8E1-C335B761E25A}" type="slidenum">
              <a:rPr lang="en-US" smtClean="0"/>
              <a:t>3</a:t>
            </a:fld>
            <a:endParaRPr lang="en-US" dirty="0"/>
          </a:p>
        </p:txBody>
      </p:sp>
    </p:spTree>
    <p:extLst>
      <p:ext uri="{BB962C8B-B14F-4D97-AF65-F5344CB8AC3E}">
        <p14:creationId xmlns:p14="http://schemas.microsoft.com/office/powerpoint/2010/main" val="19012708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CB02EA-07EA-A531-6593-7BE169339FC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F1B776-9943-89A6-6764-7C04733DD19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877A462-43BF-B55B-C9ED-9D0D51C1AF4F}"/>
              </a:ext>
            </a:extLst>
          </p:cNvPr>
          <p:cNvSpPr>
            <a:spLocks noGrp="1"/>
          </p:cNvSpPr>
          <p:nvPr>
            <p:ph type="body" idx="1"/>
          </p:nvPr>
        </p:nvSpPr>
        <p:spPr/>
        <p:txBody>
          <a:bodyPr/>
          <a:lstStyle/>
          <a:p>
            <a:pPr marL="0" indent="0" algn="l">
              <a:buFont typeface="+mj-lt"/>
              <a:buNone/>
            </a:pPr>
            <a:r>
              <a:rPr lang="en-US" b="1" i="0" dirty="0">
                <a:solidFill>
                  <a:srgbClr val="1D1C1D"/>
                </a:solidFill>
                <a:effectLst/>
              </a:rPr>
              <a:t>make a plan: </a:t>
            </a:r>
            <a:r>
              <a:rPr lang="en-US" b="0" i="0" dirty="0">
                <a:solidFill>
                  <a:srgbClr val="1D1C1D"/>
                </a:solidFill>
                <a:effectLst/>
              </a:rPr>
              <a:t>Use the guiding questions on the routine to drive the thinking and discussion with students as you explore the selected stimulus.</a:t>
            </a:r>
          </a:p>
          <a:p>
            <a:pPr marL="0" indent="0" algn="l">
              <a:buFont typeface="+mj-lt"/>
              <a:buNone/>
            </a:pPr>
            <a:endParaRPr lang="en-US" b="0" i="0" dirty="0">
              <a:solidFill>
                <a:srgbClr val="1D1C1D"/>
              </a:solidFill>
              <a:effectLst/>
            </a:endParaRPr>
          </a:p>
          <a:p>
            <a:pPr marL="0" indent="0" algn="l">
              <a:buFont typeface="+mj-lt"/>
              <a:buNone/>
            </a:pPr>
            <a:r>
              <a:rPr lang="en-US" b="1" i="0" dirty="0">
                <a:solidFill>
                  <a:srgbClr val="1D1C1D"/>
                </a:solidFill>
                <a:effectLst/>
              </a:rPr>
              <a:t>This item was selected to address, loopback, or intervene on finding equivalent fractions and decimals because:</a:t>
            </a:r>
          </a:p>
          <a:p>
            <a:pPr marL="228600" indent="-228600">
              <a:buFont typeface="+mj-lt"/>
              <a:buAutoNum type="arabicPeriod"/>
            </a:pPr>
            <a:r>
              <a:rPr lang="en-US" dirty="0"/>
              <a:t>Being able to change fractions to decimals or decimals to fractions </a:t>
            </a:r>
            <a:r>
              <a:rPr lang="en-US"/>
              <a:t>helps students </a:t>
            </a:r>
            <a:r>
              <a:rPr lang="en-US" dirty="0"/>
              <a:t>be flexible when solving problems. It </a:t>
            </a:r>
            <a:r>
              <a:rPr lang="en-US"/>
              <a:t>allows them </a:t>
            </a:r>
            <a:r>
              <a:rPr lang="en-US" dirty="0"/>
              <a:t>to use the forms of the numbers interchangeably. </a:t>
            </a:r>
          </a:p>
          <a:p>
            <a:pPr marL="228600" indent="-228600">
              <a:buFont typeface="+mj-lt"/>
              <a:buAutoNum type="arabicPeriod"/>
            </a:pPr>
            <a:r>
              <a:rPr lang="en-US" dirty="0"/>
              <a:t>The prompt includes a distractor. This problem is about equivalent fractions and decimals, not finding the amount of sales tax.</a:t>
            </a:r>
          </a:p>
          <a:p>
            <a:pPr marL="228600" indent="-228600">
              <a:buFont typeface="+mj-lt"/>
              <a:buAutoNum type="arabicPeriod"/>
            </a:pPr>
            <a:r>
              <a:rPr lang="en-US" dirty="0"/>
              <a:t>This is a common problem structure </a:t>
            </a:r>
            <a:r>
              <a:rPr lang="en-US"/>
              <a:t>on assessments.</a:t>
            </a:r>
            <a:endParaRPr lang="en-US" dirty="0"/>
          </a:p>
          <a:p>
            <a:pPr marL="228600" indent="-228600">
              <a:buFont typeface="+mj-lt"/>
              <a:buAutoNum type="arabicPeriod"/>
              <a:defRPr/>
            </a:pPr>
            <a:r>
              <a:rPr lang="en-US" dirty="0"/>
              <a:t>It’s a high leverage skill that will be used in both 7</a:t>
            </a:r>
            <a:r>
              <a:rPr lang="en-US" baseline="30000" dirty="0"/>
              <a:t>th</a:t>
            </a:r>
            <a:r>
              <a:rPr lang="en-US" dirty="0"/>
              <a:t> and </a:t>
            </a:r>
            <a:r>
              <a:rPr lang="en-US"/>
              <a:t>8</a:t>
            </a:r>
            <a:r>
              <a:rPr lang="en-US" baseline="30000"/>
              <a:t>th</a:t>
            </a:r>
            <a:r>
              <a:rPr lang="en-US"/>
              <a:t> grades </a:t>
            </a:r>
            <a:r>
              <a:rPr lang="en-US" dirty="0"/>
              <a:t>and in real life.</a:t>
            </a:r>
          </a:p>
          <a:p>
            <a:pPr marL="228600" indent="-228600">
              <a:buFont typeface="+mj-lt"/>
              <a:buAutoNum type="arabicPeriod"/>
            </a:pPr>
            <a:endParaRPr lang="en-US" dirty="0"/>
          </a:p>
        </p:txBody>
      </p:sp>
      <p:sp>
        <p:nvSpPr>
          <p:cNvPr id="4" name="Slide Number Placeholder 3">
            <a:extLst>
              <a:ext uri="{FF2B5EF4-FFF2-40B4-BE49-F238E27FC236}">
                <a16:creationId xmlns:a16="http://schemas.microsoft.com/office/drawing/2014/main" id="{4F8B941E-C4DC-C46B-4ADC-90630AC9FEB5}"/>
              </a:ext>
            </a:extLst>
          </p:cNvPr>
          <p:cNvSpPr>
            <a:spLocks noGrp="1"/>
          </p:cNvSpPr>
          <p:nvPr>
            <p:ph type="sldNum" sz="quarter" idx="5"/>
          </p:nvPr>
        </p:nvSpPr>
        <p:spPr/>
        <p:txBody>
          <a:bodyPr/>
          <a:lstStyle/>
          <a:p>
            <a:fld id="{DA6298F2-3F1F-4041-A8E1-C335B761E25A}" type="slidenum">
              <a:rPr lang="en-US" smtClean="0"/>
              <a:t>4</a:t>
            </a:fld>
            <a:endParaRPr lang="en-US" dirty="0"/>
          </a:p>
        </p:txBody>
      </p:sp>
    </p:spTree>
    <p:extLst>
      <p:ext uri="{BB962C8B-B14F-4D97-AF65-F5344CB8AC3E}">
        <p14:creationId xmlns:p14="http://schemas.microsoft.com/office/powerpoint/2010/main" val="31505252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1D1C1D"/>
                </a:solidFill>
                <a:effectLst/>
              </a:rPr>
              <a:t>show what you know</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goal of the second 10 minutes in the routine is for students to </a:t>
            </a:r>
            <a:r>
              <a:rPr lang="en-US" b="1" dirty="0"/>
              <a:t>talk</a:t>
            </a:r>
            <a:r>
              <a:rPr lang="en-US" dirty="0"/>
              <a:t> using the problem, text, or visual to show what they know about this concept! This part of the routine allows students and teacher to talk about, share, and clarify the content (vocabulary, visuals, activities, common mistakes, connections, key ideas, important info/details, etc.).</a:t>
            </a:r>
            <a:endParaRPr lang="en-US" sz="1200" dirty="0">
              <a:solidFill>
                <a:srgbClr val="5E0C63"/>
              </a:solidFill>
              <a:latin typeface="Century Gothic" panose="020B0502020202020204" pitchFamily="34" charset="0"/>
              <a:ea typeface="Tahoma" pitchFamily="34" charset="0"/>
              <a:cs typeface="Tahoma" pitchFamily="34" charset="0"/>
            </a:endParaRPr>
          </a:p>
        </p:txBody>
      </p:sp>
      <p:sp>
        <p:nvSpPr>
          <p:cNvPr id="4" name="Slide Number Placeholder 3"/>
          <p:cNvSpPr>
            <a:spLocks noGrp="1"/>
          </p:cNvSpPr>
          <p:nvPr>
            <p:ph type="sldNum" sz="quarter" idx="5"/>
          </p:nvPr>
        </p:nvSpPr>
        <p:spPr/>
        <p:txBody>
          <a:bodyPr/>
          <a:lstStyle/>
          <a:p>
            <a:fld id="{DA6298F2-3F1F-4041-A8E1-C335B761E25A}" type="slidenum">
              <a:rPr lang="en-US" smtClean="0"/>
              <a:t>5</a:t>
            </a:fld>
            <a:endParaRPr lang="en-US" dirty="0"/>
          </a:p>
        </p:txBody>
      </p:sp>
    </p:spTree>
    <p:extLst>
      <p:ext uri="{BB962C8B-B14F-4D97-AF65-F5344CB8AC3E}">
        <p14:creationId xmlns:p14="http://schemas.microsoft.com/office/powerpoint/2010/main" val="24591235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62F392-22A3-E3EB-F499-DCCB4D0EAA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88230C-8CB7-607D-1720-9C1348E50C0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F8D6037-1694-F66F-E031-F474E9FF6D43}"/>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i="0" dirty="0">
                <a:solidFill>
                  <a:srgbClr val="1D1C1D"/>
                </a:solidFill>
                <a:effectLst/>
              </a:rPr>
              <a:t>show what you know - option 1: </a:t>
            </a:r>
            <a:r>
              <a:rPr lang="en-US" b="0" i="0" dirty="0">
                <a:solidFill>
                  <a:srgbClr val="1D1C1D"/>
                </a:solidFill>
                <a:effectLst/>
              </a:rPr>
              <a:t>Use</a:t>
            </a:r>
            <a:r>
              <a:rPr lang="en-US" dirty="0"/>
              <a:t> these questions from the routine, along with the selected stimulus, to activate memory, review content, correct learning mistakes, and clarify misconceptions. Be sure discussion includes important information related to the selected stimulus.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important information about this item:</a:t>
            </a:r>
          </a:p>
          <a:p>
            <a:pPr marL="228600" indent="-228600" algn="l">
              <a:buFont typeface="+mj-lt"/>
              <a:buAutoNum type="arabicPeriod"/>
            </a:pPr>
            <a:r>
              <a:rPr lang="en-US" b="0" i="0" dirty="0">
                <a:solidFill>
                  <a:srgbClr val="1D1C1D"/>
                </a:solidFill>
                <a:effectLst/>
              </a:rPr>
              <a:t>Clues include and require an understanding of important academic vocabulary: decimal, fraction</a:t>
            </a:r>
            <a:r>
              <a:rPr lang="en-US" b="0" i="0">
                <a:solidFill>
                  <a:srgbClr val="1D1C1D"/>
                </a:solidFill>
                <a:effectLst/>
              </a:rPr>
              <a:t>, equivalent</a:t>
            </a:r>
            <a:endParaRPr lang="en-US" b="0" i="0" dirty="0">
              <a:solidFill>
                <a:srgbClr val="1D1C1D"/>
              </a:solidFill>
              <a:effectLst/>
            </a:endParaRPr>
          </a:p>
          <a:p>
            <a:pPr marL="228600" indent="-228600" algn="l">
              <a:buFont typeface="+mj-lt"/>
              <a:buAutoNum type="arabicPeriod"/>
            </a:pPr>
            <a:r>
              <a:rPr lang="en-US" b="0" i="0" dirty="0">
                <a:solidFill>
                  <a:srgbClr val="1D1C1D"/>
                </a:solidFill>
                <a:effectLst/>
              </a:rPr>
              <a:t>Students must read and clarify all of the clues: </a:t>
            </a:r>
          </a:p>
          <a:p>
            <a:pPr marL="685800" lvl="1" indent="-228600" algn="l">
              <a:buFont typeface="Arial" panose="020B0604020202020204" pitchFamily="34" charset="0"/>
              <a:buChar char="•"/>
            </a:pPr>
            <a:r>
              <a:rPr lang="en-US" b="0" i="0" dirty="0">
                <a:solidFill>
                  <a:srgbClr val="1D1C1D"/>
                </a:solidFill>
                <a:effectLst/>
              </a:rPr>
              <a:t>The fraction and decimal </a:t>
            </a:r>
            <a:r>
              <a:rPr lang="en-US" b="0" i="0">
                <a:solidFill>
                  <a:srgbClr val="1D1C1D"/>
                </a:solidFill>
                <a:effectLst/>
              </a:rPr>
              <a:t>are equivalent</a:t>
            </a:r>
            <a:endParaRPr lang="en-US" b="0" i="0" dirty="0">
              <a:solidFill>
                <a:srgbClr val="1D1C1D"/>
              </a:solidFill>
              <a:effectLst/>
            </a:endParaRPr>
          </a:p>
          <a:p>
            <a:pPr marL="685800" lvl="1" indent="-228600" algn="l">
              <a:buFont typeface="Arial" panose="020B0604020202020204" pitchFamily="34" charset="0"/>
              <a:buChar char="•"/>
            </a:pPr>
            <a:r>
              <a:rPr lang="en-US" b="0" i="0" dirty="0">
                <a:solidFill>
                  <a:srgbClr val="1D1C1D"/>
                </a:solidFill>
                <a:effectLst/>
              </a:rPr>
              <a:t>The decimal </a:t>
            </a:r>
            <a:r>
              <a:rPr lang="en-US" b="0" i="0">
                <a:solidFill>
                  <a:srgbClr val="1D1C1D"/>
                </a:solidFill>
                <a:effectLst/>
              </a:rPr>
              <a:t>is 0.08</a:t>
            </a:r>
            <a:endParaRPr lang="en-US" b="0" i="0" dirty="0">
              <a:solidFill>
                <a:srgbClr val="1D1C1D"/>
              </a:solidFill>
              <a:effectLst/>
            </a:endParaRPr>
          </a:p>
          <a:p>
            <a:pPr marL="228600" indent="-228600" algn="l">
              <a:buFont typeface="+mj-lt"/>
              <a:buAutoNum type="arabicPeriod"/>
            </a:pPr>
            <a:r>
              <a:rPr lang="en-US" b="0" i="0" dirty="0">
                <a:solidFill>
                  <a:srgbClr val="1D1C1D"/>
                </a:solidFill>
                <a:effectLst/>
              </a:rPr>
              <a:t>Students would benefit from:</a:t>
            </a:r>
          </a:p>
          <a:p>
            <a:pPr marL="685800" lvl="1" indent="-228600" algn="l">
              <a:buFont typeface="Arial" panose="020B0604020202020204" pitchFamily="34" charset="0"/>
              <a:buChar char="•"/>
            </a:pPr>
            <a:r>
              <a:rPr lang="en-US" b="0" i="0" dirty="0">
                <a:solidFill>
                  <a:srgbClr val="1D1C1D"/>
                </a:solidFill>
                <a:effectLst/>
              </a:rPr>
              <a:t>Knowing what </a:t>
            </a:r>
            <a:r>
              <a:rPr lang="en-US" b="0" i="0">
                <a:solidFill>
                  <a:srgbClr val="1D1C1D"/>
                </a:solidFill>
                <a:effectLst/>
              </a:rPr>
              <a:t>tax is; they </a:t>
            </a:r>
            <a:r>
              <a:rPr lang="en-US" b="0" i="0" dirty="0">
                <a:solidFill>
                  <a:srgbClr val="1D1C1D"/>
                </a:solidFill>
                <a:effectLst/>
              </a:rPr>
              <a:t>do not need to know how to </a:t>
            </a:r>
            <a:r>
              <a:rPr lang="en-US" b="0" i="0">
                <a:solidFill>
                  <a:srgbClr val="1D1C1D"/>
                </a:solidFill>
                <a:effectLst/>
              </a:rPr>
              <a:t>calculate it</a:t>
            </a:r>
            <a:endParaRPr lang="en-US" b="0" i="0" dirty="0">
              <a:solidFill>
                <a:srgbClr val="1D1C1D"/>
              </a:solidFill>
              <a:effectLst/>
            </a:endParaRPr>
          </a:p>
          <a:p>
            <a:pPr marL="685800" lvl="1" indent="-228600" algn="l">
              <a:buFont typeface="Arial" panose="020B0604020202020204" pitchFamily="34" charset="0"/>
              <a:buChar char="•"/>
            </a:pPr>
            <a:r>
              <a:rPr lang="en-US" b="0" i="0" dirty="0">
                <a:solidFill>
                  <a:srgbClr val="1D1C1D"/>
                </a:solidFill>
                <a:effectLst/>
              </a:rPr>
              <a:t>Knowing how to read the decimal correctly: 8-hundredths</a:t>
            </a:r>
          </a:p>
          <a:p>
            <a:pPr marL="685800" lvl="1" indent="-228600" algn="l">
              <a:buFont typeface="Arial" panose="020B0604020202020204" pitchFamily="34" charset="0"/>
              <a:buChar char="•"/>
            </a:pPr>
            <a:r>
              <a:rPr lang="en-US" b="0" i="0" dirty="0">
                <a:solidFill>
                  <a:srgbClr val="1D1C1D"/>
                </a:solidFill>
                <a:effectLst/>
              </a:rPr>
              <a:t>Recognizing that the name of the decimal tells them the name of the fraction: 8/100</a:t>
            </a:r>
          </a:p>
          <a:p>
            <a:pPr marL="685800" lvl="1" indent="-228600" algn="l">
              <a:buFont typeface="Arial" panose="020B0604020202020204" pitchFamily="34" charset="0"/>
              <a:buChar char="•"/>
            </a:pPr>
            <a:r>
              <a:rPr lang="en-US" b="0" i="0" dirty="0">
                <a:solidFill>
                  <a:srgbClr val="1D1C1D"/>
                </a:solidFill>
                <a:effectLst/>
              </a:rPr>
              <a:t>Knowing how to simplify fractions: 8/100 = 2/25</a:t>
            </a:r>
            <a:endParaRPr lang="en-US" dirty="0"/>
          </a:p>
        </p:txBody>
      </p:sp>
      <p:sp>
        <p:nvSpPr>
          <p:cNvPr id="4" name="Slide Number Placeholder 3">
            <a:extLst>
              <a:ext uri="{FF2B5EF4-FFF2-40B4-BE49-F238E27FC236}">
                <a16:creationId xmlns:a16="http://schemas.microsoft.com/office/drawing/2014/main" id="{1E831C49-DAE2-B842-2C5A-5FEF10A8C057}"/>
              </a:ext>
            </a:extLst>
          </p:cNvPr>
          <p:cNvSpPr>
            <a:spLocks noGrp="1"/>
          </p:cNvSpPr>
          <p:nvPr>
            <p:ph type="sldNum" sz="quarter" idx="5"/>
          </p:nvPr>
        </p:nvSpPr>
        <p:spPr/>
        <p:txBody>
          <a:bodyPr/>
          <a:lstStyle/>
          <a:p>
            <a:fld id="{DA6298F2-3F1F-4041-A8E1-C335B761E25A}" type="slidenum">
              <a:rPr lang="en-US" smtClean="0"/>
              <a:t>6</a:t>
            </a:fld>
            <a:endParaRPr lang="en-US" dirty="0"/>
          </a:p>
        </p:txBody>
      </p:sp>
    </p:spTree>
    <p:extLst>
      <p:ext uri="{BB962C8B-B14F-4D97-AF65-F5344CB8AC3E}">
        <p14:creationId xmlns:p14="http://schemas.microsoft.com/office/powerpoint/2010/main" val="19473912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i="0" dirty="0">
                <a:solidFill>
                  <a:srgbClr val="1D1C1D"/>
                </a:solidFill>
                <a:effectLst/>
              </a:rPr>
              <a:t>show what you know - option 2: fact or fib (rehearsal and practice instructional strategy)</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1" i="0" dirty="0">
              <a:solidFill>
                <a:srgbClr val="1D1C1D"/>
              </a:solidFill>
              <a:effectLst/>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b="1" i="0" dirty="0">
                <a:solidFill>
                  <a:srgbClr val="1D1C1D"/>
                </a:solidFill>
                <a:effectLst/>
              </a:rPr>
              <a:t>purpose</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0" i="0" dirty="0">
                <a:solidFill>
                  <a:srgbClr val="1D1C1D"/>
                </a:solidFill>
                <a:effectLst/>
              </a:rPr>
              <a:t>Students review important content and clarify misconceptions by determining which statements are facts and which are fibs in a fact or fib showdown game. </a:t>
            </a:r>
            <a:r>
              <a:rPr lang="en-US" dirty="0"/>
              <a:t>Fact or fib is an effective strategy for brain dumping and to activate memory, review content, correct learning mistakes, and clarify misconceptions and that will engage students with the guiding questions from the “show what you know” column and selected weekly stimulus. </a:t>
            </a:r>
            <a:endParaRPr lang="en-US" b="1" i="0" dirty="0">
              <a:solidFill>
                <a:srgbClr val="1D1C1D"/>
              </a:solidFill>
              <a:effectLst/>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1" i="0" dirty="0">
              <a:solidFill>
                <a:srgbClr val="1D1C1D"/>
              </a:solidFill>
              <a:effectLst/>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b="1" i="0" dirty="0">
                <a:solidFill>
                  <a:srgbClr val="1D1C1D"/>
                </a:solidFill>
                <a:effectLst/>
              </a:rPr>
              <a:t>instructions</a:t>
            </a: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r>
              <a:rPr lang="en-US" b="0" i="0" dirty="0">
                <a:solidFill>
                  <a:srgbClr val="1D1C1D"/>
                </a:solidFill>
                <a:effectLst/>
              </a:rPr>
              <a:t>Students </a:t>
            </a:r>
            <a:r>
              <a:rPr lang="en-US" dirty="0"/>
              <a:t>create FACT and FIB cards using post it notes, index cards, scratch paper, white boards or use their fingers.</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US" b="0" i="0" dirty="0">
                <a:solidFill>
                  <a:srgbClr val="1D1C1D"/>
                </a:solidFill>
                <a:effectLst/>
              </a:rPr>
              <a:t>They hold their cards while teacher presents students with a statement (fact or fib) relating to the concept, visual, text, or test item.</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US" b="0" i="0" dirty="0">
                <a:solidFill>
                  <a:srgbClr val="1D1C1D"/>
                </a:solidFill>
                <a:effectLst/>
              </a:rPr>
              <a:t>Allow students 5-8 seconds to infer if the statement is a fact or a fib.</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US" b="0" i="0" dirty="0">
                <a:solidFill>
                  <a:srgbClr val="1D1C1D"/>
                </a:solidFill>
                <a:effectLst/>
              </a:rPr>
              <a:t>Students think and prepare to justify their answer until the teacher calls out, “One! Two! Three! Showdown!” at which time all students hold up either the fact or fib card to represent their choice.</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US" b="0" i="0" dirty="0">
                <a:solidFill>
                  <a:srgbClr val="1D1C1D"/>
                </a:solidFill>
                <a:effectLst/>
              </a:rPr>
              <a:t>Students then take turns explaining and justifying their thinking with a partner or small group. </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US" sz="1200" b="0" i="0" kern="1200" dirty="0">
                <a:solidFill>
                  <a:schemeClr val="tx1"/>
                </a:solidFill>
                <a:effectLst/>
                <a:ea typeface="+mn-ea"/>
                <a:cs typeface="+mn-cs"/>
              </a:rPr>
              <a:t>Observe students’ thinking and clarify/verify as appropriate.</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US" sz="1200" b="0" i="0" kern="1200" dirty="0">
                <a:solidFill>
                  <a:schemeClr val="tx1"/>
                </a:solidFill>
                <a:effectLst/>
                <a:ea typeface="+mn-ea"/>
                <a:cs typeface="+mn-cs"/>
              </a:rPr>
              <a:t>Reveal correct answer and provide rationale. </a:t>
            </a:r>
            <a:endParaRPr lang="en-US" b="0" i="0" dirty="0">
              <a:solidFill>
                <a:srgbClr val="1D1C1D"/>
              </a:solidFill>
              <a:effectLst/>
            </a:endParaRPr>
          </a:p>
          <a:p>
            <a:endParaRPr lang="en-US" dirty="0"/>
          </a:p>
        </p:txBody>
      </p:sp>
      <p:sp>
        <p:nvSpPr>
          <p:cNvPr id="4" name="Slide Number Placeholder 3"/>
          <p:cNvSpPr>
            <a:spLocks noGrp="1"/>
          </p:cNvSpPr>
          <p:nvPr>
            <p:ph type="sldNum" sz="quarter" idx="5"/>
          </p:nvPr>
        </p:nvSpPr>
        <p:spPr/>
        <p:txBody>
          <a:bodyPr/>
          <a:lstStyle/>
          <a:p>
            <a:fld id="{DA6298F2-3F1F-4041-A8E1-C335B761E25A}" type="slidenum">
              <a:rPr lang="en-US" smtClean="0"/>
              <a:t>7</a:t>
            </a:fld>
            <a:endParaRPr lang="en-US" dirty="0"/>
          </a:p>
        </p:txBody>
      </p:sp>
    </p:spTree>
    <p:extLst>
      <p:ext uri="{BB962C8B-B14F-4D97-AF65-F5344CB8AC3E}">
        <p14:creationId xmlns:p14="http://schemas.microsoft.com/office/powerpoint/2010/main" val="34832097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dirty="0">
                <a:solidFill>
                  <a:srgbClr val="1D1C1D"/>
                </a:solidFill>
                <a:effectLst/>
              </a:rPr>
              <a:t>show what you know - option 2, round 1 rationale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This is a FACT because the 8 is in the hundredths place. 0.08 is correctly read as “8-hundredths.”</a:t>
            </a:r>
          </a:p>
        </p:txBody>
      </p:sp>
      <p:sp>
        <p:nvSpPr>
          <p:cNvPr id="4" name="Slide Number Placeholder 3"/>
          <p:cNvSpPr>
            <a:spLocks noGrp="1"/>
          </p:cNvSpPr>
          <p:nvPr>
            <p:ph type="sldNum" sz="quarter" idx="5"/>
          </p:nvPr>
        </p:nvSpPr>
        <p:spPr/>
        <p:txBody>
          <a:bodyPr/>
          <a:lstStyle/>
          <a:p>
            <a:fld id="{DA6298F2-3F1F-4041-A8E1-C335B761E25A}" type="slidenum">
              <a:rPr lang="en-US" smtClean="0"/>
              <a:t>8</a:t>
            </a:fld>
            <a:endParaRPr lang="en-US" dirty="0"/>
          </a:p>
        </p:txBody>
      </p:sp>
    </p:spTree>
    <p:extLst>
      <p:ext uri="{BB962C8B-B14F-4D97-AF65-F5344CB8AC3E}">
        <p14:creationId xmlns:p14="http://schemas.microsoft.com/office/powerpoint/2010/main" val="40509828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B4B557-C8CD-AAE0-73BF-6D2E02086F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6F5FE8-9FEA-61F8-DF3B-D7789BAE3B5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E3459D-CA82-5535-A10D-67572CE9389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dirty="0">
                <a:solidFill>
                  <a:srgbClr val="1D1C1D"/>
                </a:solidFill>
                <a:effectLst/>
              </a:rPr>
              <a:t>show what you know - option 2, round 2 rationale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This is a FIB because 8 and 100 have common factors – 2 and 4 – which can be divided out of the numerator and the denominator. </a:t>
            </a:r>
          </a:p>
        </p:txBody>
      </p:sp>
      <p:sp>
        <p:nvSpPr>
          <p:cNvPr id="4" name="Slide Number Placeholder 3">
            <a:extLst>
              <a:ext uri="{FF2B5EF4-FFF2-40B4-BE49-F238E27FC236}">
                <a16:creationId xmlns:a16="http://schemas.microsoft.com/office/drawing/2014/main" id="{71F70B21-9C87-E9CD-C2F7-CA4CDB5812D1}"/>
              </a:ext>
            </a:extLst>
          </p:cNvPr>
          <p:cNvSpPr>
            <a:spLocks noGrp="1"/>
          </p:cNvSpPr>
          <p:nvPr>
            <p:ph type="sldNum" sz="quarter" idx="5"/>
          </p:nvPr>
        </p:nvSpPr>
        <p:spPr/>
        <p:txBody>
          <a:bodyPr/>
          <a:lstStyle/>
          <a:p>
            <a:fld id="{DA6298F2-3F1F-4041-A8E1-C335B761E25A}" type="slidenum">
              <a:rPr lang="en-US" smtClean="0"/>
              <a:t>9</a:t>
            </a:fld>
            <a:endParaRPr lang="en-US" dirty="0"/>
          </a:p>
        </p:txBody>
      </p:sp>
    </p:spTree>
    <p:extLst>
      <p:ext uri="{BB962C8B-B14F-4D97-AF65-F5344CB8AC3E}">
        <p14:creationId xmlns:p14="http://schemas.microsoft.com/office/powerpoint/2010/main" val="38157813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139603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3070434-ABE5-650F-C7F0-F251319C2C9F}"/>
              </a:ext>
            </a:extLst>
          </p:cNvPr>
          <p:cNvSpPr>
            <a:spLocks noGrp="1"/>
          </p:cNvSpPr>
          <p:nvPr>
            <p:ph type="subTitle" idx="1" hasCustomPrompt="1"/>
          </p:nvPr>
        </p:nvSpPr>
        <p:spPr>
          <a:xfrm>
            <a:off x="0" y="2924408"/>
            <a:ext cx="12192000" cy="1009184"/>
          </a:xfrm>
          <a:prstGeom prst="rect">
            <a:avLst/>
          </a:prstGeom>
        </p:spPr>
        <p:txBody>
          <a:bodyPr/>
          <a:lstStyle>
            <a:lvl1pPr marL="0" indent="0" algn="ctr">
              <a:buNone/>
              <a:defRPr sz="5400" b="1">
                <a:solidFill>
                  <a:srgbClr val="035EA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think it up</a:t>
            </a:r>
          </a:p>
        </p:txBody>
      </p:sp>
    </p:spTree>
    <p:extLst>
      <p:ext uri="{BB962C8B-B14F-4D97-AF65-F5344CB8AC3E}">
        <p14:creationId xmlns:p14="http://schemas.microsoft.com/office/powerpoint/2010/main" val="14510423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_explanation">
    <p:spTree>
      <p:nvGrpSpPr>
        <p:cNvPr id="1" name=""/>
        <p:cNvGrpSpPr/>
        <p:nvPr/>
      </p:nvGrpSpPr>
      <p:grpSpPr>
        <a:xfrm>
          <a:off x="0" y="0"/>
          <a:ext cx="0" cy="0"/>
          <a:chOff x="0" y="0"/>
          <a:chExt cx="0" cy="0"/>
        </a:xfrm>
      </p:grpSpPr>
      <p:sp>
        <p:nvSpPr>
          <p:cNvPr id="2" name="Text Placeholder 4">
            <a:extLst>
              <a:ext uri="{FF2B5EF4-FFF2-40B4-BE49-F238E27FC236}">
                <a16:creationId xmlns:a16="http://schemas.microsoft.com/office/drawing/2014/main" id="{37106D6A-9125-7A21-96A0-83FC4D3B834D}"/>
              </a:ext>
            </a:extLst>
          </p:cNvPr>
          <p:cNvSpPr>
            <a:spLocks noGrp="1"/>
          </p:cNvSpPr>
          <p:nvPr>
            <p:ph type="body" sz="quarter" idx="3" hasCustomPrompt="1"/>
          </p:nvPr>
        </p:nvSpPr>
        <p:spPr>
          <a:xfrm>
            <a:off x="561472" y="1103647"/>
            <a:ext cx="11105389" cy="823912"/>
          </a:xfrm>
        </p:spPr>
        <p:txBody>
          <a:bodyPr anchor="t"/>
          <a:lstStyle>
            <a:lvl1pPr marL="0" indent="0" algn="l">
              <a:lnSpc>
                <a:spcPct val="110000"/>
              </a:lnSpc>
              <a:spcBef>
                <a:spcPts val="0"/>
              </a:spcBef>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 name="Text Placeholder 4">
            <a:extLst>
              <a:ext uri="{FF2B5EF4-FFF2-40B4-BE49-F238E27FC236}">
                <a16:creationId xmlns:a16="http://schemas.microsoft.com/office/drawing/2014/main" id="{8B5240D5-9083-6D4D-45E1-E6778328D745}"/>
              </a:ext>
            </a:extLst>
          </p:cNvPr>
          <p:cNvSpPr>
            <a:spLocks noGrp="1"/>
          </p:cNvSpPr>
          <p:nvPr>
            <p:ph type="body" sz="quarter" idx="10" hasCustomPrompt="1"/>
          </p:nvPr>
        </p:nvSpPr>
        <p:spPr>
          <a:xfrm>
            <a:off x="561473" y="1927559"/>
            <a:ext cx="11105389" cy="823912"/>
          </a:xfrm>
        </p:spPr>
        <p:txBody>
          <a:bodyPr anchor="t"/>
          <a:lstStyle>
            <a:lvl1pPr marL="0" indent="0" algn="l">
              <a:lnSpc>
                <a:spcPct val="90000"/>
              </a:lnSpc>
              <a:spcBef>
                <a:spcPts val="0"/>
              </a:spcBef>
              <a:buNone/>
              <a:defRPr sz="2400" b="0">
                <a:solidFill>
                  <a:schemeClr val="tx1"/>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30500650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ntent option on left or righ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D793139-DE80-8E7D-1166-B2A4684701A7}"/>
              </a:ext>
            </a:extLst>
          </p:cNvPr>
          <p:cNvSpPr>
            <a:spLocks noGrp="1"/>
          </p:cNvSpPr>
          <p:nvPr>
            <p:ph sz="half" idx="1" hasCustomPrompt="1"/>
          </p:nvPr>
        </p:nvSpPr>
        <p:spPr>
          <a:xfrm>
            <a:off x="370368" y="326435"/>
            <a:ext cx="5212080" cy="4351338"/>
          </a:xfrm>
        </p:spPr>
        <p:txBody>
          <a:bodyPr/>
          <a:lstStyle>
            <a:lvl1pPr algn="ctr">
              <a:spcBef>
                <a:spcPts val="0"/>
              </a:spcBef>
              <a:defRPr/>
            </a:lvl1pPr>
          </a:lstStyle>
          <a:p>
            <a:pPr lvl="0"/>
            <a:r>
              <a:rPr lang="en-US"/>
              <a:t>click to edit</a:t>
            </a:r>
          </a:p>
          <a:p>
            <a:pPr lvl="0"/>
            <a:r>
              <a:rPr lang="en-US"/>
              <a:t>(delete the side you don’t need)</a:t>
            </a:r>
          </a:p>
        </p:txBody>
      </p:sp>
      <p:sp>
        <p:nvSpPr>
          <p:cNvPr id="2" name="Content Placeholder 2">
            <a:extLst>
              <a:ext uri="{FF2B5EF4-FFF2-40B4-BE49-F238E27FC236}">
                <a16:creationId xmlns:a16="http://schemas.microsoft.com/office/drawing/2014/main" id="{11039524-D1CD-5C98-4FA4-EEA3AFA4D575}"/>
              </a:ext>
            </a:extLst>
          </p:cNvPr>
          <p:cNvSpPr>
            <a:spLocks noGrp="1"/>
          </p:cNvSpPr>
          <p:nvPr>
            <p:ph sz="half" idx="10" hasCustomPrompt="1"/>
          </p:nvPr>
        </p:nvSpPr>
        <p:spPr>
          <a:xfrm>
            <a:off x="6609554" y="326435"/>
            <a:ext cx="5212080" cy="4351338"/>
          </a:xfrm>
        </p:spPr>
        <p:txBody>
          <a:bodyPr/>
          <a:lstStyle>
            <a:lvl1pPr algn="ctr">
              <a:spcBef>
                <a:spcPts val="0"/>
              </a:spcBef>
              <a:defRPr/>
            </a:lvl1pPr>
          </a:lstStyle>
          <a:p>
            <a:pPr lvl="0"/>
            <a:r>
              <a:rPr lang="en-US"/>
              <a:t>click to edit</a:t>
            </a:r>
          </a:p>
          <a:p>
            <a:pPr lvl="0"/>
            <a:r>
              <a:rPr lang="en-US"/>
              <a:t>(delete the side you don’t need)</a:t>
            </a:r>
          </a:p>
        </p:txBody>
      </p:sp>
    </p:spTree>
    <p:extLst>
      <p:ext uri="{BB962C8B-B14F-4D97-AF65-F5344CB8AC3E}">
        <p14:creationId xmlns:p14="http://schemas.microsoft.com/office/powerpoint/2010/main" val="10454153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3070434-ABE5-650F-C7F0-F251319C2C9F}"/>
              </a:ext>
            </a:extLst>
          </p:cNvPr>
          <p:cNvSpPr>
            <a:spLocks noGrp="1"/>
          </p:cNvSpPr>
          <p:nvPr>
            <p:ph type="subTitle" idx="1" hasCustomPrompt="1"/>
          </p:nvPr>
        </p:nvSpPr>
        <p:spPr>
          <a:xfrm>
            <a:off x="0" y="2924408"/>
            <a:ext cx="12192000" cy="1009184"/>
          </a:xfrm>
          <a:prstGeom prst="rect">
            <a:avLst/>
          </a:prstGeom>
        </p:spPr>
        <p:txBody>
          <a:bodyPr/>
          <a:lstStyle>
            <a:lvl1pPr marL="0" indent="0" algn="ctr">
              <a:buNone/>
              <a:defRPr sz="5400" b="1">
                <a:solidFill>
                  <a:srgbClr val="035EA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write about it</a:t>
            </a:r>
          </a:p>
        </p:txBody>
      </p:sp>
    </p:spTree>
    <p:extLst>
      <p:ext uri="{BB962C8B-B14F-4D97-AF65-F5344CB8AC3E}">
        <p14:creationId xmlns:p14="http://schemas.microsoft.com/office/powerpoint/2010/main" val="9549420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_explanation">
    <p:spTree>
      <p:nvGrpSpPr>
        <p:cNvPr id="1" name=""/>
        <p:cNvGrpSpPr/>
        <p:nvPr/>
      </p:nvGrpSpPr>
      <p:grpSpPr>
        <a:xfrm>
          <a:off x="0" y="0"/>
          <a:ext cx="0" cy="0"/>
          <a:chOff x="0" y="0"/>
          <a:chExt cx="0" cy="0"/>
        </a:xfrm>
      </p:grpSpPr>
      <p:sp>
        <p:nvSpPr>
          <p:cNvPr id="2" name="Text Placeholder 4">
            <a:extLst>
              <a:ext uri="{FF2B5EF4-FFF2-40B4-BE49-F238E27FC236}">
                <a16:creationId xmlns:a16="http://schemas.microsoft.com/office/drawing/2014/main" id="{C0999051-D08A-DC7F-A10F-8B3AF89A7854}"/>
              </a:ext>
            </a:extLst>
          </p:cNvPr>
          <p:cNvSpPr>
            <a:spLocks noGrp="1"/>
          </p:cNvSpPr>
          <p:nvPr>
            <p:ph type="body" sz="quarter" idx="3" hasCustomPrompt="1"/>
          </p:nvPr>
        </p:nvSpPr>
        <p:spPr>
          <a:xfrm>
            <a:off x="561472" y="1103647"/>
            <a:ext cx="11105389" cy="823912"/>
          </a:xfrm>
        </p:spPr>
        <p:txBody>
          <a:bodyPr anchor="t"/>
          <a:lstStyle>
            <a:lvl1pPr marL="0" indent="0" algn="l">
              <a:lnSpc>
                <a:spcPct val="110000"/>
              </a:lnSpc>
              <a:spcBef>
                <a:spcPts val="0"/>
              </a:spcBef>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 name="Text Placeholder 4">
            <a:extLst>
              <a:ext uri="{FF2B5EF4-FFF2-40B4-BE49-F238E27FC236}">
                <a16:creationId xmlns:a16="http://schemas.microsoft.com/office/drawing/2014/main" id="{D0A4AC8E-18B0-FB50-9829-5F8FBE3EF2AB}"/>
              </a:ext>
            </a:extLst>
          </p:cNvPr>
          <p:cNvSpPr>
            <a:spLocks noGrp="1"/>
          </p:cNvSpPr>
          <p:nvPr>
            <p:ph type="body" sz="quarter" idx="10" hasCustomPrompt="1"/>
          </p:nvPr>
        </p:nvSpPr>
        <p:spPr>
          <a:xfrm>
            <a:off x="561473" y="1927559"/>
            <a:ext cx="11105389" cy="823912"/>
          </a:xfrm>
        </p:spPr>
        <p:txBody>
          <a:bodyPr anchor="t"/>
          <a:lstStyle>
            <a:lvl1pPr marL="0" indent="0" algn="l">
              <a:lnSpc>
                <a:spcPct val="90000"/>
              </a:lnSpc>
              <a:spcBef>
                <a:spcPts val="0"/>
              </a:spcBef>
              <a:buNone/>
              <a:defRPr sz="2400" b="0">
                <a:solidFill>
                  <a:schemeClr val="tx1"/>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22285675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3070434-ABE5-650F-C7F0-F251319C2C9F}"/>
              </a:ext>
            </a:extLst>
          </p:cNvPr>
          <p:cNvSpPr>
            <a:spLocks noGrp="1"/>
          </p:cNvSpPr>
          <p:nvPr>
            <p:ph type="subTitle" idx="1" hasCustomPrompt="1"/>
          </p:nvPr>
        </p:nvSpPr>
        <p:spPr>
          <a:xfrm>
            <a:off x="0" y="3573003"/>
            <a:ext cx="12192000" cy="1009184"/>
          </a:xfrm>
          <a:prstGeom prst="rect">
            <a:avLst/>
          </a:prstGeom>
        </p:spPr>
        <p:txBody>
          <a:bodyPr/>
          <a:lstStyle>
            <a:lvl1pPr marL="0" indent="0" algn="ctr">
              <a:lnSpc>
                <a:spcPct val="110000"/>
              </a:lnSpc>
              <a:spcBef>
                <a:spcPts val="0"/>
              </a:spcBef>
              <a:buNone/>
              <a:defRPr sz="1400" b="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change text)</a:t>
            </a:r>
          </a:p>
        </p:txBody>
      </p:sp>
    </p:spTree>
    <p:extLst>
      <p:ext uri="{BB962C8B-B14F-4D97-AF65-F5344CB8AC3E}">
        <p14:creationId xmlns:p14="http://schemas.microsoft.com/office/powerpoint/2010/main" val="12430745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option on left or righ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D793139-DE80-8E7D-1166-B2A4684701A7}"/>
              </a:ext>
            </a:extLst>
          </p:cNvPr>
          <p:cNvSpPr>
            <a:spLocks noGrp="1"/>
          </p:cNvSpPr>
          <p:nvPr>
            <p:ph sz="half" idx="1" hasCustomPrompt="1"/>
          </p:nvPr>
        </p:nvSpPr>
        <p:spPr>
          <a:xfrm>
            <a:off x="370368" y="326435"/>
            <a:ext cx="5212080" cy="4351338"/>
          </a:xfrm>
        </p:spPr>
        <p:txBody>
          <a:bodyPr/>
          <a:lstStyle>
            <a:lvl1pPr algn="ctr">
              <a:spcBef>
                <a:spcPts val="0"/>
              </a:spcBef>
              <a:defRPr/>
            </a:lvl1pPr>
          </a:lstStyle>
          <a:p>
            <a:pPr lvl="0"/>
            <a:r>
              <a:rPr lang="en-US"/>
              <a:t>click to edit</a:t>
            </a:r>
          </a:p>
          <a:p>
            <a:pPr lvl="0"/>
            <a:r>
              <a:rPr lang="en-US"/>
              <a:t>(delete the side you don’t need)</a:t>
            </a:r>
          </a:p>
        </p:txBody>
      </p:sp>
      <p:sp>
        <p:nvSpPr>
          <p:cNvPr id="2" name="Content Placeholder 2">
            <a:extLst>
              <a:ext uri="{FF2B5EF4-FFF2-40B4-BE49-F238E27FC236}">
                <a16:creationId xmlns:a16="http://schemas.microsoft.com/office/drawing/2014/main" id="{11039524-D1CD-5C98-4FA4-EEA3AFA4D575}"/>
              </a:ext>
            </a:extLst>
          </p:cNvPr>
          <p:cNvSpPr>
            <a:spLocks noGrp="1"/>
          </p:cNvSpPr>
          <p:nvPr>
            <p:ph sz="half" idx="10" hasCustomPrompt="1"/>
          </p:nvPr>
        </p:nvSpPr>
        <p:spPr>
          <a:xfrm>
            <a:off x="6609554" y="326435"/>
            <a:ext cx="5212080" cy="4351338"/>
          </a:xfrm>
        </p:spPr>
        <p:txBody>
          <a:bodyPr/>
          <a:lstStyle>
            <a:lvl1pPr algn="ctr">
              <a:spcBef>
                <a:spcPts val="0"/>
              </a:spcBef>
              <a:defRPr/>
            </a:lvl1pPr>
          </a:lstStyle>
          <a:p>
            <a:pPr lvl="0"/>
            <a:r>
              <a:rPr lang="en-US"/>
              <a:t>click to edit</a:t>
            </a:r>
          </a:p>
          <a:p>
            <a:pPr lvl="0"/>
            <a:r>
              <a:rPr lang="en-US"/>
              <a:t>(delete the side you don’t need)</a:t>
            </a:r>
          </a:p>
        </p:txBody>
      </p:sp>
    </p:spTree>
    <p:extLst>
      <p:ext uri="{BB962C8B-B14F-4D97-AF65-F5344CB8AC3E}">
        <p14:creationId xmlns:p14="http://schemas.microsoft.com/office/powerpoint/2010/main" val="34714022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3070434-ABE5-650F-C7F0-F251319C2C9F}"/>
              </a:ext>
            </a:extLst>
          </p:cNvPr>
          <p:cNvSpPr>
            <a:spLocks noGrp="1"/>
          </p:cNvSpPr>
          <p:nvPr>
            <p:ph type="subTitle" idx="1" hasCustomPrompt="1"/>
          </p:nvPr>
        </p:nvSpPr>
        <p:spPr>
          <a:xfrm>
            <a:off x="0" y="2924408"/>
            <a:ext cx="12192000" cy="1009184"/>
          </a:xfrm>
          <a:prstGeom prst="rect">
            <a:avLst/>
          </a:prstGeom>
        </p:spPr>
        <p:txBody>
          <a:bodyPr/>
          <a:lstStyle>
            <a:lvl1pPr marL="0" indent="0" algn="ctr">
              <a:buNone/>
              <a:defRPr sz="5400" b="1">
                <a:solidFill>
                  <a:srgbClr val="035EA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make a plan</a:t>
            </a:r>
          </a:p>
        </p:txBody>
      </p:sp>
    </p:spTree>
    <p:extLst>
      <p:ext uri="{BB962C8B-B14F-4D97-AF65-F5344CB8AC3E}">
        <p14:creationId xmlns:p14="http://schemas.microsoft.com/office/powerpoint/2010/main" val="6537240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explanation">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FC71B3A-4E88-ED66-DF69-C012184E1A9B}"/>
              </a:ext>
            </a:extLst>
          </p:cNvPr>
          <p:cNvSpPr>
            <a:spLocks noGrp="1"/>
          </p:cNvSpPr>
          <p:nvPr>
            <p:ph type="body" sz="quarter" idx="3" hasCustomPrompt="1"/>
          </p:nvPr>
        </p:nvSpPr>
        <p:spPr>
          <a:xfrm>
            <a:off x="561472" y="1103647"/>
            <a:ext cx="11105389" cy="823912"/>
          </a:xfrm>
        </p:spPr>
        <p:txBody>
          <a:bodyPr anchor="t"/>
          <a:lstStyle>
            <a:lvl1pPr marL="0" indent="0" algn="l">
              <a:lnSpc>
                <a:spcPct val="110000"/>
              </a:lnSpc>
              <a:spcBef>
                <a:spcPts val="0"/>
              </a:spcBef>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4">
            <a:extLst>
              <a:ext uri="{FF2B5EF4-FFF2-40B4-BE49-F238E27FC236}">
                <a16:creationId xmlns:a16="http://schemas.microsoft.com/office/drawing/2014/main" id="{E271782A-905B-830E-DD0A-3521E9E94FB4}"/>
              </a:ext>
            </a:extLst>
          </p:cNvPr>
          <p:cNvSpPr>
            <a:spLocks noGrp="1"/>
          </p:cNvSpPr>
          <p:nvPr>
            <p:ph type="body" sz="quarter" idx="10" hasCustomPrompt="1"/>
          </p:nvPr>
        </p:nvSpPr>
        <p:spPr>
          <a:xfrm>
            <a:off x="561473" y="1927559"/>
            <a:ext cx="11105389" cy="823912"/>
          </a:xfrm>
        </p:spPr>
        <p:txBody>
          <a:bodyPr anchor="t"/>
          <a:lstStyle>
            <a:lvl1pPr marL="0" indent="0" algn="l">
              <a:lnSpc>
                <a:spcPct val="90000"/>
              </a:lnSpc>
              <a:spcBef>
                <a:spcPts val="0"/>
              </a:spcBef>
              <a:buNone/>
              <a:defRPr sz="2400" b="0">
                <a:solidFill>
                  <a:schemeClr val="tx1"/>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9584689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3070434-ABE5-650F-C7F0-F251319C2C9F}"/>
              </a:ext>
            </a:extLst>
          </p:cNvPr>
          <p:cNvSpPr>
            <a:spLocks noGrp="1"/>
          </p:cNvSpPr>
          <p:nvPr>
            <p:ph type="subTitle" idx="1" hasCustomPrompt="1"/>
          </p:nvPr>
        </p:nvSpPr>
        <p:spPr>
          <a:xfrm>
            <a:off x="0" y="2924408"/>
            <a:ext cx="12192000" cy="1009184"/>
          </a:xfrm>
          <a:prstGeom prst="rect">
            <a:avLst/>
          </a:prstGeom>
        </p:spPr>
        <p:txBody>
          <a:bodyPr/>
          <a:lstStyle>
            <a:lvl1pPr marL="0" indent="0" algn="ctr">
              <a:buNone/>
              <a:defRPr sz="5400" b="1">
                <a:solidFill>
                  <a:srgbClr val="86C44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show what you know</a:t>
            </a:r>
          </a:p>
        </p:txBody>
      </p:sp>
    </p:spTree>
    <p:extLst>
      <p:ext uri="{BB962C8B-B14F-4D97-AF65-F5344CB8AC3E}">
        <p14:creationId xmlns:p14="http://schemas.microsoft.com/office/powerpoint/2010/main" val="20886493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explanation">
    <p:spTree>
      <p:nvGrpSpPr>
        <p:cNvPr id="1" name=""/>
        <p:cNvGrpSpPr/>
        <p:nvPr/>
      </p:nvGrpSpPr>
      <p:grpSpPr>
        <a:xfrm>
          <a:off x="0" y="0"/>
          <a:ext cx="0" cy="0"/>
          <a:chOff x="0" y="0"/>
          <a:chExt cx="0" cy="0"/>
        </a:xfrm>
      </p:grpSpPr>
      <p:sp>
        <p:nvSpPr>
          <p:cNvPr id="4" name="Text Placeholder 4">
            <a:extLst>
              <a:ext uri="{FF2B5EF4-FFF2-40B4-BE49-F238E27FC236}">
                <a16:creationId xmlns:a16="http://schemas.microsoft.com/office/drawing/2014/main" id="{68AF5916-56D5-2C2B-6A3E-947C28DBBCE6}"/>
              </a:ext>
            </a:extLst>
          </p:cNvPr>
          <p:cNvSpPr>
            <a:spLocks noGrp="1"/>
          </p:cNvSpPr>
          <p:nvPr>
            <p:ph type="body" sz="quarter" idx="3" hasCustomPrompt="1"/>
          </p:nvPr>
        </p:nvSpPr>
        <p:spPr>
          <a:xfrm>
            <a:off x="561472" y="1103647"/>
            <a:ext cx="11105389" cy="823912"/>
          </a:xfrm>
        </p:spPr>
        <p:txBody>
          <a:bodyPr anchor="t"/>
          <a:lstStyle>
            <a:lvl1pPr marL="0" indent="0" algn="l">
              <a:lnSpc>
                <a:spcPct val="110000"/>
              </a:lnSpc>
              <a:spcBef>
                <a:spcPts val="0"/>
              </a:spcBef>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Text Placeholder 4">
            <a:extLst>
              <a:ext uri="{FF2B5EF4-FFF2-40B4-BE49-F238E27FC236}">
                <a16:creationId xmlns:a16="http://schemas.microsoft.com/office/drawing/2014/main" id="{3F66BD66-0FE7-2512-8C7D-865A1DBE3127}"/>
              </a:ext>
            </a:extLst>
          </p:cNvPr>
          <p:cNvSpPr>
            <a:spLocks noGrp="1"/>
          </p:cNvSpPr>
          <p:nvPr>
            <p:ph type="body" sz="quarter" idx="10" hasCustomPrompt="1"/>
          </p:nvPr>
        </p:nvSpPr>
        <p:spPr>
          <a:xfrm>
            <a:off x="561473" y="1927559"/>
            <a:ext cx="11105389" cy="823912"/>
          </a:xfrm>
        </p:spPr>
        <p:txBody>
          <a:bodyPr anchor="t"/>
          <a:lstStyle>
            <a:lvl1pPr marL="0" indent="0" algn="l">
              <a:lnSpc>
                <a:spcPct val="90000"/>
              </a:lnSpc>
              <a:spcBef>
                <a:spcPts val="0"/>
              </a:spcBef>
              <a:buNone/>
              <a:defRPr sz="2400" b="0">
                <a:solidFill>
                  <a:schemeClr val="tx1"/>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23358873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content option on left or righ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D793139-DE80-8E7D-1166-B2A4684701A7}"/>
              </a:ext>
            </a:extLst>
          </p:cNvPr>
          <p:cNvSpPr>
            <a:spLocks noGrp="1"/>
          </p:cNvSpPr>
          <p:nvPr>
            <p:ph sz="half" idx="1" hasCustomPrompt="1"/>
          </p:nvPr>
        </p:nvSpPr>
        <p:spPr>
          <a:xfrm>
            <a:off x="370368" y="326435"/>
            <a:ext cx="5212080" cy="4351338"/>
          </a:xfrm>
        </p:spPr>
        <p:txBody>
          <a:bodyPr/>
          <a:lstStyle>
            <a:lvl1pPr algn="ctr">
              <a:spcBef>
                <a:spcPts val="0"/>
              </a:spcBef>
              <a:defRPr/>
            </a:lvl1pPr>
          </a:lstStyle>
          <a:p>
            <a:pPr lvl="0"/>
            <a:r>
              <a:rPr lang="en-US"/>
              <a:t>click to edit</a:t>
            </a:r>
          </a:p>
          <a:p>
            <a:pPr lvl="0"/>
            <a:r>
              <a:rPr lang="en-US"/>
              <a:t>(delete the side you don’t need)</a:t>
            </a:r>
          </a:p>
        </p:txBody>
      </p:sp>
      <p:sp>
        <p:nvSpPr>
          <p:cNvPr id="2" name="Content Placeholder 2">
            <a:extLst>
              <a:ext uri="{FF2B5EF4-FFF2-40B4-BE49-F238E27FC236}">
                <a16:creationId xmlns:a16="http://schemas.microsoft.com/office/drawing/2014/main" id="{11039524-D1CD-5C98-4FA4-EEA3AFA4D575}"/>
              </a:ext>
            </a:extLst>
          </p:cNvPr>
          <p:cNvSpPr>
            <a:spLocks noGrp="1"/>
          </p:cNvSpPr>
          <p:nvPr>
            <p:ph sz="half" idx="10" hasCustomPrompt="1"/>
          </p:nvPr>
        </p:nvSpPr>
        <p:spPr>
          <a:xfrm>
            <a:off x="6609554" y="326435"/>
            <a:ext cx="5212080" cy="4351338"/>
          </a:xfrm>
        </p:spPr>
        <p:txBody>
          <a:bodyPr/>
          <a:lstStyle>
            <a:lvl1pPr algn="ctr">
              <a:spcBef>
                <a:spcPts val="0"/>
              </a:spcBef>
              <a:defRPr/>
            </a:lvl1pPr>
          </a:lstStyle>
          <a:p>
            <a:pPr lvl="0"/>
            <a:r>
              <a:rPr lang="en-US"/>
              <a:t>click to edit</a:t>
            </a:r>
          </a:p>
          <a:p>
            <a:pPr lvl="0"/>
            <a:r>
              <a:rPr lang="en-US"/>
              <a:t>(delete the side you don’t need)</a:t>
            </a:r>
          </a:p>
        </p:txBody>
      </p:sp>
    </p:spTree>
    <p:extLst>
      <p:ext uri="{BB962C8B-B14F-4D97-AF65-F5344CB8AC3E}">
        <p14:creationId xmlns:p14="http://schemas.microsoft.com/office/powerpoint/2010/main" val="35085031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3070434-ABE5-650F-C7F0-F251319C2C9F}"/>
              </a:ext>
            </a:extLst>
          </p:cNvPr>
          <p:cNvSpPr>
            <a:spLocks noGrp="1"/>
          </p:cNvSpPr>
          <p:nvPr>
            <p:ph type="subTitle" idx="1" hasCustomPrompt="1"/>
          </p:nvPr>
        </p:nvSpPr>
        <p:spPr>
          <a:xfrm>
            <a:off x="0" y="2924408"/>
            <a:ext cx="12192000" cy="1009184"/>
          </a:xfrm>
          <a:prstGeom prst="rect">
            <a:avLst/>
          </a:prstGeom>
        </p:spPr>
        <p:txBody>
          <a:bodyPr/>
          <a:lstStyle>
            <a:lvl1pPr marL="0" indent="0" algn="ctr">
              <a:buNone/>
              <a:defRPr sz="5400" b="1">
                <a:solidFill>
                  <a:srgbClr val="035EA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work it out</a:t>
            </a:r>
          </a:p>
        </p:txBody>
      </p:sp>
    </p:spTree>
    <p:extLst>
      <p:ext uri="{BB962C8B-B14F-4D97-AF65-F5344CB8AC3E}">
        <p14:creationId xmlns:p14="http://schemas.microsoft.com/office/powerpoint/2010/main" val="38830036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explanation">
    <p:spTree>
      <p:nvGrpSpPr>
        <p:cNvPr id="1" name=""/>
        <p:cNvGrpSpPr/>
        <p:nvPr/>
      </p:nvGrpSpPr>
      <p:grpSpPr>
        <a:xfrm>
          <a:off x="0" y="0"/>
          <a:ext cx="0" cy="0"/>
          <a:chOff x="0" y="0"/>
          <a:chExt cx="0" cy="0"/>
        </a:xfrm>
      </p:grpSpPr>
      <p:sp>
        <p:nvSpPr>
          <p:cNvPr id="4" name="Text Placeholder 4">
            <a:extLst>
              <a:ext uri="{FF2B5EF4-FFF2-40B4-BE49-F238E27FC236}">
                <a16:creationId xmlns:a16="http://schemas.microsoft.com/office/drawing/2014/main" id="{5D7D28E4-282E-DC24-26C0-FBC57797AC2A}"/>
              </a:ext>
            </a:extLst>
          </p:cNvPr>
          <p:cNvSpPr>
            <a:spLocks noGrp="1"/>
          </p:cNvSpPr>
          <p:nvPr>
            <p:ph type="body" sz="quarter" idx="3" hasCustomPrompt="1"/>
          </p:nvPr>
        </p:nvSpPr>
        <p:spPr>
          <a:xfrm>
            <a:off x="561472" y="1103647"/>
            <a:ext cx="11105389" cy="823912"/>
          </a:xfrm>
        </p:spPr>
        <p:txBody>
          <a:bodyPr anchor="t"/>
          <a:lstStyle>
            <a:lvl1pPr marL="0" indent="0" algn="l">
              <a:lnSpc>
                <a:spcPct val="110000"/>
              </a:lnSpc>
              <a:spcBef>
                <a:spcPts val="0"/>
              </a:spcBef>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Text Placeholder 4">
            <a:extLst>
              <a:ext uri="{FF2B5EF4-FFF2-40B4-BE49-F238E27FC236}">
                <a16:creationId xmlns:a16="http://schemas.microsoft.com/office/drawing/2014/main" id="{5B3817CE-36BE-9CDE-9472-3634103FC045}"/>
              </a:ext>
            </a:extLst>
          </p:cNvPr>
          <p:cNvSpPr>
            <a:spLocks noGrp="1"/>
          </p:cNvSpPr>
          <p:nvPr>
            <p:ph type="body" sz="quarter" idx="10" hasCustomPrompt="1"/>
          </p:nvPr>
        </p:nvSpPr>
        <p:spPr>
          <a:xfrm>
            <a:off x="561473" y="1927559"/>
            <a:ext cx="11105389" cy="823912"/>
          </a:xfrm>
        </p:spPr>
        <p:txBody>
          <a:bodyPr anchor="t"/>
          <a:lstStyle>
            <a:lvl1pPr marL="0" indent="0" algn="l">
              <a:lnSpc>
                <a:spcPct val="90000"/>
              </a:lnSpc>
              <a:spcBef>
                <a:spcPts val="0"/>
              </a:spcBef>
              <a:buNone/>
              <a:defRPr sz="2400" b="0">
                <a:solidFill>
                  <a:schemeClr val="tx1"/>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332416627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5" Type="http://schemas.openxmlformats.org/officeDocument/2006/relationships/image" Target="../media/image3.pn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9.xml"/><Relationship Id="rId1" Type="http://schemas.openxmlformats.org/officeDocument/2006/relationships/slideLayout" Target="../slideLayouts/slideLayout8.xml"/><Relationship Id="rId4" Type="http://schemas.openxmlformats.org/officeDocument/2006/relationships/image" Target="../media/image4.png"/></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5" Type="http://schemas.openxmlformats.org/officeDocument/2006/relationships/image" Target="../media/image5.png"/><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14.xml"/><Relationship Id="rId1" Type="http://schemas.openxmlformats.org/officeDocument/2006/relationships/slideLayout" Target="../slideLayouts/slideLayout13.xml"/><Relationship Id="rId4" Type="http://schemas.openxmlformats.org/officeDocument/2006/relationships/image" Target="../media/image6.png"/></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theme" Target="../theme/theme7.xml"/><Relationship Id="rId1"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7CF5186-1D88-1B4E-83EF-2283B7FC7B1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66C0833-2820-73A8-E79D-509D86B6D17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651529"/>
      </p:ext>
    </p:extLst>
  </p:cSld>
  <p:clrMap bg1="lt1" tx1="dk1" bg2="lt2" tx2="dk2" accent1="accent1" accent2="accent2" accent3="accent3" accent4="accent4" accent5="accent5" accent6="accent6" hlink="hlink" folHlink="folHlink"/>
  <p:sldLayoutIdLst>
    <p:sldLayoutId id="2147483691" r:id="rId1"/>
    <p:sldLayoutId id="2147483688" r:id="rId2"/>
  </p:sldLayoutIdLst>
  <p:txStyles>
    <p:titleStyle>
      <a:lvl1pPr algn="l" defTabSz="914400" rtl="0" eaLnBrk="1" latinLnBrk="0" hangingPunct="1">
        <a:lnSpc>
          <a:spcPct val="110000"/>
        </a:lnSpc>
        <a:spcBef>
          <a:spcPct val="0"/>
        </a:spcBef>
        <a:buNone/>
        <a:defRPr sz="4400" kern="1200">
          <a:solidFill>
            <a:schemeClr val="tx1"/>
          </a:solidFill>
          <a:latin typeface="Century Gothic" panose="020B0502020202020204" pitchFamily="34" charset="0"/>
          <a:ea typeface="+mj-ea"/>
          <a:cs typeface="+mj-cs"/>
        </a:defRPr>
      </a:lvl1pPr>
    </p:titleStyle>
    <p:bodyStyle>
      <a:lvl1pPr marL="0" indent="0" algn="l" defTabSz="914400" rtl="0" eaLnBrk="1" latinLnBrk="0" hangingPunct="1">
        <a:lnSpc>
          <a:spcPct val="110000"/>
        </a:lnSpc>
        <a:spcBef>
          <a:spcPts val="1000"/>
        </a:spcBef>
        <a:buFont typeface="Arial" panose="020B0604020202020204" pitchFamily="34" charset="0"/>
        <a:buNone/>
        <a:defRPr sz="24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7044728"/>
      </p:ext>
    </p:extLst>
  </p:cSld>
  <p:clrMap bg1="lt1" tx1="dk1" bg2="lt2" tx2="dk2" accent1="accent1" accent2="accent2" accent3="accent3" accent4="accent4" accent5="accent5" accent6="accent6" hlink="hlink" folHlink="folHlink"/>
  <p:sldLayoutIdLst>
    <p:sldLayoutId id="2147483673" r:id="rId1"/>
    <p:sldLayoutId id="2147483683" r:id="rId2"/>
  </p:sldLayoutIdLst>
  <p:txStyles>
    <p:titleStyle>
      <a:lvl1pPr algn="l" defTabSz="914400" rtl="0" eaLnBrk="1" latinLnBrk="0" hangingPunct="1">
        <a:lnSpc>
          <a:spcPct val="90000"/>
        </a:lnSpc>
        <a:spcBef>
          <a:spcPct val="0"/>
        </a:spcBef>
        <a:buNone/>
        <a:defRPr sz="440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0741394"/>
      </p:ext>
    </p:extLst>
  </p:cSld>
  <p:clrMap bg1="lt1" tx1="dk1" bg2="lt2" tx2="dk2" accent1="accent1" accent2="accent2" accent3="accent3" accent4="accent4" accent5="accent5" accent6="accent6" hlink="hlink" folHlink="folHlink"/>
  <p:sldLayoutIdLst>
    <p:sldLayoutId id="2147483675" r:id="rId1"/>
    <p:sldLayoutId id="2147483694" r:id="rId2"/>
    <p:sldLayoutId id="2147483698" r:id="rId3"/>
  </p:sldLayoutIdLst>
  <p:txStyles>
    <p:titleStyle>
      <a:lvl1pPr algn="l" defTabSz="914400" rtl="0" eaLnBrk="1" latinLnBrk="0" hangingPunct="1">
        <a:lnSpc>
          <a:spcPct val="90000"/>
        </a:lnSpc>
        <a:spcBef>
          <a:spcPct val="0"/>
        </a:spcBef>
        <a:buNone/>
        <a:defRPr sz="440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2862619"/>
      </p:ext>
    </p:extLst>
  </p:cSld>
  <p:clrMap bg1="lt1" tx1="dk1" bg2="lt2" tx2="dk2" accent1="accent1" accent2="accent2" accent3="accent3" accent4="accent4" accent5="accent5" accent6="accent6" hlink="hlink" folHlink="folHlink"/>
  <p:sldLayoutIdLst>
    <p:sldLayoutId id="2147483677" r:id="rId1"/>
    <p:sldLayoutId id="2147483695" r:id="rId2"/>
  </p:sldLayoutIdLst>
  <p:txStyles>
    <p:titleStyle>
      <a:lvl1pPr algn="l" defTabSz="914400" rtl="0" eaLnBrk="1" latinLnBrk="0" hangingPunct="1">
        <a:lnSpc>
          <a:spcPct val="90000"/>
        </a:lnSpc>
        <a:spcBef>
          <a:spcPct val="0"/>
        </a:spcBef>
        <a:buNone/>
        <a:defRPr sz="440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65914669"/>
      </p:ext>
    </p:extLst>
  </p:cSld>
  <p:clrMap bg1="lt1" tx1="dk1" bg2="lt2" tx2="dk2" accent1="accent1" accent2="accent2" accent3="accent3" accent4="accent4" accent5="accent5" accent6="accent6" hlink="hlink" folHlink="folHlink"/>
  <p:sldLayoutIdLst>
    <p:sldLayoutId id="2147483679" r:id="rId1"/>
    <p:sldLayoutId id="2147483696" r:id="rId2"/>
    <p:sldLayoutId id="2147483699" r:id="rId3"/>
  </p:sldLayoutIdLst>
  <p:txStyles>
    <p:titleStyle>
      <a:lvl1pPr algn="l" defTabSz="914400" rtl="0" eaLnBrk="1" latinLnBrk="0" hangingPunct="1">
        <a:lnSpc>
          <a:spcPct val="90000"/>
        </a:lnSpc>
        <a:spcBef>
          <a:spcPct val="0"/>
        </a:spcBef>
        <a:buNone/>
        <a:defRPr sz="440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5097025"/>
      </p:ext>
    </p:extLst>
  </p:cSld>
  <p:clrMap bg1="lt1" tx1="dk1" bg2="lt2" tx2="dk2" accent1="accent1" accent2="accent2" accent3="accent3" accent4="accent4" accent5="accent5" accent6="accent6" hlink="hlink" folHlink="folHlink"/>
  <p:sldLayoutIdLst>
    <p:sldLayoutId id="2147483681" r:id="rId1"/>
    <p:sldLayoutId id="2147483697" r:id="rId2"/>
  </p:sldLayoutIdLst>
  <p:txStyles>
    <p:titleStyle>
      <a:lvl1pPr algn="l" defTabSz="914400" rtl="0" eaLnBrk="1" latinLnBrk="0" hangingPunct="1">
        <a:lnSpc>
          <a:spcPct val="90000"/>
        </a:lnSpc>
        <a:spcBef>
          <a:spcPct val="0"/>
        </a:spcBef>
        <a:buNone/>
        <a:defRPr sz="440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3550457"/>
      </p:ext>
    </p:extLst>
  </p:cSld>
  <p:clrMap bg1="lt1" tx1="dk1" bg2="lt2" tx2="dk2" accent1="accent1" accent2="accent2" accent3="accent3" accent4="accent4" accent5="accent5" accent6="accent6" hlink="hlink" folHlink="folHlink"/>
  <p:sldLayoutIdLst>
    <p:sldLayoutId id="2147483649" r:id="rId1"/>
  </p:sldLayoutIdLst>
  <p:txStyles>
    <p:titleStyle>
      <a:lvl1pPr algn="l" defTabSz="914400" rtl="0" eaLnBrk="1" latinLnBrk="0" hangingPunct="1">
        <a:lnSpc>
          <a:spcPct val="90000"/>
        </a:lnSpc>
        <a:spcBef>
          <a:spcPct val="0"/>
        </a:spcBef>
        <a:buNone/>
        <a:defRPr sz="440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 Target="slide3.xml"/><Relationship Id="rId7" Type="http://schemas.openxmlformats.org/officeDocument/2006/relationships/slide" Target="slide5.xml"/><Relationship Id="rId12"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5.xml"/><Relationship Id="rId6" Type="http://schemas.openxmlformats.org/officeDocument/2006/relationships/image" Target="../media/image9.png"/><Relationship Id="rId11" Type="http://schemas.openxmlformats.org/officeDocument/2006/relationships/slide" Target="slide10.xml"/><Relationship Id="rId5" Type="http://schemas.openxmlformats.org/officeDocument/2006/relationships/slide" Target="slide16.xml"/><Relationship Id="rId10" Type="http://schemas.openxmlformats.org/officeDocument/2006/relationships/image" Target="../media/image11.png"/><Relationship Id="rId4" Type="http://schemas.openxmlformats.org/officeDocument/2006/relationships/image" Target="../media/image8.png"/><Relationship Id="rId9" Type="http://schemas.openxmlformats.org/officeDocument/2006/relationships/slide" Target="slide19.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16.jp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D2A664A7-52CC-5ED5-DB42-749E646AAEEB}"/>
              </a:ext>
            </a:extLst>
          </p:cNvPr>
          <p:cNvSpPr>
            <a:spLocks noGrp="1"/>
          </p:cNvSpPr>
          <p:nvPr>
            <p:ph type="subTitle" idx="1"/>
          </p:nvPr>
        </p:nvSpPr>
        <p:spPr>
          <a:xfrm>
            <a:off x="0" y="3592366"/>
            <a:ext cx="12192000" cy="1009184"/>
          </a:xfrm>
        </p:spPr>
        <p:txBody>
          <a:bodyPr/>
          <a:lstStyle/>
          <a:p>
            <a:r>
              <a:rPr lang="en-US" dirty="0"/>
              <a:t>(click on a button to go directly to that step)</a:t>
            </a:r>
          </a:p>
        </p:txBody>
      </p:sp>
      <p:pic>
        <p:nvPicPr>
          <p:cNvPr id="5" name="Picture 4" descr="A close-up of a blue and white screen&#10;&#10;AI-generated content may be incorrect.">
            <a:hlinkClick r:id="rId3" action="ppaction://hlinksldjump"/>
            <a:extLst>
              <a:ext uri="{FF2B5EF4-FFF2-40B4-BE49-F238E27FC236}">
                <a16:creationId xmlns:a16="http://schemas.microsoft.com/office/drawing/2014/main" id="{D4234A10-B5DB-A9D6-8185-822A8976952B}"/>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tretch>
            <a:fillRect/>
          </a:stretch>
        </p:blipFill>
        <p:spPr>
          <a:xfrm>
            <a:off x="601712" y="2807103"/>
            <a:ext cx="2103120" cy="459624"/>
          </a:xfrm>
          <a:prstGeom prst="rect">
            <a:avLst/>
          </a:prstGeom>
          <a:effectLst>
            <a:outerShdw blurRad="50800" dist="50800" dir="2700000" algn="tl" rotWithShape="0">
              <a:prstClr val="black">
                <a:alpha val="30000"/>
              </a:prstClr>
            </a:outerShdw>
          </a:effectLst>
        </p:spPr>
      </p:pic>
      <p:pic>
        <p:nvPicPr>
          <p:cNvPr id="7" name="Picture 6" descr="A close-up of a computer screen&#10;&#10;AI-generated content may be incorrect.">
            <a:hlinkClick r:id="rId5" action="ppaction://hlinksldjump"/>
            <a:extLst>
              <a:ext uri="{FF2B5EF4-FFF2-40B4-BE49-F238E27FC236}">
                <a16:creationId xmlns:a16="http://schemas.microsoft.com/office/drawing/2014/main" id="{8D1CDA98-D3E1-1C65-2F5C-A99DC850D430}"/>
              </a:ext>
            </a:extLst>
          </p:cNvPr>
          <p:cNvPicPr>
            <a:picLocks noGrp="1" noRot="1" noChangeAspect="1" noMove="1" noResize="1" noEditPoints="1" noAdjustHandles="1" noChangeArrowheads="1" noChangeShapeType="1" noCrop="1"/>
          </p:cNvPicPr>
          <p:nvPr/>
        </p:nvPicPr>
        <p:blipFill>
          <a:blip r:embed="rId6">
            <a:extLst>
              <a:ext uri="{28A0092B-C50C-407E-A947-70E740481C1C}">
                <a14:useLocalDpi xmlns:a14="http://schemas.microsoft.com/office/drawing/2010/main" val="0"/>
              </a:ext>
            </a:extLst>
          </a:blip>
          <a:stretch>
            <a:fillRect/>
          </a:stretch>
        </p:blipFill>
        <p:spPr>
          <a:xfrm>
            <a:off x="7298231" y="2807103"/>
            <a:ext cx="2103120" cy="459624"/>
          </a:xfrm>
          <a:prstGeom prst="rect">
            <a:avLst/>
          </a:prstGeom>
          <a:effectLst>
            <a:outerShdw blurRad="50800" dist="50800" dir="2700000" algn="tl" rotWithShape="0">
              <a:prstClr val="black">
                <a:alpha val="30000"/>
              </a:prstClr>
            </a:outerShdw>
          </a:effectLst>
        </p:spPr>
      </p:pic>
      <p:pic>
        <p:nvPicPr>
          <p:cNvPr id="9" name="Picture 8" descr="A green and white rectangular sign with black text&#10;&#10;AI-generated content may be incorrect.">
            <a:hlinkClick r:id="rId7" action="ppaction://hlinksldjump"/>
            <a:extLst>
              <a:ext uri="{FF2B5EF4-FFF2-40B4-BE49-F238E27FC236}">
                <a16:creationId xmlns:a16="http://schemas.microsoft.com/office/drawing/2014/main" id="{28A65E3D-B421-E885-CC21-825EC0B08B54}"/>
              </a:ext>
            </a:extLst>
          </p:cNvPr>
          <p:cNvPicPr>
            <a:picLocks noGrp="1" noRot="1" noChangeAspect="1" noMove="1" noResize="1" noEditPoints="1" noAdjustHandles="1" noChangeArrowheads="1" noChangeShapeType="1" noCrop="1"/>
          </p:cNvPicPr>
          <p:nvPr/>
        </p:nvPicPr>
        <p:blipFill>
          <a:blip r:embed="rId8">
            <a:extLst>
              <a:ext uri="{28A0092B-C50C-407E-A947-70E740481C1C}">
                <a14:useLocalDpi xmlns:a14="http://schemas.microsoft.com/office/drawing/2010/main" val="0"/>
              </a:ext>
            </a:extLst>
          </a:blip>
          <a:stretch>
            <a:fillRect/>
          </a:stretch>
        </p:blipFill>
        <p:spPr>
          <a:xfrm>
            <a:off x="2833885" y="2807103"/>
            <a:ext cx="2103120" cy="459624"/>
          </a:xfrm>
          <a:prstGeom prst="rect">
            <a:avLst/>
          </a:prstGeom>
          <a:effectLst>
            <a:outerShdw blurRad="50800" dist="50800" dir="2700000" algn="tl" rotWithShape="0">
              <a:prstClr val="black">
                <a:alpha val="30000"/>
              </a:prstClr>
            </a:outerShdw>
          </a:effectLst>
        </p:spPr>
      </p:pic>
      <p:pic>
        <p:nvPicPr>
          <p:cNvPr id="11" name="Picture 10" descr="A blue and white screen with black letters&#10;&#10;AI-generated content may be incorrect.">
            <a:hlinkClick r:id="rId9" action="ppaction://hlinksldjump"/>
            <a:extLst>
              <a:ext uri="{FF2B5EF4-FFF2-40B4-BE49-F238E27FC236}">
                <a16:creationId xmlns:a16="http://schemas.microsoft.com/office/drawing/2014/main" id="{F08968E3-87C0-92B8-6C64-DF0E6F8AECB0}"/>
              </a:ext>
            </a:extLst>
          </p:cNvPr>
          <p:cNvPicPr>
            <a:picLocks noGrp="1" noRot="1" noChangeAspect="1" noMove="1" noResize="1" noEditPoints="1" noAdjustHandles="1" noChangeArrowheads="1" noChangeShapeType="1" noCrop="1"/>
          </p:cNvPicPr>
          <p:nvPr/>
        </p:nvPicPr>
        <p:blipFill>
          <a:blip r:embed="rId10">
            <a:extLst>
              <a:ext uri="{28A0092B-C50C-407E-A947-70E740481C1C}">
                <a14:useLocalDpi xmlns:a14="http://schemas.microsoft.com/office/drawing/2010/main" val="0"/>
              </a:ext>
            </a:extLst>
          </a:blip>
          <a:stretch>
            <a:fillRect/>
          </a:stretch>
        </p:blipFill>
        <p:spPr>
          <a:xfrm>
            <a:off x="9530404" y="2807103"/>
            <a:ext cx="2103120" cy="459624"/>
          </a:xfrm>
          <a:prstGeom prst="rect">
            <a:avLst/>
          </a:prstGeom>
          <a:effectLst>
            <a:outerShdw blurRad="50800" dist="50800" dir="2700000" algn="tl" rotWithShape="0">
              <a:prstClr val="black">
                <a:alpha val="30000"/>
              </a:prstClr>
            </a:outerShdw>
          </a:effectLst>
        </p:spPr>
      </p:pic>
      <p:pic>
        <p:nvPicPr>
          <p:cNvPr id="13" name="Picture 12" descr="A close-up of a sign&#10;&#10;AI-generated content may be incorrect.">
            <a:hlinkClick r:id="rId11" action="ppaction://hlinksldjump"/>
            <a:extLst>
              <a:ext uri="{FF2B5EF4-FFF2-40B4-BE49-F238E27FC236}">
                <a16:creationId xmlns:a16="http://schemas.microsoft.com/office/drawing/2014/main" id="{E433410D-C33E-8150-2CAA-3A9550115897}"/>
              </a:ext>
            </a:extLst>
          </p:cNvPr>
          <p:cNvPicPr>
            <a:picLocks noGrp="1" noRot="1" noChangeAspect="1" noMove="1" noResize="1" noEditPoints="1" noAdjustHandles="1" noChangeArrowheads="1" noChangeShapeType="1" noCrop="1"/>
          </p:cNvPicPr>
          <p:nvPr/>
        </p:nvPicPr>
        <p:blipFill>
          <a:blip r:embed="rId12">
            <a:extLst>
              <a:ext uri="{28A0092B-C50C-407E-A947-70E740481C1C}">
                <a14:useLocalDpi xmlns:a14="http://schemas.microsoft.com/office/drawing/2010/main" val="0"/>
              </a:ext>
            </a:extLst>
          </a:blip>
          <a:stretch>
            <a:fillRect/>
          </a:stretch>
        </p:blipFill>
        <p:spPr>
          <a:xfrm>
            <a:off x="5066058" y="2807103"/>
            <a:ext cx="2103120" cy="459624"/>
          </a:xfrm>
          <a:prstGeom prst="rect">
            <a:avLst/>
          </a:prstGeom>
          <a:effectLst>
            <a:outerShdw blurRad="50800" dist="50800" dir="2700000" algn="tl" rotWithShape="0">
              <a:prstClr val="black">
                <a:alpha val="30000"/>
              </a:prstClr>
            </a:outerShdw>
          </a:effectLst>
        </p:spPr>
      </p:pic>
    </p:spTree>
    <p:extLst>
      <p:ext uri="{BB962C8B-B14F-4D97-AF65-F5344CB8AC3E}">
        <p14:creationId xmlns:p14="http://schemas.microsoft.com/office/powerpoint/2010/main" val="19477950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0F87F036-A1ED-F3C3-048D-9D3F0B622B45}"/>
              </a:ext>
            </a:extLst>
          </p:cNvPr>
          <p:cNvSpPr>
            <a:spLocks noGrp="1"/>
          </p:cNvSpPr>
          <p:nvPr>
            <p:ph type="subTitle" idx="1"/>
          </p:nvPr>
        </p:nvSpPr>
        <p:spPr/>
        <p:txBody>
          <a:bodyPr/>
          <a:lstStyle/>
          <a:p>
            <a:r>
              <a:rPr lang="en-US" dirty="0"/>
              <a:t>work it out</a:t>
            </a:r>
          </a:p>
        </p:txBody>
      </p:sp>
    </p:spTree>
    <p:extLst>
      <p:ext uri="{BB962C8B-B14F-4D97-AF65-F5344CB8AC3E}">
        <p14:creationId xmlns:p14="http://schemas.microsoft.com/office/powerpoint/2010/main" val="31709649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ular Callout 1">
            <a:extLst>
              <a:ext uri="{FF2B5EF4-FFF2-40B4-BE49-F238E27FC236}">
                <a16:creationId xmlns:a16="http://schemas.microsoft.com/office/drawing/2014/main" id="{9E6ED0F7-65CE-4823-94F3-80422DD90908}"/>
              </a:ext>
            </a:extLst>
          </p:cNvPr>
          <p:cNvSpPr/>
          <p:nvPr/>
        </p:nvSpPr>
        <p:spPr>
          <a:xfrm>
            <a:off x="862914" y="3955704"/>
            <a:ext cx="2910852" cy="896470"/>
          </a:xfrm>
          <a:prstGeom prst="wedgeRoundRectCallout">
            <a:avLst>
              <a:gd name="adj1" fmla="val 41185"/>
              <a:gd name="adj2" fmla="val 82500"/>
              <a:gd name="adj3" fmla="val 16667"/>
            </a:avLst>
          </a:prstGeom>
          <a:solidFill>
            <a:srgbClr val="E1EDF6"/>
          </a:solidFill>
          <a:ln>
            <a:solidFill>
              <a:srgbClr val="005E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entury Gothic" panose="020B0502020202020204" pitchFamily="34" charset="0"/>
              </a:rPr>
              <a:t>what mistakes do you need to avoid?</a:t>
            </a:r>
          </a:p>
        </p:txBody>
      </p:sp>
      <p:sp>
        <p:nvSpPr>
          <p:cNvPr id="3" name="Rounded Rectangular Callout 3">
            <a:extLst>
              <a:ext uri="{FF2B5EF4-FFF2-40B4-BE49-F238E27FC236}">
                <a16:creationId xmlns:a16="http://schemas.microsoft.com/office/drawing/2014/main" id="{3E38EF0F-57D4-62FF-F914-8AE96596E0B3}"/>
              </a:ext>
            </a:extLst>
          </p:cNvPr>
          <p:cNvSpPr/>
          <p:nvPr/>
        </p:nvSpPr>
        <p:spPr>
          <a:xfrm>
            <a:off x="862914" y="1969226"/>
            <a:ext cx="2910853" cy="896112"/>
          </a:xfrm>
          <a:prstGeom prst="wedgeRoundRectCallout">
            <a:avLst>
              <a:gd name="adj1" fmla="val 41185"/>
              <a:gd name="adj2" fmla="val 82500"/>
              <a:gd name="adj3" fmla="val 16667"/>
            </a:avLst>
          </a:prstGeom>
          <a:solidFill>
            <a:srgbClr val="E8F4DB"/>
          </a:solidFill>
          <a:ln>
            <a:solidFill>
              <a:srgbClr val="86C44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solidFill>
                  <a:schemeClr val="tx1"/>
                </a:solidFill>
                <a:latin typeface="Century Gothic"/>
              </a:rPr>
              <a:t>explain your answer in more than one way</a:t>
            </a:r>
            <a:endParaRPr lang="en-US" dirty="0">
              <a:solidFill>
                <a:schemeClr val="tx1"/>
              </a:solidFill>
              <a:latin typeface="Arial" panose="020B0604020202020204" pitchFamily="34" charset="0"/>
            </a:endParaRPr>
          </a:p>
        </p:txBody>
      </p:sp>
      <p:sp>
        <p:nvSpPr>
          <p:cNvPr id="6" name="TextBox 5">
            <a:extLst>
              <a:ext uri="{FF2B5EF4-FFF2-40B4-BE49-F238E27FC236}">
                <a16:creationId xmlns:a16="http://schemas.microsoft.com/office/drawing/2014/main" id="{BB547717-2CB7-0B93-F3A3-A1793250FFC6}"/>
              </a:ext>
            </a:extLst>
          </p:cNvPr>
          <p:cNvSpPr txBox="1"/>
          <p:nvPr/>
        </p:nvSpPr>
        <p:spPr>
          <a:xfrm>
            <a:off x="5805989" y="2005827"/>
            <a:ext cx="4910970" cy="3083280"/>
          </a:xfrm>
          <a:prstGeom prst="rect">
            <a:avLst/>
          </a:prstGeom>
          <a:noFill/>
          <a:ln w="28575">
            <a:solidFill>
              <a:schemeClr val="bg1">
                <a:lumMod val="75000"/>
              </a:schemeClr>
            </a:solidFill>
            <a:prstDash val="dash"/>
          </a:ln>
        </p:spPr>
        <p:txBody>
          <a:bodyPr wrap="square" lIns="274320" tIns="182880" bIns="182880" rtlCol="0">
            <a:spAutoFit/>
          </a:bodyPr>
          <a:lstStyle/>
          <a:p>
            <a:r>
              <a:rPr lang="en-US" dirty="0">
                <a:latin typeface="Verdana" panose="020B0604030504040204" pitchFamily="34" charset="0"/>
                <a:ea typeface="Verdana" panose="020B0604030504040204" pitchFamily="34" charset="0"/>
              </a:rPr>
              <a:t>Alex paid $0.08 in sales tax when he bought a candy bar. Which fraction is equivalent to 0.08?</a:t>
            </a:r>
          </a:p>
          <a:p>
            <a:endParaRPr lang="en-US" dirty="0">
              <a:solidFill>
                <a:schemeClr val="accent5">
                  <a:lumMod val="60000"/>
                  <a:lumOff val="40000"/>
                </a:schemeClr>
              </a:solidFill>
              <a:latin typeface="Verdana" panose="020B0604030504040204" pitchFamily="34" charset="0"/>
              <a:ea typeface="Verdana" panose="020B0604030504040204" pitchFamily="34" charset="0"/>
            </a:endParaRPr>
          </a:p>
          <a:p>
            <a:pPr>
              <a:lnSpc>
                <a:spcPct val="150000"/>
              </a:lnSpc>
            </a:pPr>
            <a:r>
              <a:rPr lang="en-US" b="1" dirty="0">
                <a:latin typeface="Verdana" panose="020B0604030504040204" pitchFamily="34" charset="0"/>
                <a:ea typeface="Verdana" panose="020B0604030504040204" pitchFamily="34" charset="0"/>
              </a:rPr>
              <a:t>A  </a:t>
            </a:r>
            <a:r>
              <a:rPr lang="en-US" dirty="0">
                <a:latin typeface="Verdana" panose="020B0604030504040204" pitchFamily="34" charset="0"/>
                <a:ea typeface="Verdana" panose="020B0604030504040204" pitchFamily="34" charset="0"/>
              </a:rPr>
              <a:t>1/80</a:t>
            </a:r>
            <a:endParaRPr lang="en-US" b="1" dirty="0">
              <a:latin typeface="Century Gothic" panose="020B0502020202020204" pitchFamily="34" charset="0"/>
            </a:endParaRPr>
          </a:p>
          <a:p>
            <a:pPr>
              <a:lnSpc>
                <a:spcPct val="150000"/>
              </a:lnSpc>
            </a:pPr>
            <a:r>
              <a:rPr lang="en-US" b="1" dirty="0">
                <a:latin typeface="Verdana" panose="020B0604030504040204" pitchFamily="34" charset="0"/>
                <a:ea typeface="Verdana" panose="020B0604030504040204" pitchFamily="34" charset="0"/>
              </a:rPr>
              <a:t>B  </a:t>
            </a:r>
            <a:r>
              <a:rPr lang="en-US" dirty="0">
                <a:latin typeface="Verdana" panose="020B0604030504040204" pitchFamily="34" charset="0"/>
                <a:ea typeface="Verdana" panose="020B0604030504040204" pitchFamily="34" charset="0"/>
              </a:rPr>
              <a:t>2/25</a:t>
            </a:r>
          </a:p>
          <a:p>
            <a:pPr>
              <a:lnSpc>
                <a:spcPct val="150000"/>
              </a:lnSpc>
            </a:pPr>
            <a:r>
              <a:rPr lang="en-US" b="1" dirty="0">
                <a:latin typeface="Verdana" panose="020B0604030504040204" pitchFamily="34" charset="0"/>
                <a:ea typeface="Verdana" panose="020B0604030504040204" pitchFamily="34" charset="0"/>
              </a:rPr>
              <a:t>C  </a:t>
            </a:r>
            <a:r>
              <a:rPr lang="en-US" dirty="0">
                <a:latin typeface="Verdana" panose="020B0604030504040204" pitchFamily="34" charset="0"/>
                <a:ea typeface="Verdana" panose="020B0604030504040204" pitchFamily="34" charset="0"/>
              </a:rPr>
              <a:t>1/8</a:t>
            </a:r>
          </a:p>
          <a:p>
            <a:pPr>
              <a:lnSpc>
                <a:spcPct val="150000"/>
              </a:lnSpc>
            </a:pPr>
            <a:r>
              <a:rPr lang="en-US" b="1" dirty="0">
                <a:latin typeface="Verdana" panose="020B0604030504040204" pitchFamily="34" charset="0"/>
                <a:ea typeface="Verdana" panose="020B0604030504040204" pitchFamily="34" charset="0"/>
              </a:rPr>
              <a:t>D  </a:t>
            </a:r>
            <a:r>
              <a:rPr lang="en-US" dirty="0">
                <a:latin typeface="Verdana" panose="020B0604030504040204" pitchFamily="34" charset="0"/>
                <a:ea typeface="Verdana" panose="020B0604030504040204" pitchFamily="34" charset="0"/>
              </a:rPr>
              <a:t>4/5</a:t>
            </a:r>
          </a:p>
        </p:txBody>
      </p:sp>
    </p:spTree>
    <p:extLst>
      <p:ext uri="{BB962C8B-B14F-4D97-AF65-F5344CB8AC3E}">
        <p14:creationId xmlns:p14="http://schemas.microsoft.com/office/powerpoint/2010/main" val="21728813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2">
            <a:extLst>
              <a:ext uri="{FF2B5EF4-FFF2-40B4-BE49-F238E27FC236}">
                <a16:creationId xmlns:a16="http://schemas.microsoft.com/office/drawing/2014/main" id="{7969D0A8-5DC7-2519-B36D-C27CAFFE8F12}"/>
              </a:ext>
            </a:extLst>
          </p:cNvPr>
          <p:cNvSpPr txBox="1">
            <a:spLocks/>
          </p:cNvSpPr>
          <p:nvPr/>
        </p:nvSpPr>
        <p:spPr>
          <a:xfrm>
            <a:off x="1570791" y="522560"/>
            <a:ext cx="2622582" cy="551832"/>
          </a:xfrm>
          <a:prstGeom prst="rect">
            <a:avLst/>
          </a:prstGeom>
        </p:spPr>
        <p:txBody>
          <a:bodyPr vert="horz" lIns="76200" tIns="38100" rIns="76200" bIns="3810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lvl="1" algn="l" defTabSz="761940">
              <a:lnSpc>
                <a:spcPct val="100000"/>
              </a:lnSpc>
              <a:spcBef>
                <a:spcPts val="0"/>
              </a:spcBef>
              <a:defRPr/>
            </a:pPr>
            <a:r>
              <a:rPr lang="en-US" sz="2400" dirty="0">
                <a:solidFill>
                  <a:srgbClr val="E46C07"/>
                </a:solidFill>
                <a:latin typeface="Century Gothic"/>
              </a:rPr>
              <a:t>IQ slap down </a:t>
            </a:r>
          </a:p>
        </p:txBody>
      </p:sp>
      <p:grpSp>
        <p:nvGrpSpPr>
          <p:cNvPr id="3" name="Group 2">
            <a:extLst>
              <a:ext uri="{FF2B5EF4-FFF2-40B4-BE49-F238E27FC236}">
                <a16:creationId xmlns:a16="http://schemas.microsoft.com/office/drawing/2014/main" id="{DA2D0E80-94A8-707D-2E36-9E1C5FDFB643}"/>
              </a:ext>
            </a:extLst>
          </p:cNvPr>
          <p:cNvGrpSpPr/>
          <p:nvPr/>
        </p:nvGrpSpPr>
        <p:grpSpPr>
          <a:xfrm>
            <a:off x="1585781" y="1406148"/>
            <a:ext cx="866139" cy="1015663"/>
            <a:chOff x="1179415" y="2219371"/>
            <a:chExt cx="1976626" cy="2377834"/>
          </a:xfrm>
        </p:grpSpPr>
        <p:pic>
          <p:nvPicPr>
            <p:cNvPr id="4" name="Picture 3">
              <a:extLst>
                <a:ext uri="{FF2B5EF4-FFF2-40B4-BE49-F238E27FC236}">
                  <a16:creationId xmlns:a16="http://schemas.microsoft.com/office/drawing/2014/main" id="{B4007A48-207D-9DE9-CE52-C55AF1B0D1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9415" y="2388288"/>
              <a:ext cx="1976626" cy="2172889"/>
            </a:xfrm>
            <a:prstGeom prst="rect">
              <a:avLst/>
            </a:prstGeom>
          </p:spPr>
        </p:pic>
        <p:sp>
          <p:nvSpPr>
            <p:cNvPr id="5" name="TextBox 4">
              <a:extLst>
                <a:ext uri="{FF2B5EF4-FFF2-40B4-BE49-F238E27FC236}">
                  <a16:creationId xmlns:a16="http://schemas.microsoft.com/office/drawing/2014/main" id="{B62C4AFB-976E-50D2-ECF8-F63D4D3F28AD}"/>
                </a:ext>
              </a:extLst>
            </p:cNvPr>
            <p:cNvSpPr txBox="1"/>
            <p:nvPr/>
          </p:nvSpPr>
          <p:spPr>
            <a:xfrm>
              <a:off x="1342472" y="2219371"/>
              <a:ext cx="1545092" cy="2377834"/>
            </a:xfrm>
            <a:prstGeom prst="rect">
              <a:avLst/>
            </a:prstGeom>
            <a:noFill/>
          </p:spPr>
          <p:txBody>
            <a:bodyPr wrap="square" rtlCol="0">
              <a:spAutoFit/>
            </a:bodyPr>
            <a:lstStyle/>
            <a:p>
              <a:pPr algn="ctr" defTabSz="914327" eaLnBrk="0" fontAlgn="base" hangingPunct="0">
                <a:spcBef>
                  <a:spcPct val="0"/>
                </a:spcBef>
                <a:spcAft>
                  <a:spcPct val="0"/>
                </a:spcAft>
                <a:defRPr/>
              </a:pPr>
              <a:r>
                <a:rPr lang="en-US" sz="6000" b="1" kern="0" dirty="0">
                  <a:solidFill>
                    <a:srgbClr val="044C8E"/>
                  </a:solidFill>
                  <a:latin typeface="Century Gothic"/>
                  <a:cs typeface="Calibri Light"/>
                  <a:sym typeface="Wingdings 2" panose="05020102010507070707" pitchFamily="18" charset="2"/>
                </a:rPr>
                <a:t>A</a:t>
              </a:r>
              <a:endParaRPr lang="en-US" sz="6000" b="1" kern="0" dirty="0">
                <a:solidFill>
                  <a:srgbClr val="044C8E"/>
                </a:solidFill>
                <a:latin typeface="Century Gothic"/>
                <a:cs typeface="Calibri Light"/>
              </a:endParaRPr>
            </a:p>
          </p:txBody>
        </p:sp>
      </p:grpSp>
      <p:grpSp>
        <p:nvGrpSpPr>
          <p:cNvPr id="6" name="Group 5">
            <a:extLst>
              <a:ext uri="{FF2B5EF4-FFF2-40B4-BE49-F238E27FC236}">
                <a16:creationId xmlns:a16="http://schemas.microsoft.com/office/drawing/2014/main" id="{E9A7875B-0C7A-506F-4AA7-FA679105533B}"/>
              </a:ext>
            </a:extLst>
          </p:cNvPr>
          <p:cNvGrpSpPr/>
          <p:nvPr/>
        </p:nvGrpSpPr>
        <p:grpSpPr>
          <a:xfrm>
            <a:off x="2708846" y="1406146"/>
            <a:ext cx="866139" cy="1015663"/>
            <a:chOff x="1179415" y="2219369"/>
            <a:chExt cx="1976626" cy="2377834"/>
          </a:xfrm>
        </p:grpSpPr>
        <p:pic>
          <p:nvPicPr>
            <p:cNvPr id="7" name="Picture 6">
              <a:extLst>
                <a:ext uri="{FF2B5EF4-FFF2-40B4-BE49-F238E27FC236}">
                  <a16:creationId xmlns:a16="http://schemas.microsoft.com/office/drawing/2014/main" id="{491A96AD-C6C9-518C-D34D-86B1321E87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9415" y="2388288"/>
              <a:ext cx="1976626" cy="2172889"/>
            </a:xfrm>
            <a:prstGeom prst="rect">
              <a:avLst/>
            </a:prstGeom>
          </p:spPr>
        </p:pic>
        <p:sp>
          <p:nvSpPr>
            <p:cNvPr id="8" name="TextBox 7">
              <a:extLst>
                <a:ext uri="{FF2B5EF4-FFF2-40B4-BE49-F238E27FC236}">
                  <a16:creationId xmlns:a16="http://schemas.microsoft.com/office/drawing/2014/main" id="{B193AFCB-ADBB-7160-F19A-848D3DB801B3}"/>
                </a:ext>
              </a:extLst>
            </p:cNvPr>
            <p:cNvSpPr txBox="1"/>
            <p:nvPr/>
          </p:nvSpPr>
          <p:spPr>
            <a:xfrm>
              <a:off x="1342472" y="2219369"/>
              <a:ext cx="1545092" cy="2377834"/>
            </a:xfrm>
            <a:prstGeom prst="rect">
              <a:avLst/>
            </a:prstGeom>
            <a:noFill/>
          </p:spPr>
          <p:txBody>
            <a:bodyPr wrap="square" rtlCol="0">
              <a:spAutoFit/>
            </a:bodyPr>
            <a:lstStyle/>
            <a:p>
              <a:pPr algn="ctr" defTabSz="914327" eaLnBrk="0" fontAlgn="base" hangingPunct="0">
                <a:spcBef>
                  <a:spcPct val="0"/>
                </a:spcBef>
                <a:spcAft>
                  <a:spcPct val="0"/>
                </a:spcAft>
                <a:defRPr/>
              </a:pPr>
              <a:r>
                <a:rPr lang="en-US" sz="6000" b="1" kern="0" dirty="0">
                  <a:solidFill>
                    <a:srgbClr val="044C8E"/>
                  </a:solidFill>
                  <a:latin typeface="Century Gothic"/>
                  <a:cs typeface="Calibri Light"/>
                  <a:sym typeface="Wingdings 2" panose="05020102010507070707" pitchFamily="18" charset="2"/>
                </a:rPr>
                <a:t>B</a:t>
              </a:r>
              <a:endParaRPr lang="en-US" sz="6000" b="1" kern="0" dirty="0">
                <a:solidFill>
                  <a:srgbClr val="044C8E"/>
                </a:solidFill>
                <a:latin typeface="Century Gothic"/>
                <a:cs typeface="Calibri Light"/>
              </a:endParaRPr>
            </a:p>
          </p:txBody>
        </p:sp>
      </p:grpSp>
      <p:grpSp>
        <p:nvGrpSpPr>
          <p:cNvPr id="9" name="Group 8">
            <a:extLst>
              <a:ext uri="{FF2B5EF4-FFF2-40B4-BE49-F238E27FC236}">
                <a16:creationId xmlns:a16="http://schemas.microsoft.com/office/drawing/2014/main" id="{F703FE03-CE08-5903-684C-E32D461D7FA9}"/>
              </a:ext>
            </a:extLst>
          </p:cNvPr>
          <p:cNvGrpSpPr/>
          <p:nvPr/>
        </p:nvGrpSpPr>
        <p:grpSpPr>
          <a:xfrm>
            <a:off x="3831910" y="1442223"/>
            <a:ext cx="866139" cy="1015663"/>
            <a:chOff x="1179415" y="2303828"/>
            <a:chExt cx="1976626" cy="2377835"/>
          </a:xfrm>
        </p:grpSpPr>
        <p:pic>
          <p:nvPicPr>
            <p:cNvPr id="10" name="Picture 9">
              <a:extLst>
                <a:ext uri="{FF2B5EF4-FFF2-40B4-BE49-F238E27FC236}">
                  <a16:creationId xmlns:a16="http://schemas.microsoft.com/office/drawing/2014/main" id="{301D1427-895B-6211-EA30-AF2A746DC2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9415" y="2388288"/>
              <a:ext cx="1976626" cy="2172889"/>
            </a:xfrm>
            <a:prstGeom prst="rect">
              <a:avLst/>
            </a:prstGeom>
          </p:spPr>
        </p:pic>
        <p:sp>
          <p:nvSpPr>
            <p:cNvPr id="11" name="TextBox 10">
              <a:extLst>
                <a:ext uri="{FF2B5EF4-FFF2-40B4-BE49-F238E27FC236}">
                  <a16:creationId xmlns:a16="http://schemas.microsoft.com/office/drawing/2014/main" id="{D95F10DE-5D5E-1429-B59D-3FF73E60D04A}"/>
                </a:ext>
              </a:extLst>
            </p:cNvPr>
            <p:cNvSpPr txBox="1"/>
            <p:nvPr/>
          </p:nvSpPr>
          <p:spPr>
            <a:xfrm>
              <a:off x="1343209" y="2303828"/>
              <a:ext cx="1545092" cy="2377835"/>
            </a:xfrm>
            <a:prstGeom prst="rect">
              <a:avLst/>
            </a:prstGeom>
            <a:noFill/>
          </p:spPr>
          <p:txBody>
            <a:bodyPr wrap="square" rtlCol="0">
              <a:spAutoFit/>
            </a:bodyPr>
            <a:lstStyle/>
            <a:p>
              <a:pPr algn="ctr" defTabSz="914327" eaLnBrk="0" fontAlgn="base" hangingPunct="0">
                <a:spcBef>
                  <a:spcPct val="0"/>
                </a:spcBef>
                <a:spcAft>
                  <a:spcPct val="0"/>
                </a:spcAft>
                <a:defRPr/>
              </a:pPr>
              <a:r>
                <a:rPr lang="en-US" sz="6000" b="1" kern="0" dirty="0">
                  <a:solidFill>
                    <a:srgbClr val="044C8E"/>
                  </a:solidFill>
                  <a:latin typeface="Century Gothic"/>
                  <a:cs typeface="Calibri Light"/>
                  <a:sym typeface="Wingdings 2" panose="05020102010507070707" pitchFamily="18" charset="2"/>
                </a:rPr>
                <a:t>C</a:t>
              </a:r>
              <a:endParaRPr lang="en-US" sz="6000" b="1" kern="0" dirty="0">
                <a:solidFill>
                  <a:srgbClr val="044C8E"/>
                </a:solidFill>
                <a:latin typeface="Century Gothic"/>
                <a:cs typeface="Calibri Light"/>
              </a:endParaRPr>
            </a:p>
          </p:txBody>
        </p:sp>
      </p:grpSp>
      <p:grpSp>
        <p:nvGrpSpPr>
          <p:cNvPr id="12" name="Group 11">
            <a:extLst>
              <a:ext uri="{FF2B5EF4-FFF2-40B4-BE49-F238E27FC236}">
                <a16:creationId xmlns:a16="http://schemas.microsoft.com/office/drawing/2014/main" id="{B3CBFE6B-A163-A1CD-90B8-9E73F155CA44}"/>
              </a:ext>
            </a:extLst>
          </p:cNvPr>
          <p:cNvGrpSpPr/>
          <p:nvPr/>
        </p:nvGrpSpPr>
        <p:grpSpPr>
          <a:xfrm>
            <a:off x="4954974" y="1406145"/>
            <a:ext cx="866139" cy="1015663"/>
            <a:chOff x="1179415" y="2186943"/>
            <a:chExt cx="1976626" cy="2377835"/>
          </a:xfrm>
        </p:grpSpPr>
        <p:pic>
          <p:nvPicPr>
            <p:cNvPr id="13" name="Picture 12">
              <a:extLst>
                <a:ext uri="{FF2B5EF4-FFF2-40B4-BE49-F238E27FC236}">
                  <a16:creationId xmlns:a16="http://schemas.microsoft.com/office/drawing/2014/main" id="{E632649E-88A9-1CE2-1F75-BCF3EFACA4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9415" y="2388288"/>
              <a:ext cx="1976626" cy="2172889"/>
            </a:xfrm>
            <a:prstGeom prst="rect">
              <a:avLst/>
            </a:prstGeom>
          </p:spPr>
        </p:pic>
        <p:sp>
          <p:nvSpPr>
            <p:cNvPr id="14" name="TextBox 13">
              <a:extLst>
                <a:ext uri="{FF2B5EF4-FFF2-40B4-BE49-F238E27FC236}">
                  <a16:creationId xmlns:a16="http://schemas.microsoft.com/office/drawing/2014/main" id="{E8E8C4E8-0959-F4EE-DD69-1CE951816AFB}"/>
                </a:ext>
              </a:extLst>
            </p:cNvPr>
            <p:cNvSpPr txBox="1"/>
            <p:nvPr/>
          </p:nvSpPr>
          <p:spPr>
            <a:xfrm>
              <a:off x="1343209" y="2186943"/>
              <a:ext cx="1545092" cy="2377835"/>
            </a:xfrm>
            <a:prstGeom prst="rect">
              <a:avLst/>
            </a:prstGeom>
            <a:noFill/>
          </p:spPr>
          <p:txBody>
            <a:bodyPr wrap="square" rtlCol="0">
              <a:spAutoFit/>
            </a:bodyPr>
            <a:lstStyle/>
            <a:p>
              <a:pPr algn="ctr" defTabSz="914327" eaLnBrk="0" fontAlgn="base" hangingPunct="0">
                <a:spcBef>
                  <a:spcPct val="0"/>
                </a:spcBef>
                <a:spcAft>
                  <a:spcPct val="0"/>
                </a:spcAft>
                <a:defRPr/>
              </a:pPr>
              <a:r>
                <a:rPr lang="en-US" sz="6000" b="1" kern="0" dirty="0">
                  <a:solidFill>
                    <a:srgbClr val="044C8E"/>
                  </a:solidFill>
                  <a:latin typeface="Century Gothic"/>
                  <a:cs typeface="Calibri Light"/>
                  <a:sym typeface="Wingdings 2" panose="05020102010507070707" pitchFamily="18" charset="2"/>
                </a:rPr>
                <a:t>D</a:t>
              </a:r>
              <a:endParaRPr lang="en-US" sz="6000" b="1" kern="0" dirty="0">
                <a:solidFill>
                  <a:srgbClr val="044C8E"/>
                </a:solidFill>
                <a:latin typeface="Century Gothic"/>
                <a:cs typeface="Calibri Light"/>
              </a:endParaRPr>
            </a:p>
          </p:txBody>
        </p:sp>
      </p:grpSp>
      <p:sp>
        <p:nvSpPr>
          <p:cNvPr id="15" name="Rectangle 14">
            <a:extLst>
              <a:ext uri="{FF2B5EF4-FFF2-40B4-BE49-F238E27FC236}">
                <a16:creationId xmlns:a16="http://schemas.microsoft.com/office/drawing/2014/main" id="{85F98DBF-8DAB-7D78-8CEA-B4B655A6774F}"/>
              </a:ext>
            </a:extLst>
          </p:cNvPr>
          <p:cNvSpPr/>
          <p:nvPr/>
        </p:nvSpPr>
        <p:spPr>
          <a:xfrm>
            <a:off x="1603274" y="2662402"/>
            <a:ext cx="4235331" cy="822960"/>
          </a:xfrm>
          <a:prstGeom prst="rect">
            <a:avLst/>
          </a:prstGeom>
          <a:solidFill>
            <a:srgbClr val="FF660F"/>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1"/>
          </a:lnRef>
          <a:fillRef idx="3">
            <a:schemeClr val="accent1"/>
          </a:fillRef>
          <a:effectRef idx="2">
            <a:schemeClr val="accent1"/>
          </a:effectRef>
          <a:fontRef idx="minor">
            <a:schemeClr val="lt1"/>
          </a:fontRef>
        </p:style>
        <p:txBody>
          <a:bodyPr rtlCol="0" anchor="ctr"/>
          <a:lstStyle/>
          <a:p>
            <a:pPr algn="ctr" defTabSz="761940">
              <a:defRPr/>
            </a:pPr>
            <a:r>
              <a:rPr lang="en-US" sz="2400" kern="0" dirty="0">
                <a:solidFill>
                  <a:prstClr val="white"/>
                </a:solidFill>
                <a:latin typeface="Century Gothic" panose="020B0502020202020204" pitchFamily="34" charset="0"/>
                <a:cs typeface="Calibri Light" panose="020F0302020204030204" pitchFamily="34" charset="0"/>
              </a:rPr>
              <a:t>Round 1 - </a:t>
            </a:r>
            <a:r>
              <a:rPr lang="en-US" sz="2400" b="1" kern="0" dirty="0">
                <a:solidFill>
                  <a:prstClr val="white"/>
                </a:solidFill>
                <a:latin typeface="Century Gothic" panose="020B0502020202020204" pitchFamily="34" charset="0"/>
                <a:cs typeface="Calibri Light" panose="020F0302020204030204" pitchFamily="34" charset="0"/>
              </a:rPr>
              <a:t>Worst Answer</a:t>
            </a:r>
          </a:p>
        </p:txBody>
      </p:sp>
      <p:sp>
        <p:nvSpPr>
          <p:cNvPr id="16" name="Rectangle 15">
            <a:extLst>
              <a:ext uri="{FF2B5EF4-FFF2-40B4-BE49-F238E27FC236}">
                <a16:creationId xmlns:a16="http://schemas.microsoft.com/office/drawing/2014/main" id="{D452B963-CD6A-0F0B-A626-FAAF48C733D4}"/>
              </a:ext>
            </a:extLst>
          </p:cNvPr>
          <p:cNvSpPr/>
          <p:nvPr/>
        </p:nvSpPr>
        <p:spPr>
          <a:xfrm>
            <a:off x="1603274" y="3802843"/>
            <a:ext cx="4235331" cy="822960"/>
          </a:xfrm>
          <a:prstGeom prst="rect">
            <a:avLst/>
          </a:prstGeom>
          <a:solidFill>
            <a:srgbClr val="035EA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1"/>
          </a:lnRef>
          <a:fillRef idx="3">
            <a:schemeClr val="accent1"/>
          </a:fillRef>
          <a:effectRef idx="2">
            <a:schemeClr val="accent1"/>
          </a:effectRef>
          <a:fontRef idx="minor">
            <a:schemeClr val="lt1"/>
          </a:fontRef>
        </p:style>
        <p:txBody>
          <a:bodyPr rtlCol="0" anchor="ctr"/>
          <a:lstStyle/>
          <a:p>
            <a:pPr algn="ctr" defTabSz="761940">
              <a:defRPr/>
            </a:pPr>
            <a:r>
              <a:rPr lang="en-US" sz="2400" kern="0" dirty="0">
                <a:solidFill>
                  <a:prstClr val="white"/>
                </a:solidFill>
                <a:latin typeface="Century Gothic" panose="020B0502020202020204" pitchFamily="34" charset="0"/>
                <a:cs typeface="Calibri Light" panose="020F0302020204030204" pitchFamily="34" charset="0"/>
              </a:rPr>
              <a:t>Round 2 - </a:t>
            </a:r>
            <a:r>
              <a:rPr lang="en-US" sz="2400" b="1" kern="0" dirty="0">
                <a:solidFill>
                  <a:prstClr val="white"/>
                </a:solidFill>
                <a:latin typeface="Century Gothic" panose="020B0502020202020204" pitchFamily="34" charset="0"/>
                <a:cs typeface="Calibri Light" panose="020F0302020204030204" pitchFamily="34" charset="0"/>
              </a:rPr>
              <a:t>Best Distractor</a:t>
            </a:r>
          </a:p>
        </p:txBody>
      </p:sp>
      <p:sp>
        <p:nvSpPr>
          <p:cNvPr id="17" name="Rectangle 16">
            <a:extLst>
              <a:ext uri="{FF2B5EF4-FFF2-40B4-BE49-F238E27FC236}">
                <a16:creationId xmlns:a16="http://schemas.microsoft.com/office/drawing/2014/main" id="{953212F4-888A-0239-2F61-0820E249E63F}"/>
              </a:ext>
            </a:extLst>
          </p:cNvPr>
          <p:cNvSpPr/>
          <p:nvPr/>
        </p:nvSpPr>
        <p:spPr>
          <a:xfrm>
            <a:off x="1618080" y="4926212"/>
            <a:ext cx="4235331" cy="822960"/>
          </a:xfrm>
          <a:prstGeom prst="rect">
            <a:avLst/>
          </a:prstGeom>
          <a:solidFill>
            <a:srgbClr val="86C44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1"/>
          </a:lnRef>
          <a:fillRef idx="3">
            <a:schemeClr val="accent1"/>
          </a:fillRef>
          <a:effectRef idx="2">
            <a:schemeClr val="accent1"/>
          </a:effectRef>
          <a:fontRef idx="minor">
            <a:schemeClr val="lt1"/>
          </a:fontRef>
        </p:style>
        <p:txBody>
          <a:bodyPr rtlCol="0" anchor="ctr"/>
          <a:lstStyle/>
          <a:p>
            <a:pPr algn="ctr" defTabSz="761940">
              <a:defRPr/>
            </a:pPr>
            <a:r>
              <a:rPr lang="en-US" sz="2400" kern="0" dirty="0">
                <a:solidFill>
                  <a:prstClr val="white"/>
                </a:solidFill>
                <a:latin typeface="Century Gothic" panose="020B0502020202020204" pitchFamily="34" charset="0"/>
                <a:cs typeface="Calibri Light" panose="020F0302020204030204" pitchFamily="34" charset="0"/>
              </a:rPr>
              <a:t>Round 3 - </a:t>
            </a:r>
            <a:r>
              <a:rPr lang="en-US" sz="2400" b="1" kern="0" dirty="0">
                <a:solidFill>
                  <a:prstClr val="white"/>
                </a:solidFill>
                <a:latin typeface="Century Gothic" panose="020B0502020202020204" pitchFamily="34" charset="0"/>
                <a:cs typeface="Calibri Light" panose="020F0302020204030204" pitchFamily="34" charset="0"/>
              </a:rPr>
              <a:t>Correct Answer</a:t>
            </a:r>
          </a:p>
        </p:txBody>
      </p:sp>
      <p:grpSp>
        <p:nvGrpSpPr>
          <p:cNvPr id="21" name="Group 20">
            <a:extLst>
              <a:ext uri="{FF2B5EF4-FFF2-40B4-BE49-F238E27FC236}">
                <a16:creationId xmlns:a16="http://schemas.microsoft.com/office/drawing/2014/main" id="{79D7BD79-C3F0-2990-5F91-D22FC3760D7F}"/>
              </a:ext>
            </a:extLst>
          </p:cNvPr>
          <p:cNvGrpSpPr/>
          <p:nvPr/>
        </p:nvGrpSpPr>
        <p:grpSpPr>
          <a:xfrm>
            <a:off x="7243503" y="1670204"/>
            <a:ext cx="5409068" cy="4873752"/>
            <a:chOff x="7243503" y="1670204"/>
            <a:chExt cx="5409068" cy="4873752"/>
          </a:xfrm>
        </p:grpSpPr>
        <p:sp>
          <p:nvSpPr>
            <p:cNvPr id="22" name="Rectangle 21">
              <a:extLst>
                <a:ext uri="{FF2B5EF4-FFF2-40B4-BE49-F238E27FC236}">
                  <a16:creationId xmlns:a16="http://schemas.microsoft.com/office/drawing/2014/main" id="{342B1EDB-FB2A-2B70-70D9-5FF4B4B51366}"/>
                </a:ext>
              </a:extLst>
            </p:cNvPr>
            <p:cNvSpPr>
              <a:spLocks/>
            </p:cNvSpPr>
            <p:nvPr/>
          </p:nvSpPr>
          <p:spPr>
            <a:xfrm rot="19257167">
              <a:off x="8876871" y="2581643"/>
              <a:ext cx="2377440" cy="2377440"/>
            </a:xfrm>
            <a:prstGeom prst="rect">
              <a:avLst/>
            </a:prstGeom>
            <a:solidFill>
              <a:srgbClr val="86C440">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pic>
          <p:nvPicPr>
            <p:cNvPr id="23" name="Picture 22" descr="A close-up of a hand&#10;&#10;AI-generated content may be incorrect.">
              <a:extLst>
                <a:ext uri="{FF2B5EF4-FFF2-40B4-BE49-F238E27FC236}">
                  <a16:creationId xmlns:a16="http://schemas.microsoft.com/office/drawing/2014/main" id="{B63DF8C1-E9D7-EEDD-9446-96D5E956A2C7}"/>
                </a:ext>
              </a:extLst>
            </p:cNvPr>
            <p:cNvPicPr>
              <a:picLocks/>
            </p:cNvPicPr>
            <p:nvPr/>
          </p:nvPicPr>
          <p:blipFill>
            <a:blip r:embed="rId4">
              <a:extLst>
                <a:ext uri="{28A0092B-C50C-407E-A947-70E740481C1C}">
                  <a14:useLocalDpi xmlns:a14="http://schemas.microsoft.com/office/drawing/2010/main" val="0"/>
                </a:ext>
              </a:extLst>
            </a:blip>
            <a:srcRect r="21814"/>
            <a:stretch>
              <a:fillRect/>
            </a:stretch>
          </p:blipFill>
          <p:spPr>
            <a:xfrm rot="490243">
              <a:off x="7243503" y="1670204"/>
              <a:ext cx="5409068" cy="4873752"/>
            </a:xfrm>
            <a:prstGeom prst="rect">
              <a:avLst/>
            </a:prstGeom>
            <a:effectLst>
              <a:outerShdw blurRad="50800" dist="88900" dir="2700000" algn="tl" rotWithShape="0">
                <a:prstClr val="black">
                  <a:alpha val="30000"/>
                </a:prstClr>
              </a:outerShdw>
            </a:effectLst>
          </p:spPr>
        </p:pic>
      </p:grpSp>
    </p:spTree>
    <p:extLst>
      <p:ext uri="{BB962C8B-B14F-4D97-AF65-F5344CB8AC3E}">
        <p14:creationId xmlns:p14="http://schemas.microsoft.com/office/powerpoint/2010/main" val="3503585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left)">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wipe(left)">
                                      <p:cBhvr>
                                        <p:cTn id="26" dur="5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left)">
                                      <p:cBhvr>
                                        <p:cTn id="31" dur="500"/>
                                        <p:tgtEl>
                                          <p:spTgt spid="17"/>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3" fill="hold" nodeType="click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additive="base">
                                        <p:cTn id="36" dur="500" fill="hold"/>
                                        <p:tgtEl>
                                          <p:spTgt spid="21"/>
                                        </p:tgtEl>
                                        <p:attrNameLst>
                                          <p:attrName>ppt_x</p:attrName>
                                        </p:attrNameLst>
                                      </p:cBhvr>
                                      <p:tavLst>
                                        <p:tav tm="0">
                                          <p:val>
                                            <p:strVal val="1+#ppt_w/2"/>
                                          </p:val>
                                        </p:tav>
                                        <p:tav tm="100000">
                                          <p:val>
                                            <p:strVal val="#ppt_x"/>
                                          </p:val>
                                        </p:tav>
                                      </p:tavLst>
                                    </p:anim>
                                    <p:anim calcmode="lin" valueType="num">
                                      <p:cBhvr additive="base">
                                        <p:cTn id="37" dur="500" fill="hold"/>
                                        <p:tgtEl>
                                          <p:spTgt spid="21"/>
                                        </p:tgtEl>
                                        <p:attrNameLst>
                                          <p:attrName>ppt_y</p:attrName>
                                        </p:attrNameLst>
                                      </p:cBhvr>
                                      <p:tavLst>
                                        <p:tav tm="0">
                                          <p:val>
                                            <p:strVal val="0-#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9" presetClass="exit" presetSubtype="0" fill="hold" nodeType="clickEffect">
                                  <p:stCondLst>
                                    <p:cond delay="0"/>
                                  </p:stCondLst>
                                  <p:childTnLst>
                                    <p:animEffect transition="out" filter="dissolve">
                                      <p:cBhvr>
                                        <p:cTn id="41" dur="500"/>
                                        <p:tgtEl>
                                          <p:spTgt spid="21"/>
                                        </p:tgtEl>
                                      </p:cBhvr>
                                    </p:animEffect>
                                    <p:set>
                                      <p:cBhvr>
                                        <p:cTn id="42" dur="1" fill="hold">
                                          <p:stCondLst>
                                            <p:cond delay="4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7915CF0-CCE9-9968-941A-98484CCBA149}"/>
              </a:ext>
            </a:extLst>
          </p:cNvPr>
          <p:cNvSpPr/>
          <p:nvPr/>
        </p:nvSpPr>
        <p:spPr>
          <a:xfrm>
            <a:off x="2054174" y="5185390"/>
            <a:ext cx="3931920" cy="822313"/>
          </a:xfrm>
          <a:prstGeom prst="rect">
            <a:avLst/>
          </a:prstGeom>
          <a:solidFill>
            <a:srgbClr val="FF660F"/>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1"/>
          </a:lnRef>
          <a:fillRef idx="3">
            <a:schemeClr val="accent1"/>
          </a:fillRef>
          <a:effectRef idx="2">
            <a:schemeClr val="accent1"/>
          </a:effectRef>
          <a:fontRef idx="minor">
            <a:schemeClr val="lt1"/>
          </a:fontRef>
        </p:style>
        <p:txBody>
          <a:bodyPr rtlCol="0" anchor="ctr"/>
          <a:lstStyle/>
          <a:p>
            <a:pPr algn="ctr" defTabSz="914328">
              <a:defRPr/>
            </a:pPr>
            <a:r>
              <a:rPr lang="en-US" sz="2400" kern="0" dirty="0">
                <a:solidFill>
                  <a:prstClr val="white"/>
                </a:solidFill>
                <a:latin typeface="Century Gothic" charset="0"/>
                <a:ea typeface="Century Gothic" charset="0"/>
                <a:cs typeface="Century Gothic" charset="0"/>
              </a:rPr>
              <a:t>Round 1 Worst Answer</a:t>
            </a:r>
          </a:p>
        </p:txBody>
      </p:sp>
      <p:sp>
        <p:nvSpPr>
          <p:cNvPr id="11" name="Rectangle 10">
            <a:extLst>
              <a:ext uri="{FF2B5EF4-FFF2-40B4-BE49-F238E27FC236}">
                <a16:creationId xmlns:a16="http://schemas.microsoft.com/office/drawing/2014/main" id="{A101B32D-D8B4-DF5B-E3AF-5208252E5EAF}"/>
              </a:ext>
            </a:extLst>
          </p:cNvPr>
          <p:cNvSpPr/>
          <p:nvPr/>
        </p:nvSpPr>
        <p:spPr>
          <a:xfrm>
            <a:off x="6190513" y="5185390"/>
            <a:ext cx="3931920" cy="822313"/>
          </a:xfrm>
          <a:prstGeom prst="rect">
            <a:avLst/>
          </a:prstGeom>
          <a:solidFill>
            <a:srgbClr val="FF660F"/>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1"/>
          </a:lnRef>
          <a:fillRef idx="3">
            <a:schemeClr val="accent1"/>
          </a:fillRef>
          <a:effectRef idx="2">
            <a:schemeClr val="accent1"/>
          </a:effectRef>
          <a:fontRef idx="minor">
            <a:schemeClr val="lt1"/>
          </a:fontRef>
        </p:style>
        <p:txBody>
          <a:bodyPr rtlCol="0" anchor="ctr"/>
          <a:lstStyle/>
          <a:p>
            <a:pPr algn="ctr" defTabSz="914328">
              <a:defRPr/>
            </a:pPr>
            <a:r>
              <a:rPr lang="en-US" sz="2400" kern="0" dirty="0">
                <a:solidFill>
                  <a:prstClr val="white"/>
                </a:solidFill>
                <a:latin typeface="Century Gothic" charset="0"/>
                <a:ea typeface="Century Gothic" charset="0"/>
                <a:cs typeface="Century Gothic" charset="0"/>
              </a:rPr>
              <a:t>1-2-3 Slap Down</a:t>
            </a:r>
          </a:p>
        </p:txBody>
      </p:sp>
      <p:grpSp>
        <p:nvGrpSpPr>
          <p:cNvPr id="2" name="Group 1">
            <a:extLst>
              <a:ext uri="{FF2B5EF4-FFF2-40B4-BE49-F238E27FC236}">
                <a16:creationId xmlns:a16="http://schemas.microsoft.com/office/drawing/2014/main" id="{FE0E15FC-7D3B-51F2-81E6-25EA56ED8F44}"/>
              </a:ext>
            </a:extLst>
          </p:cNvPr>
          <p:cNvGrpSpPr>
            <a:grpSpLocks noChangeAspect="1"/>
          </p:cNvGrpSpPr>
          <p:nvPr/>
        </p:nvGrpSpPr>
        <p:grpSpPr>
          <a:xfrm>
            <a:off x="9983985" y="3996289"/>
            <a:ext cx="2492361" cy="2521407"/>
            <a:chOff x="7246505" y="1628176"/>
            <a:chExt cx="4817608" cy="4873752"/>
          </a:xfrm>
        </p:grpSpPr>
        <p:sp>
          <p:nvSpPr>
            <p:cNvPr id="12" name="Rectangle 11">
              <a:extLst>
                <a:ext uri="{FF2B5EF4-FFF2-40B4-BE49-F238E27FC236}">
                  <a16:creationId xmlns:a16="http://schemas.microsoft.com/office/drawing/2014/main" id="{010D2F81-47ED-8056-76E9-31B4FE44A200}"/>
                </a:ext>
              </a:extLst>
            </p:cNvPr>
            <p:cNvSpPr>
              <a:spLocks/>
            </p:cNvSpPr>
            <p:nvPr/>
          </p:nvSpPr>
          <p:spPr>
            <a:xfrm rot="19257167">
              <a:off x="8577300" y="2581644"/>
              <a:ext cx="2377441" cy="2377441"/>
            </a:xfrm>
            <a:prstGeom prst="rect">
              <a:avLst/>
            </a:prstGeom>
            <a:solidFill>
              <a:srgbClr val="86C440">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pic>
          <p:nvPicPr>
            <p:cNvPr id="13" name="Picture 12" descr="A close-up of a hand&#10;&#10;AI-generated content may be incorrect.">
              <a:extLst>
                <a:ext uri="{FF2B5EF4-FFF2-40B4-BE49-F238E27FC236}">
                  <a16:creationId xmlns:a16="http://schemas.microsoft.com/office/drawing/2014/main" id="{89CD7203-5D6B-24B2-41A0-1E55DE60D5D0}"/>
                </a:ext>
              </a:extLst>
            </p:cNvPr>
            <p:cNvPicPr>
              <a:picLocks/>
            </p:cNvPicPr>
            <p:nvPr/>
          </p:nvPicPr>
          <p:blipFill>
            <a:blip r:embed="rId3">
              <a:extLst>
                <a:ext uri="{28A0092B-C50C-407E-A947-70E740481C1C}">
                  <a14:useLocalDpi xmlns:a14="http://schemas.microsoft.com/office/drawing/2010/main" val="0"/>
                </a:ext>
              </a:extLst>
            </a:blip>
            <a:srcRect r="30363"/>
            <a:stretch>
              <a:fillRect/>
            </a:stretch>
          </p:blipFill>
          <p:spPr>
            <a:xfrm rot="490243">
              <a:off x="7246505" y="1628176"/>
              <a:ext cx="4817608" cy="4873752"/>
            </a:xfrm>
            <a:prstGeom prst="rect">
              <a:avLst/>
            </a:prstGeom>
            <a:effectLst>
              <a:outerShdw blurRad="50800" dist="88900" dir="2700000" algn="tl" rotWithShape="0">
                <a:prstClr val="black">
                  <a:alpha val="30000"/>
                </a:prstClr>
              </a:outerShdw>
            </a:effectLst>
          </p:spPr>
        </p:pic>
      </p:grpSp>
      <p:sp>
        <p:nvSpPr>
          <p:cNvPr id="6" name="Rectangle 5">
            <a:extLst>
              <a:ext uri="{FF2B5EF4-FFF2-40B4-BE49-F238E27FC236}">
                <a16:creationId xmlns:a16="http://schemas.microsoft.com/office/drawing/2014/main" id="{40D53E5A-D3F4-19A7-1CF1-38F341B2E3FA}"/>
              </a:ext>
            </a:extLst>
          </p:cNvPr>
          <p:cNvSpPr/>
          <p:nvPr/>
        </p:nvSpPr>
        <p:spPr>
          <a:xfrm>
            <a:off x="583020" y="3451392"/>
            <a:ext cx="1386517" cy="406400"/>
          </a:xfrm>
          <a:prstGeom prst="rect">
            <a:avLst/>
          </a:prstGeom>
          <a:noFill/>
          <a:ln w="57150">
            <a:solidFill>
              <a:srgbClr val="FF66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pic>
        <p:nvPicPr>
          <p:cNvPr id="8" name="Picture 7">
            <a:extLst>
              <a:ext uri="{FF2B5EF4-FFF2-40B4-BE49-F238E27FC236}">
                <a16:creationId xmlns:a16="http://schemas.microsoft.com/office/drawing/2014/main" id="{E969D16F-B2C8-8FE1-40C0-2A8163E7B620}"/>
              </a:ext>
            </a:extLst>
          </p:cNvPr>
          <p:cNvPicPr>
            <a:picLocks noChangeAspect="1"/>
          </p:cNvPicPr>
          <p:nvPr/>
        </p:nvPicPr>
        <p:blipFill>
          <a:blip r:embed="rId4"/>
          <a:stretch>
            <a:fillRect/>
          </a:stretch>
        </p:blipFill>
        <p:spPr>
          <a:xfrm>
            <a:off x="7615170" y="456270"/>
            <a:ext cx="3200847" cy="3200847"/>
          </a:xfrm>
          <a:prstGeom prst="rect">
            <a:avLst/>
          </a:prstGeom>
        </p:spPr>
      </p:pic>
      <p:pic>
        <p:nvPicPr>
          <p:cNvPr id="14" name="Picture 13">
            <a:extLst>
              <a:ext uri="{FF2B5EF4-FFF2-40B4-BE49-F238E27FC236}">
                <a16:creationId xmlns:a16="http://schemas.microsoft.com/office/drawing/2014/main" id="{EB0877FA-ADB8-8BE3-A9B2-2F6F8FCB6E7E}"/>
              </a:ext>
            </a:extLst>
          </p:cNvPr>
          <p:cNvPicPr>
            <a:picLocks noChangeAspect="1"/>
          </p:cNvPicPr>
          <p:nvPr/>
        </p:nvPicPr>
        <p:blipFill>
          <a:blip r:embed="rId5"/>
          <a:stretch>
            <a:fillRect/>
          </a:stretch>
        </p:blipFill>
        <p:spPr>
          <a:xfrm>
            <a:off x="7548485" y="923577"/>
            <a:ext cx="3334215" cy="743054"/>
          </a:xfrm>
          <a:prstGeom prst="rect">
            <a:avLst/>
          </a:prstGeom>
        </p:spPr>
      </p:pic>
      <p:sp>
        <p:nvSpPr>
          <p:cNvPr id="3" name="Content Placeholder 2">
            <a:extLst>
              <a:ext uri="{FF2B5EF4-FFF2-40B4-BE49-F238E27FC236}">
                <a16:creationId xmlns:a16="http://schemas.microsoft.com/office/drawing/2014/main" id="{7A3F6D99-F233-2C40-9DB2-29F8CB2FF38A}"/>
              </a:ext>
            </a:extLst>
          </p:cNvPr>
          <p:cNvSpPr>
            <a:spLocks noGrp="1"/>
          </p:cNvSpPr>
          <p:nvPr>
            <p:ph sz="half" idx="10"/>
          </p:nvPr>
        </p:nvSpPr>
        <p:spPr>
          <a:xfrm>
            <a:off x="6609553" y="3782080"/>
            <a:ext cx="5212080" cy="639173"/>
          </a:xfrm>
        </p:spPr>
        <p:txBody>
          <a:bodyPr/>
          <a:lstStyle/>
          <a:p>
            <a:r>
              <a:rPr lang="en-US" dirty="0"/>
              <a:t>0.08 is a small amount of 1 whole.</a:t>
            </a:r>
          </a:p>
        </p:txBody>
      </p:sp>
      <p:sp>
        <p:nvSpPr>
          <p:cNvPr id="15" name="Content Placeholder 2">
            <a:extLst>
              <a:ext uri="{FF2B5EF4-FFF2-40B4-BE49-F238E27FC236}">
                <a16:creationId xmlns:a16="http://schemas.microsoft.com/office/drawing/2014/main" id="{8DA8DE40-F71C-4F06-6CD0-9798CC40F17D}"/>
              </a:ext>
            </a:extLst>
          </p:cNvPr>
          <p:cNvSpPr txBox="1">
            <a:spLocks/>
          </p:cNvSpPr>
          <p:nvPr/>
        </p:nvSpPr>
        <p:spPr>
          <a:xfrm>
            <a:off x="6609553" y="3098073"/>
            <a:ext cx="5212080" cy="639173"/>
          </a:xfrm>
          <a:prstGeom prst="rect">
            <a:avLst/>
          </a:prstGeom>
        </p:spPr>
        <p:txBody>
          <a:bodyPr vert="horz" lIns="91440" tIns="45720" rIns="91440" bIns="45720" rtlCol="0">
            <a:normAutofit/>
          </a:bodyPr>
          <a:lstStyle>
            <a:lvl1pPr marL="0" indent="0" algn="ctr" defTabSz="914400" rtl="0" eaLnBrk="1" latinLnBrk="0" hangingPunct="1">
              <a:lnSpc>
                <a:spcPct val="110000"/>
              </a:lnSpc>
              <a:spcBef>
                <a:spcPts val="0"/>
              </a:spcBef>
              <a:buFont typeface="Arial" panose="020B0604020202020204" pitchFamily="34" charset="0"/>
              <a:buNone/>
              <a:defRPr sz="24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4/5 is almost 1 whole.</a:t>
            </a:r>
          </a:p>
        </p:txBody>
      </p:sp>
      <p:sp>
        <p:nvSpPr>
          <p:cNvPr id="4" name="TextBox 3">
            <a:extLst>
              <a:ext uri="{FF2B5EF4-FFF2-40B4-BE49-F238E27FC236}">
                <a16:creationId xmlns:a16="http://schemas.microsoft.com/office/drawing/2014/main" id="{4D210443-8D8E-6E1F-EF7F-D8EC8616AF16}"/>
              </a:ext>
            </a:extLst>
          </p:cNvPr>
          <p:cNvSpPr txBox="1"/>
          <p:nvPr/>
        </p:nvSpPr>
        <p:spPr>
          <a:xfrm>
            <a:off x="523060" y="923577"/>
            <a:ext cx="4910970" cy="3083280"/>
          </a:xfrm>
          <a:prstGeom prst="rect">
            <a:avLst/>
          </a:prstGeom>
          <a:noFill/>
          <a:ln w="28575">
            <a:solidFill>
              <a:schemeClr val="bg1">
                <a:lumMod val="75000"/>
              </a:schemeClr>
            </a:solidFill>
            <a:prstDash val="dash"/>
          </a:ln>
        </p:spPr>
        <p:txBody>
          <a:bodyPr wrap="square" lIns="274320" tIns="182880" bIns="182880" rtlCol="0">
            <a:spAutoFit/>
          </a:bodyPr>
          <a:lstStyle/>
          <a:p>
            <a:r>
              <a:rPr lang="en-US" dirty="0">
                <a:latin typeface="Verdana" panose="020B0604030504040204" pitchFamily="34" charset="0"/>
                <a:ea typeface="Verdana" panose="020B0604030504040204" pitchFamily="34" charset="0"/>
              </a:rPr>
              <a:t>Alex paid $0.08 in sales tax when he bought a candy bar. Which fraction is equivalent to 0.08?</a:t>
            </a:r>
          </a:p>
          <a:p>
            <a:endParaRPr lang="en-US" dirty="0">
              <a:solidFill>
                <a:schemeClr val="accent5">
                  <a:lumMod val="60000"/>
                  <a:lumOff val="40000"/>
                </a:schemeClr>
              </a:solidFill>
              <a:latin typeface="Verdana" panose="020B0604030504040204" pitchFamily="34" charset="0"/>
              <a:ea typeface="Verdana" panose="020B0604030504040204" pitchFamily="34" charset="0"/>
            </a:endParaRPr>
          </a:p>
          <a:p>
            <a:pPr>
              <a:lnSpc>
                <a:spcPct val="150000"/>
              </a:lnSpc>
            </a:pPr>
            <a:r>
              <a:rPr lang="en-US" b="1" dirty="0">
                <a:latin typeface="Verdana" panose="020B0604030504040204" pitchFamily="34" charset="0"/>
                <a:ea typeface="Verdana" panose="020B0604030504040204" pitchFamily="34" charset="0"/>
              </a:rPr>
              <a:t>A  </a:t>
            </a:r>
            <a:r>
              <a:rPr lang="en-US" dirty="0">
                <a:latin typeface="Verdana" panose="020B0604030504040204" pitchFamily="34" charset="0"/>
                <a:ea typeface="Verdana" panose="020B0604030504040204" pitchFamily="34" charset="0"/>
              </a:rPr>
              <a:t>1/80</a:t>
            </a:r>
            <a:endParaRPr lang="en-US" b="1" dirty="0">
              <a:latin typeface="Century Gothic" panose="020B0502020202020204" pitchFamily="34" charset="0"/>
            </a:endParaRPr>
          </a:p>
          <a:p>
            <a:pPr>
              <a:lnSpc>
                <a:spcPct val="150000"/>
              </a:lnSpc>
            </a:pPr>
            <a:r>
              <a:rPr lang="en-US" b="1" dirty="0">
                <a:latin typeface="Verdana" panose="020B0604030504040204" pitchFamily="34" charset="0"/>
                <a:ea typeface="Verdana" panose="020B0604030504040204" pitchFamily="34" charset="0"/>
              </a:rPr>
              <a:t>B  </a:t>
            </a:r>
            <a:r>
              <a:rPr lang="en-US" dirty="0">
                <a:latin typeface="Verdana" panose="020B0604030504040204" pitchFamily="34" charset="0"/>
                <a:ea typeface="Verdana" panose="020B0604030504040204" pitchFamily="34" charset="0"/>
              </a:rPr>
              <a:t>2/25</a:t>
            </a:r>
          </a:p>
          <a:p>
            <a:pPr>
              <a:lnSpc>
                <a:spcPct val="150000"/>
              </a:lnSpc>
            </a:pPr>
            <a:r>
              <a:rPr lang="en-US" b="1" dirty="0">
                <a:latin typeface="Verdana" panose="020B0604030504040204" pitchFamily="34" charset="0"/>
                <a:ea typeface="Verdana" panose="020B0604030504040204" pitchFamily="34" charset="0"/>
              </a:rPr>
              <a:t>C  </a:t>
            </a:r>
            <a:r>
              <a:rPr lang="en-US" dirty="0">
                <a:latin typeface="Verdana" panose="020B0604030504040204" pitchFamily="34" charset="0"/>
                <a:ea typeface="Verdana" panose="020B0604030504040204" pitchFamily="34" charset="0"/>
              </a:rPr>
              <a:t>1/8</a:t>
            </a:r>
          </a:p>
          <a:p>
            <a:pPr>
              <a:lnSpc>
                <a:spcPct val="150000"/>
              </a:lnSpc>
            </a:pPr>
            <a:r>
              <a:rPr lang="en-US" b="1" dirty="0">
                <a:latin typeface="Verdana" panose="020B0604030504040204" pitchFamily="34" charset="0"/>
                <a:ea typeface="Verdana" panose="020B0604030504040204" pitchFamily="34" charset="0"/>
              </a:rPr>
              <a:t>D  </a:t>
            </a:r>
            <a:r>
              <a:rPr lang="en-US" dirty="0">
                <a:latin typeface="Verdana" panose="020B0604030504040204" pitchFamily="34" charset="0"/>
                <a:ea typeface="Verdana" panose="020B0604030504040204" pitchFamily="34" charset="0"/>
              </a:rPr>
              <a:t>4/5</a:t>
            </a:r>
          </a:p>
        </p:txBody>
      </p:sp>
    </p:spTree>
    <p:extLst>
      <p:ext uri="{BB962C8B-B14F-4D97-AF65-F5344CB8AC3E}">
        <p14:creationId xmlns:p14="http://schemas.microsoft.com/office/powerpoint/2010/main" val="1227204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2" presetClass="entr" presetSubtype="3"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1+#ppt_w/2"/>
                                          </p:val>
                                        </p:tav>
                                        <p:tav tm="100000">
                                          <p:val>
                                            <p:strVal val="#ppt_x"/>
                                          </p:val>
                                        </p:tav>
                                      </p:tavLst>
                                    </p:anim>
                                    <p:anim calcmode="lin" valueType="num">
                                      <p:cBhvr additive="base">
                                        <p:cTn id="16"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9" presetClass="exit" presetSubtype="0" fill="hold" nodeType="clickEffect">
                                  <p:stCondLst>
                                    <p:cond delay="0"/>
                                  </p:stCondLst>
                                  <p:childTnLst>
                                    <p:animEffect transition="out" filter="dissolve">
                                      <p:cBhvr>
                                        <p:cTn id="20" dur="500"/>
                                        <p:tgtEl>
                                          <p:spTgt spid="2"/>
                                        </p:tgtEl>
                                      </p:cBhvr>
                                    </p:animEffect>
                                    <p:set>
                                      <p:cBhvr>
                                        <p:cTn id="21" dur="1" fill="hold">
                                          <p:stCondLst>
                                            <p:cond delay="499"/>
                                          </p:stCondLst>
                                        </p:cTn>
                                        <p:tgtEl>
                                          <p:spTgt spid="2"/>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21" presetClass="entr" presetSubtype="1"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heel(1)">
                                      <p:cBhvr>
                                        <p:cTn id="26" dur="20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nodeType="clickEffect">
                                  <p:stCondLst>
                                    <p:cond delay="0"/>
                                  </p:stCondLst>
                                  <p:childTnLst>
                                    <p:set>
                                      <p:cBhvr>
                                        <p:cTn id="36" dur="1" fill="hold">
                                          <p:stCondLst>
                                            <p:cond delay="0"/>
                                          </p:stCondLst>
                                        </p:cTn>
                                        <p:tgtEl>
                                          <p:spTgt spid="8"/>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3">
                                            <p:txEl>
                                              <p:pRg st="0" end="0"/>
                                            </p:txEl>
                                          </p:spTgt>
                                        </p:tgtEl>
                                        <p:attrNameLst>
                                          <p:attrName>style.visibility</p:attrName>
                                        </p:attrNameLst>
                                      </p:cBhvr>
                                      <p:to>
                                        <p:strVal val="hidden"/>
                                      </p:to>
                                    </p:set>
                                  </p:childTnLst>
                                </p:cTn>
                              </p:par>
                            </p:childTnLst>
                          </p:cTn>
                        </p:par>
                        <p:par>
                          <p:cTn id="39" fill="hold">
                            <p:stCondLst>
                              <p:cond delay="0"/>
                            </p:stCondLst>
                            <p:childTnLst>
                              <p:par>
                                <p:cTn id="40" presetID="1" presetClass="entr" presetSubtype="0" fill="hold" grpId="0" nodeType="afterEffect">
                                  <p:stCondLst>
                                    <p:cond delay="0"/>
                                  </p:stCondLst>
                                  <p:childTnLst>
                                    <p:set>
                                      <p:cBhvr>
                                        <p:cTn id="41" dur="1" fill="hold">
                                          <p:stCondLst>
                                            <p:cond delay="0"/>
                                          </p:stCondLst>
                                        </p:cTn>
                                        <p:tgtEl>
                                          <p:spTgt spid="15">
                                            <p:txEl>
                                              <p:pRg st="0" end="0"/>
                                            </p:txEl>
                                          </p:spTgt>
                                        </p:tgtEl>
                                        <p:attrNameLst>
                                          <p:attrName>style.visibility</p:attrName>
                                        </p:attrNameLst>
                                      </p:cBhvr>
                                      <p:to>
                                        <p:strVal val="visible"/>
                                      </p:to>
                                    </p:set>
                                  </p:childTnLst>
                                </p:cTn>
                              </p:par>
                              <p:par>
                                <p:cTn id="42" presetID="1" presetClass="entr" presetSubtype="0" fill="hold" nodeType="withEffect">
                                  <p:stCondLst>
                                    <p:cond delay="0"/>
                                  </p:stCondLst>
                                  <p:childTnLst>
                                    <p:set>
                                      <p:cBhvr>
                                        <p:cTn id="43"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6" grpId="0" animBg="1"/>
      <p:bldP spid="3" grpId="0" build="p"/>
      <p:bldP spid="3" grpId="1" build="p"/>
      <p:bldP spid="15"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3BC939-5512-5995-BBD2-94F220E224E6}"/>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C73A4689-0CA4-B71C-29E9-9D508A99C51A}"/>
              </a:ext>
            </a:extLst>
          </p:cNvPr>
          <p:cNvSpPr/>
          <p:nvPr/>
        </p:nvSpPr>
        <p:spPr>
          <a:xfrm>
            <a:off x="6190989" y="5185222"/>
            <a:ext cx="3931920" cy="822313"/>
          </a:xfrm>
          <a:prstGeom prst="rect">
            <a:avLst/>
          </a:prstGeom>
          <a:solidFill>
            <a:srgbClr val="035EA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1"/>
          </a:lnRef>
          <a:fillRef idx="3">
            <a:schemeClr val="accent1"/>
          </a:fillRef>
          <a:effectRef idx="2">
            <a:schemeClr val="accent1"/>
          </a:effectRef>
          <a:fontRef idx="minor">
            <a:schemeClr val="lt1"/>
          </a:fontRef>
        </p:style>
        <p:txBody>
          <a:bodyPr rtlCol="0" anchor="ctr"/>
          <a:lstStyle/>
          <a:p>
            <a:pPr algn="ctr" defTabSz="914328">
              <a:defRPr/>
            </a:pPr>
            <a:r>
              <a:rPr lang="en-US" sz="2400" kern="0" dirty="0">
                <a:solidFill>
                  <a:prstClr val="white"/>
                </a:solidFill>
                <a:latin typeface="Century Gothic" charset="0"/>
                <a:ea typeface="Century Gothic" charset="0"/>
                <a:cs typeface="Century Gothic" charset="0"/>
              </a:rPr>
              <a:t>1-2-3 Slap Down</a:t>
            </a:r>
          </a:p>
        </p:txBody>
      </p:sp>
      <p:sp>
        <p:nvSpPr>
          <p:cNvPr id="12" name="Rectangle 11">
            <a:extLst>
              <a:ext uri="{FF2B5EF4-FFF2-40B4-BE49-F238E27FC236}">
                <a16:creationId xmlns:a16="http://schemas.microsoft.com/office/drawing/2014/main" id="{CCCCDE7B-E409-5401-9A47-31A9FBDB6F05}"/>
              </a:ext>
            </a:extLst>
          </p:cNvPr>
          <p:cNvSpPr/>
          <p:nvPr/>
        </p:nvSpPr>
        <p:spPr>
          <a:xfrm>
            <a:off x="2048039" y="5185223"/>
            <a:ext cx="3931920" cy="822313"/>
          </a:xfrm>
          <a:prstGeom prst="rect">
            <a:avLst/>
          </a:prstGeom>
          <a:solidFill>
            <a:srgbClr val="035EA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1"/>
          </a:lnRef>
          <a:fillRef idx="3">
            <a:schemeClr val="accent1"/>
          </a:fillRef>
          <a:effectRef idx="2">
            <a:schemeClr val="accent1"/>
          </a:effectRef>
          <a:fontRef idx="minor">
            <a:schemeClr val="lt1"/>
          </a:fontRef>
        </p:style>
        <p:txBody>
          <a:bodyPr rtlCol="0" anchor="ctr"/>
          <a:lstStyle/>
          <a:p>
            <a:pPr algn="ctr" defTabSz="914328">
              <a:defRPr/>
            </a:pPr>
            <a:r>
              <a:rPr lang="en-US" sz="2400" kern="0" dirty="0">
                <a:solidFill>
                  <a:prstClr val="white"/>
                </a:solidFill>
                <a:latin typeface="Century Gothic" charset="0"/>
                <a:ea typeface="Century Gothic" charset="0"/>
                <a:cs typeface="Century Gothic" charset="0"/>
              </a:rPr>
              <a:t>Round 2 Best Distractor</a:t>
            </a:r>
          </a:p>
        </p:txBody>
      </p:sp>
      <p:grpSp>
        <p:nvGrpSpPr>
          <p:cNvPr id="11" name="Group 10">
            <a:extLst>
              <a:ext uri="{FF2B5EF4-FFF2-40B4-BE49-F238E27FC236}">
                <a16:creationId xmlns:a16="http://schemas.microsoft.com/office/drawing/2014/main" id="{59E5DD9B-D889-039E-EA65-711424D708B0}"/>
              </a:ext>
            </a:extLst>
          </p:cNvPr>
          <p:cNvGrpSpPr>
            <a:grpSpLocks noChangeAspect="1"/>
          </p:cNvGrpSpPr>
          <p:nvPr/>
        </p:nvGrpSpPr>
        <p:grpSpPr>
          <a:xfrm>
            <a:off x="9983985" y="3996289"/>
            <a:ext cx="2492361" cy="2521407"/>
            <a:chOff x="7246505" y="1628176"/>
            <a:chExt cx="4817608" cy="4873752"/>
          </a:xfrm>
        </p:grpSpPr>
        <p:sp>
          <p:nvSpPr>
            <p:cNvPr id="18" name="Rectangle 17">
              <a:extLst>
                <a:ext uri="{FF2B5EF4-FFF2-40B4-BE49-F238E27FC236}">
                  <a16:creationId xmlns:a16="http://schemas.microsoft.com/office/drawing/2014/main" id="{919F4173-A741-D0F9-F5FC-D9327762D107}"/>
                </a:ext>
              </a:extLst>
            </p:cNvPr>
            <p:cNvSpPr>
              <a:spLocks/>
            </p:cNvSpPr>
            <p:nvPr/>
          </p:nvSpPr>
          <p:spPr>
            <a:xfrm rot="19257167">
              <a:off x="8577300" y="2581644"/>
              <a:ext cx="2377441" cy="2377441"/>
            </a:xfrm>
            <a:prstGeom prst="rect">
              <a:avLst/>
            </a:prstGeom>
            <a:solidFill>
              <a:srgbClr val="86C440">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pic>
          <p:nvPicPr>
            <p:cNvPr id="19" name="Picture 18" descr="A close-up of a hand&#10;&#10;AI-generated content may be incorrect.">
              <a:extLst>
                <a:ext uri="{FF2B5EF4-FFF2-40B4-BE49-F238E27FC236}">
                  <a16:creationId xmlns:a16="http://schemas.microsoft.com/office/drawing/2014/main" id="{AFBCD09C-8BDD-7CE5-766B-42DA56A0A05E}"/>
                </a:ext>
              </a:extLst>
            </p:cNvPr>
            <p:cNvPicPr>
              <a:picLocks/>
            </p:cNvPicPr>
            <p:nvPr/>
          </p:nvPicPr>
          <p:blipFill>
            <a:blip r:embed="rId3">
              <a:extLst>
                <a:ext uri="{28A0092B-C50C-407E-A947-70E740481C1C}">
                  <a14:useLocalDpi xmlns:a14="http://schemas.microsoft.com/office/drawing/2010/main" val="0"/>
                </a:ext>
              </a:extLst>
            </a:blip>
            <a:srcRect r="30363"/>
            <a:stretch>
              <a:fillRect/>
            </a:stretch>
          </p:blipFill>
          <p:spPr>
            <a:xfrm rot="490243">
              <a:off x="7246505" y="1628176"/>
              <a:ext cx="4817608" cy="4873752"/>
            </a:xfrm>
            <a:prstGeom prst="rect">
              <a:avLst/>
            </a:prstGeom>
            <a:effectLst>
              <a:outerShdw blurRad="50800" dist="88900" dir="2700000" algn="tl" rotWithShape="0">
                <a:prstClr val="black">
                  <a:alpha val="30000"/>
                </a:prstClr>
              </a:outerShdw>
            </a:effectLst>
          </p:spPr>
        </p:pic>
      </p:grpSp>
      <p:sp>
        <p:nvSpPr>
          <p:cNvPr id="6" name="Rectangle 5">
            <a:extLst>
              <a:ext uri="{FF2B5EF4-FFF2-40B4-BE49-F238E27FC236}">
                <a16:creationId xmlns:a16="http://schemas.microsoft.com/office/drawing/2014/main" id="{C449C13B-BEB4-5DB7-6077-18F8BFC004D5}"/>
              </a:ext>
            </a:extLst>
          </p:cNvPr>
          <p:cNvSpPr/>
          <p:nvPr/>
        </p:nvSpPr>
        <p:spPr>
          <a:xfrm>
            <a:off x="583020" y="3041650"/>
            <a:ext cx="1386517" cy="406400"/>
          </a:xfrm>
          <a:prstGeom prst="rect">
            <a:avLst/>
          </a:prstGeom>
          <a:noFill/>
          <a:ln w="57150">
            <a:solidFill>
              <a:srgbClr val="005E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pic>
        <p:nvPicPr>
          <p:cNvPr id="7" name="Picture 6">
            <a:extLst>
              <a:ext uri="{FF2B5EF4-FFF2-40B4-BE49-F238E27FC236}">
                <a16:creationId xmlns:a16="http://schemas.microsoft.com/office/drawing/2014/main" id="{607DD6A3-4FA6-D18B-E076-A79DD82F9DF5}"/>
              </a:ext>
            </a:extLst>
          </p:cNvPr>
          <p:cNvPicPr>
            <a:picLocks noChangeAspect="1"/>
          </p:cNvPicPr>
          <p:nvPr/>
        </p:nvPicPr>
        <p:blipFill>
          <a:blip r:embed="rId4"/>
          <a:stretch>
            <a:fillRect/>
          </a:stretch>
        </p:blipFill>
        <p:spPr>
          <a:xfrm>
            <a:off x="7615170" y="878621"/>
            <a:ext cx="3200847" cy="3200847"/>
          </a:xfrm>
          <a:prstGeom prst="rect">
            <a:avLst/>
          </a:prstGeom>
        </p:spPr>
      </p:pic>
      <p:sp>
        <p:nvSpPr>
          <p:cNvPr id="3" name="TextBox 2">
            <a:extLst>
              <a:ext uri="{FF2B5EF4-FFF2-40B4-BE49-F238E27FC236}">
                <a16:creationId xmlns:a16="http://schemas.microsoft.com/office/drawing/2014/main" id="{43928624-1D23-392E-DD5B-F80B3C3AB063}"/>
              </a:ext>
            </a:extLst>
          </p:cNvPr>
          <p:cNvSpPr txBox="1"/>
          <p:nvPr/>
        </p:nvSpPr>
        <p:spPr>
          <a:xfrm>
            <a:off x="532254" y="937404"/>
            <a:ext cx="4910970" cy="3083280"/>
          </a:xfrm>
          <a:prstGeom prst="rect">
            <a:avLst/>
          </a:prstGeom>
          <a:noFill/>
          <a:ln w="28575">
            <a:solidFill>
              <a:schemeClr val="bg1">
                <a:lumMod val="75000"/>
              </a:schemeClr>
            </a:solidFill>
            <a:prstDash val="dash"/>
          </a:ln>
        </p:spPr>
        <p:txBody>
          <a:bodyPr wrap="square" lIns="274320" tIns="182880" bIns="182880" rtlCol="0">
            <a:spAutoFit/>
          </a:bodyPr>
          <a:lstStyle/>
          <a:p>
            <a:r>
              <a:rPr lang="en-US" dirty="0">
                <a:latin typeface="Verdana" panose="020B0604030504040204" pitchFamily="34" charset="0"/>
                <a:ea typeface="Verdana" panose="020B0604030504040204" pitchFamily="34" charset="0"/>
              </a:rPr>
              <a:t>Alex paid $0.08 in sales tax when he bought a candy bar. Which fraction is equivalent to 0.08?</a:t>
            </a:r>
          </a:p>
          <a:p>
            <a:endParaRPr lang="en-US" dirty="0">
              <a:solidFill>
                <a:schemeClr val="accent5">
                  <a:lumMod val="60000"/>
                  <a:lumOff val="40000"/>
                </a:schemeClr>
              </a:solidFill>
              <a:latin typeface="Verdana" panose="020B0604030504040204" pitchFamily="34" charset="0"/>
              <a:ea typeface="Verdana" panose="020B0604030504040204" pitchFamily="34" charset="0"/>
            </a:endParaRPr>
          </a:p>
          <a:p>
            <a:pPr>
              <a:lnSpc>
                <a:spcPct val="150000"/>
              </a:lnSpc>
            </a:pPr>
            <a:r>
              <a:rPr lang="en-US" b="1" dirty="0">
                <a:latin typeface="Verdana" panose="020B0604030504040204" pitchFamily="34" charset="0"/>
                <a:ea typeface="Verdana" panose="020B0604030504040204" pitchFamily="34" charset="0"/>
              </a:rPr>
              <a:t>A  </a:t>
            </a:r>
            <a:r>
              <a:rPr lang="en-US" dirty="0">
                <a:latin typeface="Verdana" panose="020B0604030504040204" pitchFamily="34" charset="0"/>
                <a:ea typeface="Verdana" panose="020B0604030504040204" pitchFamily="34" charset="0"/>
              </a:rPr>
              <a:t>1/80</a:t>
            </a:r>
            <a:endParaRPr lang="en-US" b="1" dirty="0">
              <a:latin typeface="Century Gothic" panose="020B0502020202020204" pitchFamily="34" charset="0"/>
            </a:endParaRPr>
          </a:p>
          <a:p>
            <a:pPr>
              <a:lnSpc>
                <a:spcPct val="150000"/>
              </a:lnSpc>
            </a:pPr>
            <a:r>
              <a:rPr lang="en-US" b="1" dirty="0">
                <a:latin typeface="Verdana" panose="020B0604030504040204" pitchFamily="34" charset="0"/>
                <a:ea typeface="Verdana" panose="020B0604030504040204" pitchFamily="34" charset="0"/>
              </a:rPr>
              <a:t>B  </a:t>
            </a:r>
            <a:r>
              <a:rPr lang="en-US" dirty="0">
                <a:latin typeface="Verdana" panose="020B0604030504040204" pitchFamily="34" charset="0"/>
                <a:ea typeface="Verdana" panose="020B0604030504040204" pitchFamily="34" charset="0"/>
              </a:rPr>
              <a:t>2/25</a:t>
            </a:r>
          </a:p>
          <a:p>
            <a:pPr>
              <a:lnSpc>
                <a:spcPct val="150000"/>
              </a:lnSpc>
            </a:pPr>
            <a:r>
              <a:rPr lang="en-US" b="1" dirty="0">
                <a:latin typeface="Verdana" panose="020B0604030504040204" pitchFamily="34" charset="0"/>
                <a:ea typeface="Verdana" panose="020B0604030504040204" pitchFamily="34" charset="0"/>
              </a:rPr>
              <a:t>C  </a:t>
            </a:r>
            <a:r>
              <a:rPr lang="en-US" dirty="0">
                <a:latin typeface="Verdana" panose="020B0604030504040204" pitchFamily="34" charset="0"/>
                <a:ea typeface="Verdana" panose="020B0604030504040204" pitchFamily="34" charset="0"/>
              </a:rPr>
              <a:t>1/8</a:t>
            </a:r>
          </a:p>
          <a:p>
            <a:pPr>
              <a:lnSpc>
                <a:spcPct val="150000"/>
              </a:lnSpc>
            </a:pPr>
            <a:r>
              <a:rPr lang="en-US" b="1" dirty="0">
                <a:latin typeface="Verdana" panose="020B0604030504040204" pitchFamily="34" charset="0"/>
                <a:ea typeface="Verdana" panose="020B0604030504040204" pitchFamily="34" charset="0"/>
              </a:rPr>
              <a:t>D  </a:t>
            </a:r>
            <a:r>
              <a:rPr lang="en-US" dirty="0">
                <a:latin typeface="Verdana" panose="020B0604030504040204" pitchFamily="34" charset="0"/>
                <a:ea typeface="Verdana" panose="020B0604030504040204" pitchFamily="34" charset="0"/>
              </a:rPr>
              <a:t>4/5</a:t>
            </a:r>
          </a:p>
        </p:txBody>
      </p:sp>
    </p:spTree>
    <p:extLst>
      <p:ext uri="{BB962C8B-B14F-4D97-AF65-F5344CB8AC3E}">
        <p14:creationId xmlns:p14="http://schemas.microsoft.com/office/powerpoint/2010/main" val="2951371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par>
                                <p:cTn id="13" presetID="2" presetClass="entr" presetSubtype="3"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1+#ppt_w/2"/>
                                          </p:val>
                                        </p:tav>
                                        <p:tav tm="100000">
                                          <p:val>
                                            <p:strVal val="#ppt_x"/>
                                          </p:val>
                                        </p:tav>
                                      </p:tavLst>
                                    </p:anim>
                                    <p:anim calcmode="lin" valueType="num">
                                      <p:cBhvr additive="base">
                                        <p:cTn id="16"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9" presetClass="exit" presetSubtype="0" fill="hold" nodeType="clickEffect">
                                  <p:stCondLst>
                                    <p:cond delay="0"/>
                                  </p:stCondLst>
                                  <p:childTnLst>
                                    <p:animEffect transition="out" filter="dissolve">
                                      <p:cBhvr>
                                        <p:cTn id="20" dur="500"/>
                                        <p:tgtEl>
                                          <p:spTgt spid="11"/>
                                        </p:tgtEl>
                                      </p:cBhvr>
                                    </p:animEffect>
                                    <p:set>
                                      <p:cBhvr>
                                        <p:cTn id="21" dur="1" fill="hold">
                                          <p:stCondLst>
                                            <p:cond delay="499"/>
                                          </p:stCondLst>
                                        </p:cTn>
                                        <p:tgtEl>
                                          <p:spTgt spid="11"/>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21" presetClass="entr" presetSubtype="1"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heel(1)">
                                      <p:cBhvr>
                                        <p:cTn id="26" dur="20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animBg="1"/>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4EEF91-4908-DF9F-AC19-0B74856F18BD}"/>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6254A0C-E07A-B61F-97C0-4D9975979129}"/>
              </a:ext>
            </a:extLst>
          </p:cNvPr>
          <p:cNvSpPr>
            <a:spLocks noGrp="1"/>
          </p:cNvSpPr>
          <p:nvPr>
            <p:ph sz="half" idx="10"/>
          </p:nvPr>
        </p:nvSpPr>
        <p:spPr/>
        <p:txBody>
          <a:bodyPr/>
          <a:lstStyle/>
          <a:p>
            <a:endParaRPr lang="en-US" dirty="0"/>
          </a:p>
          <a:p>
            <a:endParaRPr lang="en-US" dirty="0"/>
          </a:p>
          <a:p>
            <a:pPr algn="l"/>
            <a:r>
              <a:rPr lang="en-US" sz="3600" dirty="0">
                <a:latin typeface="Verdana" panose="020B0604030504040204" pitchFamily="34" charset="0"/>
                <a:ea typeface="Verdana" panose="020B0604030504040204" pitchFamily="34" charset="0"/>
              </a:rPr>
              <a:t>        0.08 </a:t>
            </a:r>
          </a:p>
        </p:txBody>
      </p:sp>
      <p:sp>
        <p:nvSpPr>
          <p:cNvPr id="10" name="Rectangle 9">
            <a:extLst>
              <a:ext uri="{FF2B5EF4-FFF2-40B4-BE49-F238E27FC236}">
                <a16:creationId xmlns:a16="http://schemas.microsoft.com/office/drawing/2014/main" id="{CC861671-33B4-F0D6-892A-BC772B48BDF0}"/>
              </a:ext>
            </a:extLst>
          </p:cNvPr>
          <p:cNvSpPr/>
          <p:nvPr/>
        </p:nvSpPr>
        <p:spPr>
          <a:xfrm>
            <a:off x="2054174" y="5185390"/>
            <a:ext cx="3931920" cy="822313"/>
          </a:xfrm>
          <a:prstGeom prst="rect">
            <a:avLst/>
          </a:prstGeom>
          <a:solidFill>
            <a:srgbClr val="86C44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1"/>
          </a:lnRef>
          <a:fillRef idx="3">
            <a:schemeClr val="accent1"/>
          </a:fillRef>
          <a:effectRef idx="2">
            <a:schemeClr val="accent1"/>
          </a:effectRef>
          <a:fontRef idx="minor">
            <a:schemeClr val="lt1"/>
          </a:fontRef>
        </p:style>
        <p:txBody>
          <a:bodyPr rtlCol="0" anchor="ctr"/>
          <a:lstStyle/>
          <a:p>
            <a:pPr algn="ctr" defTabSz="914328">
              <a:defRPr/>
            </a:pPr>
            <a:r>
              <a:rPr lang="en-US" sz="2400" kern="0" dirty="0">
                <a:solidFill>
                  <a:prstClr val="white"/>
                </a:solidFill>
                <a:latin typeface="Century Gothic" charset="0"/>
                <a:ea typeface="Century Gothic" charset="0"/>
                <a:cs typeface="Century Gothic" charset="0"/>
              </a:rPr>
              <a:t>Round 3 Correct Answer</a:t>
            </a:r>
          </a:p>
        </p:txBody>
      </p:sp>
      <p:sp>
        <p:nvSpPr>
          <p:cNvPr id="11" name="Rectangle 10">
            <a:extLst>
              <a:ext uri="{FF2B5EF4-FFF2-40B4-BE49-F238E27FC236}">
                <a16:creationId xmlns:a16="http://schemas.microsoft.com/office/drawing/2014/main" id="{12CB154D-5F1F-9CE1-3F59-DBE64CF33499}"/>
              </a:ext>
            </a:extLst>
          </p:cNvPr>
          <p:cNvSpPr/>
          <p:nvPr/>
        </p:nvSpPr>
        <p:spPr>
          <a:xfrm>
            <a:off x="6190513" y="5185390"/>
            <a:ext cx="3931920" cy="822313"/>
          </a:xfrm>
          <a:prstGeom prst="rect">
            <a:avLst/>
          </a:prstGeom>
          <a:solidFill>
            <a:srgbClr val="86C44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1"/>
          </a:lnRef>
          <a:fillRef idx="3">
            <a:schemeClr val="accent1"/>
          </a:fillRef>
          <a:effectRef idx="2">
            <a:schemeClr val="accent1"/>
          </a:effectRef>
          <a:fontRef idx="minor">
            <a:schemeClr val="lt1"/>
          </a:fontRef>
        </p:style>
        <p:txBody>
          <a:bodyPr rtlCol="0" anchor="ctr"/>
          <a:lstStyle/>
          <a:p>
            <a:pPr algn="ctr" defTabSz="914328">
              <a:defRPr/>
            </a:pPr>
            <a:r>
              <a:rPr lang="en-US" sz="2400" kern="0" dirty="0">
                <a:solidFill>
                  <a:prstClr val="white"/>
                </a:solidFill>
                <a:latin typeface="Century Gothic" charset="0"/>
                <a:ea typeface="Century Gothic" charset="0"/>
                <a:cs typeface="Century Gothic" charset="0"/>
              </a:rPr>
              <a:t>1-2-3 Slap Down</a:t>
            </a:r>
          </a:p>
        </p:txBody>
      </p:sp>
      <p:grpSp>
        <p:nvGrpSpPr>
          <p:cNvPr id="2" name="Group 1">
            <a:extLst>
              <a:ext uri="{FF2B5EF4-FFF2-40B4-BE49-F238E27FC236}">
                <a16:creationId xmlns:a16="http://schemas.microsoft.com/office/drawing/2014/main" id="{7D9B3B19-3273-303E-C15A-AE8A3A441D63}"/>
              </a:ext>
            </a:extLst>
          </p:cNvPr>
          <p:cNvGrpSpPr>
            <a:grpSpLocks noChangeAspect="1"/>
          </p:cNvGrpSpPr>
          <p:nvPr/>
        </p:nvGrpSpPr>
        <p:grpSpPr>
          <a:xfrm>
            <a:off x="9983985" y="3996289"/>
            <a:ext cx="2492361" cy="2521407"/>
            <a:chOff x="7246505" y="1628176"/>
            <a:chExt cx="4817608" cy="4873752"/>
          </a:xfrm>
        </p:grpSpPr>
        <p:sp>
          <p:nvSpPr>
            <p:cNvPr id="12" name="Rectangle 11">
              <a:extLst>
                <a:ext uri="{FF2B5EF4-FFF2-40B4-BE49-F238E27FC236}">
                  <a16:creationId xmlns:a16="http://schemas.microsoft.com/office/drawing/2014/main" id="{D7643EF3-41DA-4A2E-1BB4-34E3C2A57DBC}"/>
                </a:ext>
              </a:extLst>
            </p:cNvPr>
            <p:cNvSpPr>
              <a:spLocks/>
            </p:cNvSpPr>
            <p:nvPr/>
          </p:nvSpPr>
          <p:spPr>
            <a:xfrm rot="19257167">
              <a:off x="8577300" y="2581644"/>
              <a:ext cx="2377441" cy="2377441"/>
            </a:xfrm>
            <a:prstGeom prst="rect">
              <a:avLst/>
            </a:prstGeom>
            <a:solidFill>
              <a:srgbClr val="86C440">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pic>
          <p:nvPicPr>
            <p:cNvPr id="13" name="Picture 12" descr="A close-up of a hand&#10;&#10;AI-generated content may be incorrect.">
              <a:extLst>
                <a:ext uri="{FF2B5EF4-FFF2-40B4-BE49-F238E27FC236}">
                  <a16:creationId xmlns:a16="http://schemas.microsoft.com/office/drawing/2014/main" id="{A8691039-FAD2-A9AF-A837-8AFA7F6618A5}"/>
                </a:ext>
              </a:extLst>
            </p:cNvPr>
            <p:cNvPicPr>
              <a:picLocks/>
            </p:cNvPicPr>
            <p:nvPr/>
          </p:nvPicPr>
          <p:blipFill>
            <a:blip r:embed="rId3">
              <a:extLst>
                <a:ext uri="{28A0092B-C50C-407E-A947-70E740481C1C}">
                  <a14:useLocalDpi xmlns:a14="http://schemas.microsoft.com/office/drawing/2010/main" val="0"/>
                </a:ext>
              </a:extLst>
            </a:blip>
            <a:srcRect r="30363"/>
            <a:stretch>
              <a:fillRect/>
            </a:stretch>
          </p:blipFill>
          <p:spPr>
            <a:xfrm rot="490243">
              <a:off x="7246505" y="1628176"/>
              <a:ext cx="4817608" cy="4873752"/>
            </a:xfrm>
            <a:prstGeom prst="rect">
              <a:avLst/>
            </a:prstGeom>
            <a:effectLst>
              <a:outerShdw blurRad="50800" dist="88900" dir="2700000" algn="tl" rotWithShape="0">
                <a:prstClr val="black">
                  <a:alpha val="30000"/>
                </a:prstClr>
              </a:outerShdw>
            </a:effectLst>
          </p:spPr>
        </p:pic>
      </p:grpSp>
      <p:sp>
        <p:nvSpPr>
          <p:cNvPr id="6" name="Rectangle 5">
            <a:extLst>
              <a:ext uri="{FF2B5EF4-FFF2-40B4-BE49-F238E27FC236}">
                <a16:creationId xmlns:a16="http://schemas.microsoft.com/office/drawing/2014/main" id="{5EB8F8E1-37FF-8DD8-F6F2-880E9825F350}"/>
              </a:ext>
            </a:extLst>
          </p:cNvPr>
          <p:cNvSpPr/>
          <p:nvPr/>
        </p:nvSpPr>
        <p:spPr>
          <a:xfrm>
            <a:off x="583020" y="2603500"/>
            <a:ext cx="1386517" cy="406400"/>
          </a:xfrm>
          <a:prstGeom prst="rect">
            <a:avLst/>
          </a:prstGeom>
          <a:noFill/>
          <a:ln w="57150">
            <a:solidFill>
              <a:srgbClr val="86C4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4" name="TextBox 13">
            <a:extLst>
              <a:ext uri="{FF2B5EF4-FFF2-40B4-BE49-F238E27FC236}">
                <a16:creationId xmlns:a16="http://schemas.microsoft.com/office/drawing/2014/main" id="{9149C054-F841-8E3D-2DD6-F3E0D911392E}"/>
              </a:ext>
            </a:extLst>
          </p:cNvPr>
          <p:cNvSpPr txBox="1"/>
          <p:nvPr/>
        </p:nvSpPr>
        <p:spPr>
          <a:xfrm>
            <a:off x="7630171" y="2875205"/>
            <a:ext cx="1219996" cy="646331"/>
          </a:xfrm>
          <a:prstGeom prst="rect">
            <a:avLst/>
          </a:prstGeom>
          <a:noFill/>
        </p:spPr>
        <p:txBody>
          <a:bodyPr wrap="square" rtlCol="0">
            <a:spAutoFit/>
          </a:bodyPr>
          <a:lstStyle/>
          <a:p>
            <a:pPr algn="ctr"/>
            <a:r>
              <a:rPr lang="en-US" sz="3600" dirty="0">
                <a:latin typeface="Verdana" panose="020B0604030504040204" pitchFamily="34" charset="0"/>
                <a:ea typeface="Verdana" panose="020B0604030504040204" pitchFamily="34" charset="0"/>
              </a:rPr>
              <a:t>=</a:t>
            </a:r>
          </a:p>
        </p:txBody>
      </p:sp>
      <p:sp>
        <p:nvSpPr>
          <p:cNvPr id="15" name="TextBox 14">
            <a:extLst>
              <a:ext uri="{FF2B5EF4-FFF2-40B4-BE49-F238E27FC236}">
                <a16:creationId xmlns:a16="http://schemas.microsoft.com/office/drawing/2014/main" id="{3355B170-9FDC-CD6B-E030-D3AE73C18489}"/>
              </a:ext>
            </a:extLst>
          </p:cNvPr>
          <p:cNvSpPr txBox="1"/>
          <p:nvPr/>
        </p:nvSpPr>
        <p:spPr>
          <a:xfrm>
            <a:off x="9653559" y="2843455"/>
            <a:ext cx="1219996" cy="646331"/>
          </a:xfrm>
          <a:prstGeom prst="rect">
            <a:avLst/>
          </a:prstGeom>
          <a:noFill/>
        </p:spPr>
        <p:txBody>
          <a:bodyPr wrap="square" rtlCol="0">
            <a:spAutoFit/>
          </a:bodyPr>
          <a:lstStyle/>
          <a:p>
            <a:pPr algn="ctr"/>
            <a:r>
              <a:rPr lang="en-US" sz="3600" dirty="0">
                <a:latin typeface="Verdana" panose="020B0604030504040204" pitchFamily="34" charset="0"/>
                <a:ea typeface="Verdana" panose="020B0604030504040204" pitchFamily="34" charset="0"/>
              </a:rPr>
              <a:t>=</a:t>
            </a:r>
          </a:p>
        </p:txBody>
      </p:sp>
      <p:grpSp>
        <p:nvGrpSpPr>
          <p:cNvPr id="20" name="Group 19">
            <a:extLst>
              <a:ext uri="{FF2B5EF4-FFF2-40B4-BE49-F238E27FC236}">
                <a16:creationId xmlns:a16="http://schemas.microsoft.com/office/drawing/2014/main" id="{9CE32AE9-AEBD-BE5A-10A5-0B0496C111A8}"/>
              </a:ext>
            </a:extLst>
          </p:cNvPr>
          <p:cNvGrpSpPr/>
          <p:nvPr/>
        </p:nvGrpSpPr>
        <p:grpSpPr>
          <a:xfrm>
            <a:off x="6609554" y="2598207"/>
            <a:ext cx="1219996" cy="1200329"/>
            <a:chOff x="6609554" y="1531407"/>
            <a:chExt cx="1219996" cy="1200329"/>
          </a:xfrm>
        </p:grpSpPr>
        <p:sp>
          <p:nvSpPr>
            <p:cNvPr id="7" name="TextBox 6">
              <a:extLst>
                <a:ext uri="{FF2B5EF4-FFF2-40B4-BE49-F238E27FC236}">
                  <a16:creationId xmlns:a16="http://schemas.microsoft.com/office/drawing/2014/main" id="{34B9A175-FEAB-3F61-D25B-BF9AAB6AF34F}"/>
                </a:ext>
              </a:extLst>
            </p:cNvPr>
            <p:cNvSpPr txBox="1"/>
            <p:nvPr/>
          </p:nvSpPr>
          <p:spPr>
            <a:xfrm>
              <a:off x="6609554" y="1531407"/>
              <a:ext cx="1219996" cy="1200329"/>
            </a:xfrm>
            <a:prstGeom prst="rect">
              <a:avLst/>
            </a:prstGeom>
            <a:noFill/>
          </p:spPr>
          <p:txBody>
            <a:bodyPr wrap="square" rtlCol="0">
              <a:spAutoFit/>
            </a:bodyPr>
            <a:lstStyle/>
            <a:p>
              <a:pPr algn="ctr"/>
              <a:r>
                <a:rPr lang="en-US" sz="3600" dirty="0">
                  <a:latin typeface="Verdana" panose="020B0604030504040204" pitchFamily="34" charset="0"/>
                  <a:ea typeface="Verdana" panose="020B0604030504040204" pitchFamily="34" charset="0"/>
                </a:rPr>
                <a:t>8</a:t>
              </a:r>
            </a:p>
            <a:p>
              <a:pPr algn="ctr"/>
              <a:r>
                <a:rPr lang="en-US" sz="3600" dirty="0">
                  <a:latin typeface="Verdana" panose="020B0604030504040204" pitchFamily="34" charset="0"/>
                  <a:ea typeface="Verdana" panose="020B0604030504040204" pitchFamily="34" charset="0"/>
                </a:rPr>
                <a:t>100</a:t>
              </a:r>
            </a:p>
          </p:txBody>
        </p:sp>
        <p:cxnSp>
          <p:nvCxnSpPr>
            <p:cNvPr id="17" name="Straight Connector 16">
              <a:extLst>
                <a:ext uri="{FF2B5EF4-FFF2-40B4-BE49-F238E27FC236}">
                  <a16:creationId xmlns:a16="http://schemas.microsoft.com/office/drawing/2014/main" id="{253B3717-43D9-F43A-8197-7FBC141BB643}"/>
                </a:ext>
              </a:extLst>
            </p:cNvPr>
            <p:cNvCxnSpPr/>
            <p:nvPr/>
          </p:nvCxnSpPr>
          <p:spPr>
            <a:xfrm>
              <a:off x="6800850" y="2137920"/>
              <a:ext cx="829321" cy="0"/>
            </a:xfrm>
            <a:prstGeom prst="line">
              <a:avLst/>
            </a:prstGeom>
            <a:ln w="19050">
              <a:solidFill>
                <a:schemeClr val="tx1"/>
              </a:solidFill>
            </a:ln>
          </p:spPr>
          <p:style>
            <a:lnRef idx="2">
              <a:schemeClr val="dk1"/>
            </a:lnRef>
            <a:fillRef idx="0">
              <a:schemeClr val="dk1"/>
            </a:fillRef>
            <a:effectRef idx="1">
              <a:schemeClr val="dk1"/>
            </a:effectRef>
            <a:fontRef idx="minor">
              <a:schemeClr val="tx1"/>
            </a:fontRef>
          </p:style>
        </p:cxnSp>
      </p:grpSp>
      <p:grpSp>
        <p:nvGrpSpPr>
          <p:cNvPr id="21" name="Group 20">
            <a:extLst>
              <a:ext uri="{FF2B5EF4-FFF2-40B4-BE49-F238E27FC236}">
                <a16:creationId xmlns:a16="http://schemas.microsoft.com/office/drawing/2014/main" id="{5AFD958A-32E6-F15C-F34B-B71ECBFF1199}"/>
              </a:ext>
            </a:extLst>
          </p:cNvPr>
          <p:cNvGrpSpPr/>
          <p:nvPr/>
        </p:nvGrpSpPr>
        <p:grpSpPr>
          <a:xfrm>
            <a:off x="8632942" y="2598207"/>
            <a:ext cx="1219996" cy="1200329"/>
            <a:chOff x="8632942" y="1531407"/>
            <a:chExt cx="1219996" cy="1200329"/>
          </a:xfrm>
        </p:grpSpPr>
        <p:sp>
          <p:nvSpPr>
            <p:cNvPr id="8" name="TextBox 7">
              <a:extLst>
                <a:ext uri="{FF2B5EF4-FFF2-40B4-BE49-F238E27FC236}">
                  <a16:creationId xmlns:a16="http://schemas.microsoft.com/office/drawing/2014/main" id="{9E3849D4-9A0A-ECBA-6B7F-CE9F4DE098BC}"/>
                </a:ext>
              </a:extLst>
            </p:cNvPr>
            <p:cNvSpPr txBox="1"/>
            <p:nvPr/>
          </p:nvSpPr>
          <p:spPr>
            <a:xfrm>
              <a:off x="8632942" y="1531407"/>
              <a:ext cx="1219996" cy="1200329"/>
            </a:xfrm>
            <a:prstGeom prst="rect">
              <a:avLst/>
            </a:prstGeom>
            <a:noFill/>
          </p:spPr>
          <p:txBody>
            <a:bodyPr wrap="square" rtlCol="0">
              <a:spAutoFit/>
            </a:bodyPr>
            <a:lstStyle/>
            <a:p>
              <a:pPr algn="ctr"/>
              <a:r>
                <a:rPr lang="en-US" sz="3600" dirty="0">
                  <a:latin typeface="Verdana" panose="020B0604030504040204" pitchFamily="34" charset="0"/>
                  <a:ea typeface="Verdana" panose="020B0604030504040204" pitchFamily="34" charset="0"/>
                </a:rPr>
                <a:t>4</a:t>
              </a:r>
            </a:p>
            <a:p>
              <a:pPr algn="ctr"/>
              <a:r>
                <a:rPr lang="en-US" sz="3600" dirty="0">
                  <a:latin typeface="Verdana" panose="020B0604030504040204" pitchFamily="34" charset="0"/>
                  <a:ea typeface="Verdana" panose="020B0604030504040204" pitchFamily="34" charset="0"/>
                </a:rPr>
                <a:t>50</a:t>
              </a:r>
            </a:p>
          </p:txBody>
        </p:sp>
        <p:cxnSp>
          <p:nvCxnSpPr>
            <p:cNvPr id="18" name="Straight Connector 17">
              <a:extLst>
                <a:ext uri="{FF2B5EF4-FFF2-40B4-BE49-F238E27FC236}">
                  <a16:creationId xmlns:a16="http://schemas.microsoft.com/office/drawing/2014/main" id="{E87705FF-3BEC-DE9D-B9AB-BCE02BEFE6C4}"/>
                </a:ext>
              </a:extLst>
            </p:cNvPr>
            <p:cNvCxnSpPr/>
            <p:nvPr/>
          </p:nvCxnSpPr>
          <p:spPr>
            <a:xfrm>
              <a:off x="8824238" y="2137920"/>
              <a:ext cx="829321" cy="0"/>
            </a:xfrm>
            <a:prstGeom prst="line">
              <a:avLst/>
            </a:prstGeom>
            <a:ln w="19050">
              <a:solidFill>
                <a:schemeClr val="tx1"/>
              </a:solidFill>
            </a:ln>
          </p:spPr>
          <p:style>
            <a:lnRef idx="2">
              <a:schemeClr val="dk1"/>
            </a:lnRef>
            <a:fillRef idx="0">
              <a:schemeClr val="dk1"/>
            </a:fillRef>
            <a:effectRef idx="1">
              <a:schemeClr val="dk1"/>
            </a:effectRef>
            <a:fontRef idx="minor">
              <a:schemeClr val="tx1"/>
            </a:fontRef>
          </p:style>
        </p:cxnSp>
      </p:grpSp>
      <p:grpSp>
        <p:nvGrpSpPr>
          <p:cNvPr id="22" name="Group 21">
            <a:extLst>
              <a:ext uri="{FF2B5EF4-FFF2-40B4-BE49-F238E27FC236}">
                <a16:creationId xmlns:a16="http://schemas.microsoft.com/office/drawing/2014/main" id="{4478D467-4665-1D5F-1BAC-70EA392D1206}"/>
              </a:ext>
            </a:extLst>
          </p:cNvPr>
          <p:cNvGrpSpPr/>
          <p:nvPr/>
        </p:nvGrpSpPr>
        <p:grpSpPr>
          <a:xfrm>
            <a:off x="10656330" y="2598207"/>
            <a:ext cx="1219996" cy="1200329"/>
            <a:chOff x="10656330" y="1531407"/>
            <a:chExt cx="1219996" cy="1200329"/>
          </a:xfrm>
        </p:grpSpPr>
        <p:sp>
          <p:nvSpPr>
            <p:cNvPr id="9" name="TextBox 8">
              <a:extLst>
                <a:ext uri="{FF2B5EF4-FFF2-40B4-BE49-F238E27FC236}">
                  <a16:creationId xmlns:a16="http://schemas.microsoft.com/office/drawing/2014/main" id="{12E22B69-4152-290B-1EDE-452484EBF920}"/>
                </a:ext>
              </a:extLst>
            </p:cNvPr>
            <p:cNvSpPr txBox="1"/>
            <p:nvPr/>
          </p:nvSpPr>
          <p:spPr>
            <a:xfrm>
              <a:off x="10656330" y="1531407"/>
              <a:ext cx="1219996" cy="1200329"/>
            </a:xfrm>
            <a:prstGeom prst="rect">
              <a:avLst/>
            </a:prstGeom>
            <a:noFill/>
          </p:spPr>
          <p:txBody>
            <a:bodyPr wrap="square" rtlCol="0">
              <a:spAutoFit/>
            </a:bodyPr>
            <a:lstStyle/>
            <a:p>
              <a:pPr algn="ctr"/>
              <a:r>
                <a:rPr lang="en-US" sz="3600" dirty="0">
                  <a:latin typeface="Verdana" panose="020B0604030504040204" pitchFamily="34" charset="0"/>
                  <a:ea typeface="Verdana" panose="020B0604030504040204" pitchFamily="34" charset="0"/>
                </a:rPr>
                <a:t>2</a:t>
              </a:r>
            </a:p>
            <a:p>
              <a:pPr algn="ctr"/>
              <a:r>
                <a:rPr lang="en-US" sz="3600" dirty="0">
                  <a:latin typeface="Verdana" panose="020B0604030504040204" pitchFamily="34" charset="0"/>
                  <a:ea typeface="Verdana" panose="020B0604030504040204" pitchFamily="34" charset="0"/>
                </a:rPr>
                <a:t>25</a:t>
              </a:r>
            </a:p>
          </p:txBody>
        </p:sp>
        <p:cxnSp>
          <p:nvCxnSpPr>
            <p:cNvPr id="19" name="Straight Connector 18">
              <a:extLst>
                <a:ext uri="{FF2B5EF4-FFF2-40B4-BE49-F238E27FC236}">
                  <a16:creationId xmlns:a16="http://schemas.microsoft.com/office/drawing/2014/main" id="{7613A684-36A9-26D1-1FB4-1ACEE4741926}"/>
                </a:ext>
              </a:extLst>
            </p:cNvPr>
            <p:cNvCxnSpPr>
              <a:cxnSpLocks/>
            </p:cNvCxnSpPr>
            <p:nvPr/>
          </p:nvCxnSpPr>
          <p:spPr>
            <a:xfrm>
              <a:off x="10851668" y="2137920"/>
              <a:ext cx="829321" cy="0"/>
            </a:xfrm>
            <a:prstGeom prst="line">
              <a:avLst/>
            </a:prstGeom>
            <a:ln w="19050">
              <a:solidFill>
                <a:schemeClr val="tx1"/>
              </a:solidFill>
            </a:ln>
          </p:spPr>
          <p:style>
            <a:lnRef idx="2">
              <a:schemeClr val="dk1"/>
            </a:lnRef>
            <a:fillRef idx="0">
              <a:schemeClr val="dk1"/>
            </a:fillRef>
            <a:effectRef idx="1">
              <a:schemeClr val="dk1"/>
            </a:effectRef>
            <a:fontRef idx="minor">
              <a:schemeClr val="tx1"/>
            </a:fontRef>
          </p:style>
        </p:cxnSp>
      </p:grpSp>
      <p:grpSp>
        <p:nvGrpSpPr>
          <p:cNvPr id="23" name="Group 22">
            <a:extLst>
              <a:ext uri="{FF2B5EF4-FFF2-40B4-BE49-F238E27FC236}">
                <a16:creationId xmlns:a16="http://schemas.microsoft.com/office/drawing/2014/main" id="{DE6C7E0E-5A3F-65F5-18E4-F7F88F59C2FE}"/>
              </a:ext>
            </a:extLst>
          </p:cNvPr>
          <p:cNvGrpSpPr/>
          <p:nvPr/>
        </p:nvGrpSpPr>
        <p:grpSpPr>
          <a:xfrm>
            <a:off x="9624338" y="866533"/>
            <a:ext cx="1219996" cy="1200329"/>
            <a:chOff x="6609554" y="1531407"/>
            <a:chExt cx="1219996" cy="1200329"/>
          </a:xfrm>
        </p:grpSpPr>
        <p:sp>
          <p:nvSpPr>
            <p:cNvPr id="24" name="TextBox 23">
              <a:extLst>
                <a:ext uri="{FF2B5EF4-FFF2-40B4-BE49-F238E27FC236}">
                  <a16:creationId xmlns:a16="http://schemas.microsoft.com/office/drawing/2014/main" id="{73BC3693-E8EE-7E6E-E626-A58D8ED9D50E}"/>
                </a:ext>
              </a:extLst>
            </p:cNvPr>
            <p:cNvSpPr txBox="1"/>
            <p:nvPr/>
          </p:nvSpPr>
          <p:spPr>
            <a:xfrm>
              <a:off x="6609554" y="1531407"/>
              <a:ext cx="1219996" cy="1200329"/>
            </a:xfrm>
            <a:prstGeom prst="rect">
              <a:avLst/>
            </a:prstGeom>
            <a:noFill/>
          </p:spPr>
          <p:txBody>
            <a:bodyPr wrap="square" rtlCol="0">
              <a:spAutoFit/>
            </a:bodyPr>
            <a:lstStyle/>
            <a:p>
              <a:pPr algn="ctr"/>
              <a:r>
                <a:rPr lang="en-US" sz="3600" dirty="0">
                  <a:latin typeface="Verdana" panose="020B0604030504040204" pitchFamily="34" charset="0"/>
                  <a:ea typeface="Verdana" panose="020B0604030504040204" pitchFamily="34" charset="0"/>
                </a:rPr>
                <a:t>8</a:t>
              </a:r>
            </a:p>
            <a:p>
              <a:pPr algn="ctr"/>
              <a:r>
                <a:rPr lang="en-US" sz="3600" dirty="0">
                  <a:latin typeface="Verdana" panose="020B0604030504040204" pitchFamily="34" charset="0"/>
                  <a:ea typeface="Verdana" panose="020B0604030504040204" pitchFamily="34" charset="0"/>
                </a:rPr>
                <a:t>100</a:t>
              </a:r>
            </a:p>
          </p:txBody>
        </p:sp>
        <p:cxnSp>
          <p:nvCxnSpPr>
            <p:cNvPr id="25" name="Straight Connector 24">
              <a:extLst>
                <a:ext uri="{FF2B5EF4-FFF2-40B4-BE49-F238E27FC236}">
                  <a16:creationId xmlns:a16="http://schemas.microsoft.com/office/drawing/2014/main" id="{23E37E11-0CAE-7246-E3E0-E09C46BC96BB}"/>
                </a:ext>
              </a:extLst>
            </p:cNvPr>
            <p:cNvCxnSpPr/>
            <p:nvPr/>
          </p:nvCxnSpPr>
          <p:spPr>
            <a:xfrm>
              <a:off x="6800850" y="2137920"/>
              <a:ext cx="829321" cy="0"/>
            </a:xfrm>
            <a:prstGeom prst="line">
              <a:avLst/>
            </a:prstGeom>
            <a:ln w="19050">
              <a:solidFill>
                <a:schemeClr val="tx1"/>
              </a:solidFill>
            </a:ln>
          </p:spPr>
          <p:style>
            <a:lnRef idx="2">
              <a:schemeClr val="dk1"/>
            </a:lnRef>
            <a:fillRef idx="0">
              <a:schemeClr val="dk1"/>
            </a:fillRef>
            <a:effectRef idx="1">
              <a:schemeClr val="dk1"/>
            </a:effectRef>
            <a:fontRef idx="minor">
              <a:schemeClr val="tx1"/>
            </a:fontRef>
          </p:style>
        </p:cxnSp>
      </p:grpSp>
      <p:sp>
        <p:nvSpPr>
          <p:cNvPr id="26" name="TextBox 25">
            <a:extLst>
              <a:ext uri="{FF2B5EF4-FFF2-40B4-BE49-F238E27FC236}">
                <a16:creationId xmlns:a16="http://schemas.microsoft.com/office/drawing/2014/main" id="{46A60AAA-781D-D8DC-2673-138DBA134A75}"/>
              </a:ext>
            </a:extLst>
          </p:cNvPr>
          <p:cNvSpPr txBox="1"/>
          <p:nvPr/>
        </p:nvSpPr>
        <p:spPr>
          <a:xfrm>
            <a:off x="8829509" y="1097364"/>
            <a:ext cx="1219996" cy="646331"/>
          </a:xfrm>
          <a:prstGeom prst="rect">
            <a:avLst/>
          </a:prstGeom>
          <a:noFill/>
        </p:spPr>
        <p:txBody>
          <a:bodyPr wrap="square" rtlCol="0">
            <a:spAutoFit/>
          </a:bodyPr>
          <a:lstStyle/>
          <a:p>
            <a:pPr algn="ctr"/>
            <a:r>
              <a:rPr lang="en-US" sz="3600" dirty="0">
                <a:latin typeface="Verdana" panose="020B0604030504040204" pitchFamily="34" charset="0"/>
                <a:ea typeface="Verdana" panose="020B0604030504040204" pitchFamily="34" charset="0"/>
              </a:rPr>
              <a:t>=</a:t>
            </a:r>
          </a:p>
        </p:txBody>
      </p:sp>
      <p:sp>
        <p:nvSpPr>
          <p:cNvPr id="4" name="Rectangle 3">
            <a:extLst>
              <a:ext uri="{FF2B5EF4-FFF2-40B4-BE49-F238E27FC236}">
                <a16:creationId xmlns:a16="http://schemas.microsoft.com/office/drawing/2014/main" id="{12322EAF-A014-878C-A85C-B692296017E1}"/>
              </a:ext>
            </a:extLst>
          </p:cNvPr>
          <p:cNvSpPr/>
          <p:nvPr/>
        </p:nvSpPr>
        <p:spPr>
          <a:xfrm>
            <a:off x="10580445" y="2471123"/>
            <a:ext cx="1391898" cy="143224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6" name="TextBox 15">
            <a:extLst>
              <a:ext uri="{FF2B5EF4-FFF2-40B4-BE49-F238E27FC236}">
                <a16:creationId xmlns:a16="http://schemas.microsoft.com/office/drawing/2014/main" id="{165D443C-2697-9B90-ACF2-742A05AE6DF0}"/>
              </a:ext>
            </a:extLst>
          </p:cNvPr>
          <p:cNvSpPr txBox="1"/>
          <p:nvPr/>
        </p:nvSpPr>
        <p:spPr>
          <a:xfrm>
            <a:off x="489711" y="891893"/>
            <a:ext cx="4910970" cy="3083280"/>
          </a:xfrm>
          <a:prstGeom prst="rect">
            <a:avLst/>
          </a:prstGeom>
          <a:noFill/>
          <a:ln w="28575">
            <a:solidFill>
              <a:schemeClr val="bg1">
                <a:lumMod val="75000"/>
              </a:schemeClr>
            </a:solidFill>
            <a:prstDash val="dash"/>
          </a:ln>
        </p:spPr>
        <p:txBody>
          <a:bodyPr wrap="square" lIns="274320" tIns="182880" bIns="182880" rtlCol="0">
            <a:spAutoFit/>
          </a:bodyPr>
          <a:lstStyle/>
          <a:p>
            <a:r>
              <a:rPr lang="en-US" dirty="0">
                <a:latin typeface="Verdana" panose="020B0604030504040204" pitchFamily="34" charset="0"/>
                <a:ea typeface="Verdana" panose="020B0604030504040204" pitchFamily="34" charset="0"/>
              </a:rPr>
              <a:t>Alex paid $0.08 in sales tax when he bought a candy bar. Which fraction is equivalent to 0.08?</a:t>
            </a:r>
          </a:p>
          <a:p>
            <a:endParaRPr lang="en-US" dirty="0">
              <a:solidFill>
                <a:schemeClr val="accent5">
                  <a:lumMod val="60000"/>
                  <a:lumOff val="40000"/>
                </a:schemeClr>
              </a:solidFill>
              <a:latin typeface="Verdana" panose="020B0604030504040204" pitchFamily="34" charset="0"/>
              <a:ea typeface="Verdana" panose="020B0604030504040204" pitchFamily="34" charset="0"/>
            </a:endParaRPr>
          </a:p>
          <a:p>
            <a:pPr>
              <a:lnSpc>
                <a:spcPct val="150000"/>
              </a:lnSpc>
            </a:pPr>
            <a:r>
              <a:rPr lang="en-US" b="1" dirty="0">
                <a:latin typeface="Verdana" panose="020B0604030504040204" pitchFamily="34" charset="0"/>
                <a:ea typeface="Verdana" panose="020B0604030504040204" pitchFamily="34" charset="0"/>
              </a:rPr>
              <a:t>A  </a:t>
            </a:r>
            <a:r>
              <a:rPr lang="en-US" dirty="0">
                <a:latin typeface="Verdana" panose="020B0604030504040204" pitchFamily="34" charset="0"/>
                <a:ea typeface="Verdana" panose="020B0604030504040204" pitchFamily="34" charset="0"/>
              </a:rPr>
              <a:t>1/80</a:t>
            </a:r>
            <a:endParaRPr lang="en-US" b="1" dirty="0">
              <a:latin typeface="Century Gothic" panose="020B0502020202020204" pitchFamily="34" charset="0"/>
            </a:endParaRPr>
          </a:p>
          <a:p>
            <a:pPr>
              <a:lnSpc>
                <a:spcPct val="150000"/>
              </a:lnSpc>
            </a:pPr>
            <a:r>
              <a:rPr lang="en-US" b="1" dirty="0">
                <a:latin typeface="Verdana" panose="020B0604030504040204" pitchFamily="34" charset="0"/>
                <a:ea typeface="Verdana" panose="020B0604030504040204" pitchFamily="34" charset="0"/>
              </a:rPr>
              <a:t>B  </a:t>
            </a:r>
            <a:r>
              <a:rPr lang="en-US" dirty="0">
                <a:latin typeface="Verdana" panose="020B0604030504040204" pitchFamily="34" charset="0"/>
                <a:ea typeface="Verdana" panose="020B0604030504040204" pitchFamily="34" charset="0"/>
              </a:rPr>
              <a:t>2/25</a:t>
            </a:r>
          </a:p>
          <a:p>
            <a:pPr>
              <a:lnSpc>
                <a:spcPct val="150000"/>
              </a:lnSpc>
            </a:pPr>
            <a:r>
              <a:rPr lang="en-US" b="1" dirty="0">
                <a:latin typeface="Verdana" panose="020B0604030504040204" pitchFamily="34" charset="0"/>
                <a:ea typeface="Verdana" panose="020B0604030504040204" pitchFamily="34" charset="0"/>
              </a:rPr>
              <a:t>C  </a:t>
            </a:r>
            <a:r>
              <a:rPr lang="en-US" dirty="0">
                <a:latin typeface="Verdana" panose="020B0604030504040204" pitchFamily="34" charset="0"/>
                <a:ea typeface="Verdana" panose="020B0604030504040204" pitchFamily="34" charset="0"/>
              </a:rPr>
              <a:t>1/8</a:t>
            </a:r>
          </a:p>
          <a:p>
            <a:pPr>
              <a:lnSpc>
                <a:spcPct val="150000"/>
              </a:lnSpc>
            </a:pPr>
            <a:r>
              <a:rPr lang="en-US" b="1" dirty="0">
                <a:latin typeface="Verdana" panose="020B0604030504040204" pitchFamily="34" charset="0"/>
                <a:ea typeface="Verdana" panose="020B0604030504040204" pitchFamily="34" charset="0"/>
              </a:rPr>
              <a:t>D  </a:t>
            </a:r>
            <a:r>
              <a:rPr lang="en-US" dirty="0">
                <a:latin typeface="Verdana" panose="020B0604030504040204" pitchFamily="34" charset="0"/>
                <a:ea typeface="Verdana" panose="020B0604030504040204" pitchFamily="34" charset="0"/>
              </a:rPr>
              <a:t>4/5</a:t>
            </a:r>
          </a:p>
        </p:txBody>
      </p:sp>
    </p:spTree>
    <p:extLst>
      <p:ext uri="{BB962C8B-B14F-4D97-AF65-F5344CB8AC3E}">
        <p14:creationId xmlns:p14="http://schemas.microsoft.com/office/powerpoint/2010/main" val="1666130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2" presetClass="entr" presetSubtype="3"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1+#ppt_w/2"/>
                                          </p:val>
                                        </p:tav>
                                        <p:tav tm="100000">
                                          <p:val>
                                            <p:strVal val="#ppt_x"/>
                                          </p:val>
                                        </p:tav>
                                      </p:tavLst>
                                    </p:anim>
                                    <p:anim calcmode="lin" valueType="num">
                                      <p:cBhvr additive="base">
                                        <p:cTn id="16"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9" presetClass="exit" presetSubtype="0" fill="hold" nodeType="clickEffect">
                                  <p:stCondLst>
                                    <p:cond delay="0"/>
                                  </p:stCondLst>
                                  <p:childTnLst>
                                    <p:animEffect transition="out" filter="dissolve">
                                      <p:cBhvr>
                                        <p:cTn id="20" dur="500"/>
                                        <p:tgtEl>
                                          <p:spTgt spid="2"/>
                                        </p:tgtEl>
                                      </p:cBhvr>
                                    </p:animEffect>
                                    <p:set>
                                      <p:cBhvr>
                                        <p:cTn id="21" dur="1" fill="hold">
                                          <p:stCondLst>
                                            <p:cond delay="499"/>
                                          </p:stCondLst>
                                        </p:cTn>
                                        <p:tgtEl>
                                          <p:spTgt spid="2"/>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21" presetClass="entr" presetSubtype="1"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heel(1)">
                                      <p:cBhvr>
                                        <p:cTn id="26" dur="20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2" end="2"/>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par>
                                <p:cTn id="43" presetID="16" presetClass="exit" presetSubtype="21" fill="hold" grpId="0" nodeType="withEffect">
                                  <p:stCondLst>
                                    <p:cond delay="0"/>
                                  </p:stCondLst>
                                  <p:childTnLst>
                                    <p:animEffect transition="out" filter="barn(inVertical)">
                                      <p:cBhvr>
                                        <p:cTn id="44" dur="500"/>
                                        <p:tgtEl>
                                          <p:spTgt spid="4"/>
                                        </p:tgtEl>
                                      </p:cBhvr>
                                    </p:animEffect>
                                    <p:set>
                                      <p:cBhvr>
                                        <p:cTn id="45"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0" grpId="0" animBg="1"/>
      <p:bldP spid="11" grpId="0" animBg="1"/>
      <p:bldP spid="6" grpId="0" animBg="1"/>
      <p:bldP spid="14" grpId="0"/>
      <p:bldP spid="15" grpId="0"/>
      <p:bldP spid="26" grpId="0"/>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E3DA20E2-F6BE-D3E5-D4A5-19394B43ABB0}"/>
              </a:ext>
            </a:extLst>
          </p:cNvPr>
          <p:cNvSpPr>
            <a:spLocks noGrp="1"/>
          </p:cNvSpPr>
          <p:nvPr>
            <p:ph type="subTitle" idx="1"/>
          </p:nvPr>
        </p:nvSpPr>
        <p:spPr/>
        <p:txBody>
          <a:bodyPr/>
          <a:lstStyle/>
          <a:p>
            <a:r>
              <a:rPr lang="en-US" dirty="0"/>
              <a:t>think it up</a:t>
            </a:r>
          </a:p>
        </p:txBody>
      </p:sp>
    </p:spTree>
    <p:extLst>
      <p:ext uri="{BB962C8B-B14F-4D97-AF65-F5344CB8AC3E}">
        <p14:creationId xmlns:p14="http://schemas.microsoft.com/office/powerpoint/2010/main" val="25091804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ular Callout 1">
            <a:extLst>
              <a:ext uri="{FF2B5EF4-FFF2-40B4-BE49-F238E27FC236}">
                <a16:creationId xmlns:a16="http://schemas.microsoft.com/office/drawing/2014/main" id="{50DE24A2-923E-C6A0-8E00-97623BDC1844}"/>
              </a:ext>
            </a:extLst>
          </p:cNvPr>
          <p:cNvSpPr/>
          <p:nvPr/>
        </p:nvSpPr>
        <p:spPr>
          <a:xfrm>
            <a:off x="623073" y="3638551"/>
            <a:ext cx="2989559" cy="1308204"/>
          </a:xfrm>
          <a:prstGeom prst="wedgeRoundRectCallout">
            <a:avLst>
              <a:gd name="adj1" fmla="val 41185"/>
              <a:gd name="adj2" fmla="val 82500"/>
              <a:gd name="adj3" fmla="val 16667"/>
            </a:avLst>
          </a:prstGeom>
          <a:solidFill>
            <a:srgbClr val="E1EDF6"/>
          </a:solidFill>
          <a:ln>
            <a:solidFill>
              <a:srgbClr val="005EA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solidFill>
                  <a:schemeClr val="tx1"/>
                </a:solidFill>
                <a:latin typeface="Century Gothic"/>
              </a:rPr>
              <a:t>if the </a:t>
            </a:r>
            <a:r>
              <a:rPr lang="en-US" b="1" dirty="0">
                <a:solidFill>
                  <a:schemeClr val="tx1"/>
                </a:solidFill>
                <a:latin typeface="Century Gothic"/>
              </a:rPr>
              <a:t>8 moved to the tenths place</a:t>
            </a:r>
            <a:r>
              <a:rPr lang="en-US" dirty="0">
                <a:solidFill>
                  <a:schemeClr val="tx1"/>
                </a:solidFill>
                <a:latin typeface="Century Gothic"/>
              </a:rPr>
              <a:t>, how would that change the answer?</a:t>
            </a:r>
          </a:p>
        </p:txBody>
      </p:sp>
      <p:sp>
        <p:nvSpPr>
          <p:cNvPr id="3" name="Rounded Rectangular Callout 3">
            <a:extLst>
              <a:ext uri="{FF2B5EF4-FFF2-40B4-BE49-F238E27FC236}">
                <a16:creationId xmlns:a16="http://schemas.microsoft.com/office/drawing/2014/main" id="{0D0B2114-043D-2DEF-8B73-2F305D133F8D}"/>
              </a:ext>
            </a:extLst>
          </p:cNvPr>
          <p:cNvSpPr/>
          <p:nvPr/>
        </p:nvSpPr>
        <p:spPr>
          <a:xfrm>
            <a:off x="623074" y="2005826"/>
            <a:ext cx="2989558" cy="991051"/>
          </a:xfrm>
          <a:prstGeom prst="wedgeRoundRectCallout">
            <a:avLst>
              <a:gd name="adj1" fmla="val 41185"/>
              <a:gd name="adj2" fmla="val 82500"/>
              <a:gd name="adj3" fmla="val 16667"/>
            </a:avLst>
          </a:prstGeom>
          <a:solidFill>
            <a:srgbClr val="E1EDF6"/>
          </a:solidFill>
          <a:ln>
            <a:solidFill>
              <a:srgbClr val="005EA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solidFill>
                  <a:schemeClr val="tx1"/>
                </a:solidFill>
                <a:latin typeface="Century Gothic"/>
              </a:rPr>
              <a:t>how will this help connect with </a:t>
            </a:r>
            <a:r>
              <a:rPr lang="en-US" b="1" dirty="0">
                <a:solidFill>
                  <a:schemeClr val="tx1"/>
                </a:solidFill>
                <a:latin typeface="Century Gothic"/>
              </a:rPr>
              <a:t>percents</a:t>
            </a:r>
            <a:r>
              <a:rPr lang="en-US" dirty="0">
                <a:solidFill>
                  <a:schemeClr val="tx1"/>
                </a:solidFill>
                <a:latin typeface="Century Gothic"/>
              </a:rPr>
              <a:t>?</a:t>
            </a:r>
          </a:p>
        </p:txBody>
      </p:sp>
      <p:sp>
        <p:nvSpPr>
          <p:cNvPr id="5" name="TextBox 4">
            <a:extLst>
              <a:ext uri="{FF2B5EF4-FFF2-40B4-BE49-F238E27FC236}">
                <a16:creationId xmlns:a16="http://schemas.microsoft.com/office/drawing/2014/main" id="{3E4196A1-A04D-AF3E-55C1-DC0211A88092}"/>
              </a:ext>
            </a:extLst>
          </p:cNvPr>
          <p:cNvSpPr txBox="1"/>
          <p:nvPr/>
        </p:nvSpPr>
        <p:spPr>
          <a:xfrm>
            <a:off x="5805989" y="2005827"/>
            <a:ext cx="4910970" cy="3083280"/>
          </a:xfrm>
          <a:prstGeom prst="rect">
            <a:avLst/>
          </a:prstGeom>
          <a:noFill/>
          <a:ln w="28575">
            <a:solidFill>
              <a:schemeClr val="bg1">
                <a:lumMod val="75000"/>
              </a:schemeClr>
            </a:solidFill>
            <a:prstDash val="dash"/>
          </a:ln>
        </p:spPr>
        <p:txBody>
          <a:bodyPr wrap="square" lIns="274320" tIns="182880" bIns="182880" rtlCol="0">
            <a:spAutoFit/>
          </a:bodyPr>
          <a:lstStyle/>
          <a:p>
            <a:r>
              <a:rPr lang="en-US" dirty="0">
                <a:latin typeface="Verdana" panose="020B0604030504040204" pitchFamily="34" charset="0"/>
                <a:ea typeface="Verdana" panose="020B0604030504040204" pitchFamily="34" charset="0"/>
              </a:rPr>
              <a:t>Alex paid $0.08 in sales tax when he bought a candy bar. Which fraction is equivalent to 0.08?</a:t>
            </a:r>
          </a:p>
          <a:p>
            <a:endParaRPr lang="en-US" dirty="0">
              <a:solidFill>
                <a:schemeClr val="accent5">
                  <a:lumMod val="60000"/>
                  <a:lumOff val="40000"/>
                </a:schemeClr>
              </a:solidFill>
              <a:latin typeface="Verdana" panose="020B0604030504040204" pitchFamily="34" charset="0"/>
              <a:ea typeface="Verdana" panose="020B0604030504040204" pitchFamily="34" charset="0"/>
            </a:endParaRPr>
          </a:p>
          <a:p>
            <a:pPr>
              <a:lnSpc>
                <a:spcPct val="150000"/>
              </a:lnSpc>
            </a:pPr>
            <a:r>
              <a:rPr lang="en-US" b="1" dirty="0">
                <a:latin typeface="Verdana" panose="020B0604030504040204" pitchFamily="34" charset="0"/>
                <a:ea typeface="Verdana" panose="020B0604030504040204" pitchFamily="34" charset="0"/>
              </a:rPr>
              <a:t>A  </a:t>
            </a:r>
            <a:r>
              <a:rPr lang="en-US" dirty="0">
                <a:latin typeface="Verdana" panose="020B0604030504040204" pitchFamily="34" charset="0"/>
                <a:ea typeface="Verdana" panose="020B0604030504040204" pitchFamily="34" charset="0"/>
              </a:rPr>
              <a:t>1/80</a:t>
            </a:r>
            <a:endParaRPr lang="en-US" b="1" dirty="0">
              <a:latin typeface="Century Gothic" panose="020B0502020202020204" pitchFamily="34" charset="0"/>
            </a:endParaRPr>
          </a:p>
          <a:p>
            <a:pPr>
              <a:lnSpc>
                <a:spcPct val="150000"/>
              </a:lnSpc>
            </a:pPr>
            <a:r>
              <a:rPr lang="en-US" b="1" dirty="0">
                <a:latin typeface="Verdana" panose="020B0604030504040204" pitchFamily="34" charset="0"/>
                <a:ea typeface="Verdana" panose="020B0604030504040204" pitchFamily="34" charset="0"/>
              </a:rPr>
              <a:t>B  </a:t>
            </a:r>
            <a:r>
              <a:rPr lang="en-US" dirty="0">
                <a:latin typeface="Verdana" panose="020B0604030504040204" pitchFamily="34" charset="0"/>
                <a:ea typeface="Verdana" panose="020B0604030504040204" pitchFamily="34" charset="0"/>
              </a:rPr>
              <a:t>2/25</a:t>
            </a:r>
          </a:p>
          <a:p>
            <a:pPr>
              <a:lnSpc>
                <a:spcPct val="150000"/>
              </a:lnSpc>
            </a:pPr>
            <a:r>
              <a:rPr lang="en-US" b="1" dirty="0">
                <a:latin typeface="Verdana" panose="020B0604030504040204" pitchFamily="34" charset="0"/>
                <a:ea typeface="Verdana" panose="020B0604030504040204" pitchFamily="34" charset="0"/>
              </a:rPr>
              <a:t>C  </a:t>
            </a:r>
            <a:r>
              <a:rPr lang="en-US" dirty="0">
                <a:latin typeface="Verdana" panose="020B0604030504040204" pitchFamily="34" charset="0"/>
                <a:ea typeface="Verdana" panose="020B0604030504040204" pitchFamily="34" charset="0"/>
              </a:rPr>
              <a:t>1/8</a:t>
            </a:r>
          </a:p>
          <a:p>
            <a:pPr>
              <a:lnSpc>
                <a:spcPct val="150000"/>
              </a:lnSpc>
            </a:pPr>
            <a:r>
              <a:rPr lang="en-US" b="1" dirty="0">
                <a:latin typeface="Verdana" panose="020B0604030504040204" pitchFamily="34" charset="0"/>
                <a:ea typeface="Verdana" panose="020B0604030504040204" pitchFamily="34" charset="0"/>
              </a:rPr>
              <a:t>D  </a:t>
            </a:r>
            <a:r>
              <a:rPr lang="en-US" dirty="0">
                <a:latin typeface="Verdana" panose="020B0604030504040204" pitchFamily="34" charset="0"/>
                <a:ea typeface="Verdana" panose="020B0604030504040204" pitchFamily="34" charset="0"/>
              </a:rPr>
              <a:t>4/5</a:t>
            </a:r>
          </a:p>
        </p:txBody>
      </p:sp>
    </p:spTree>
    <p:extLst>
      <p:ext uri="{BB962C8B-B14F-4D97-AF65-F5344CB8AC3E}">
        <p14:creationId xmlns:p14="http://schemas.microsoft.com/office/powerpoint/2010/main" val="18733867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E43B5A-1EC0-1F35-3D87-94342070E9A8}"/>
            </a:ext>
          </a:extLst>
        </p:cNvPr>
        <p:cNvGrpSpPr/>
        <p:nvPr/>
      </p:nvGrpSpPr>
      <p:grpSpPr>
        <a:xfrm>
          <a:off x="0" y="0"/>
          <a:ext cx="0" cy="0"/>
          <a:chOff x="0" y="0"/>
          <a:chExt cx="0" cy="0"/>
        </a:xfrm>
      </p:grpSpPr>
      <p:sp>
        <p:nvSpPr>
          <p:cNvPr id="29" name="Oval 28">
            <a:extLst>
              <a:ext uri="{FF2B5EF4-FFF2-40B4-BE49-F238E27FC236}">
                <a16:creationId xmlns:a16="http://schemas.microsoft.com/office/drawing/2014/main" id="{B84AFB83-FDDC-188C-320B-21ED6C8D7762}"/>
              </a:ext>
            </a:extLst>
          </p:cNvPr>
          <p:cNvSpPr/>
          <p:nvPr/>
        </p:nvSpPr>
        <p:spPr>
          <a:xfrm>
            <a:off x="1200032" y="1130051"/>
            <a:ext cx="5846967" cy="5105760"/>
          </a:xfrm>
          <a:prstGeom prst="ellipse">
            <a:avLst/>
          </a:prstGeom>
          <a:noFill/>
          <a:ln w="57150">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1" name="Oval 30">
            <a:extLst>
              <a:ext uri="{FF2B5EF4-FFF2-40B4-BE49-F238E27FC236}">
                <a16:creationId xmlns:a16="http://schemas.microsoft.com/office/drawing/2014/main" id="{F6ED393C-0909-FDA8-3077-27757BA48F60}"/>
              </a:ext>
            </a:extLst>
          </p:cNvPr>
          <p:cNvSpPr/>
          <p:nvPr/>
        </p:nvSpPr>
        <p:spPr>
          <a:xfrm>
            <a:off x="5130578" y="1102042"/>
            <a:ext cx="5846967" cy="5105760"/>
          </a:xfrm>
          <a:prstGeom prst="ellipse">
            <a:avLst/>
          </a:prstGeom>
          <a:noFill/>
          <a:ln w="57150">
            <a:solidFill>
              <a:srgbClr val="3071B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5" name="TextBox 34">
            <a:extLst>
              <a:ext uri="{FF2B5EF4-FFF2-40B4-BE49-F238E27FC236}">
                <a16:creationId xmlns:a16="http://schemas.microsoft.com/office/drawing/2014/main" id="{0EDA4AB7-A5DC-9739-C3C7-0BF8D8A53832}"/>
              </a:ext>
            </a:extLst>
          </p:cNvPr>
          <p:cNvSpPr txBox="1"/>
          <p:nvPr/>
        </p:nvSpPr>
        <p:spPr>
          <a:xfrm>
            <a:off x="7046999" y="2279789"/>
            <a:ext cx="3523835" cy="3277820"/>
          </a:xfrm>
          <a:prstGeom prst="rect">
            <a:avLst/>
          </a:prstGeom>
          <a:noFill/>
          <a:ln w="28575">
            <a:noFill/>
            <a:prstDash val="dash"/>
          </a:ln>
        </p:spPr>
        <p:txBody>
          <a:bodyPr wrap="square" lIns="274320" tIns="182880" rtlCol="0">
            <a:spAutoFit/>
          </a:bodyPr>
          <a:lstStyle/>
          <a:p>
            <a:r>
              <a:rPr lang="en-US" dirty="0">
                <a:latin typeface="Verdana" panose="020B0604030504040204" pitchFamily="34" charset="0"/>
                <a:ea typeface="Verdana" panose="020B0604030504040204" pitchFamily="34" charset="0"/>
              </a:rPr>
              <a:t>In Max’s class, 5/8 of the students have a pet. Which value is equivalent to 5/8?</a:t>
            </a:r>
          </a:p>
          <a:p>
            <a:endParaRPr lang="en-US" dirty="0">
              <a:latin typeface="Verdana" panose="020B0604030504040204" pitchFamily="34" charset="0"/>
              <a:ea typeface="Verdana" panose="020B0604030504040204" pitchFamily="34" charset="0"/>
            </a:endParaRPr>
          </a:p>
          <a:p>
            <a:pPr>
              <a:lnSpc>
                <a:spcPct val="150000"/>
              </a:lnSpc>
            </a:pPr>
            <a:r>
              <a:rPr lang="en-US" b="1" dirty="0">
                <a:latin typeface="Verdana" panose="020B0604030504040204" pitchFamily="34" charset="0"/>
                <a:ea typeface="Verdana" panose="020B0604030504040204" pitchFamily="34" charset="0"/>
              </a:rPr>
              <a:t>A  </a:t>
            </a:r>
            <a:r>
              <a:rPr lang="en-US" dirty="0">
                <a:latin typeface="Verdana" panose="020B0604030504040204" pitchFamily="34" charset="0"/>
                <a:ea typeface="Verdana" panose="020B0604030504040204" pitchFamily="34" charset="0"/>
              </a:rPr>
              <a:t>625/100</a:t>
            </a:r>
          </a:p>
          <a:p>
            <a:pPr>
              <a:lnSpc>
                <a:spcPct val="150000"/>
              </a:lnSpc>
            </a:pPr>
            <a:r>
              <a:rPr lang="en-US" b="1" dirty="0">
                <a:latin typeface="Verdana" panose="020B0604030504040204" pitchFamily="34" charset="0"/>
                <a:ea typeface="Verdana" panose="020B0604030504040204" pitchFamily="34" charset="0"/>
              </a:rPr>
              <a:t>B  </a:t>
            </a:r>
            <a:r>
              <a:rPr lang="en-US" dirty="0">
                <a:latin typeface="Verdana" panose="020B0604030504040204" pitchFamily="34" charset="0"/>
                <a:ea typeface="Verdana" panose="020B0604030504040204" pitchFamily="34" charset="0"/>
              </a:rPr>
              <a:t>0.58</a:t>
            </a:r>
            <a:endParaRPr lang="en-US" b="1" dirty="0">
              <a:latin typeface="Verdana" panose="020B0604030504040204" pitchFamily="34" charset="0"/>
              <a:ea typeface="Verdana" panose="020B0604030504040204" pitchFamily="34" charset="0"/>
            </a:endParaRPr>
          </a:p>
          <a:p>
            <a:pPr>
              <a:lnSpc>
                <a:spcPct val="150000"/>
              </a:lnSpc>
            </a:pPr>
            <a:r>
              <a:rPr lang="en-US" b="1" dirty="0">
                <a:latin typeface="Verdana" panose="020B0604030504040204" pitchFamily="34" charset="0"/>
                <a:ea typeface="Verdana" panose="020B0604030504040204" pitchFamily="34" charset="0"/>
              </a:rPr>
              <a:t>C  </a:t>
            </a:r>
            <a:r>
              <a:rPr lang="en-US" dirty="0">
                <a:latin typeface="Verdana" panose="020B0604030504040204" pitchFamily="34" charset="0"/>
                <a:ea typeface="Verdana" panose="020B0604030504040204" pitchFamily="34" charset="0"/>
              </a:rPr>
              <a:t>6 25/100</a:t>
            </a:r>
            <a:endParaRPr lang="en-US" b="1" dirty="0">
              <a:latin typeface="Verdana" panose="020B0604030504040204" pitchFamily="34" charset="0"/>
              <a:ea typeface="Verdana" panose="020B0604030504040204" pitchFamily="34" charset="0"/>
            </a:endParaRPr>
          </a:p>
          <a:p>
            <a:pPr>
              <a:lnSpc>
                <a:spcPct val="150000"/>
              </a:lnSpc>
            </a:pPr>
            <a:r>
              <a:rPr lang="en-US" b="1" dirty="0">
                <a:latin typeface="Verdana" panose="020B0604030504040204" pitchFamily="34" charset="0"/>
                <a:ea typeface="Verdana" panose="020B0604030504040204" pitchFamily="34" charset="0"/>
              </a:rPr>
              <a:t>D  </a:t>
            </a:r>
            <a:r>
              <a:rPr lang="en-US" dirty="0">
                <a:latin typeface="Verdana" panose="020B0604030504040204" pitchFamily="34" charset="0"/>
                <a:ea typeface="Verdana" panose="020B0604030504040204" pitchFamily="34" charset="0"/>
              </a:rPr>
              <a:t>0.625</a:t>
            </a:r>
            <a:endParaRPr lang="en-US" dirty="0">
              <a:solidFill>
                <a:schemeClr val="accent5">
                  <a:lumMod val="60000"/>
                  <a:lumOff val="40000"/>
                </a:schemeClr>
              </a:solidFill>
              <a:latin typeface="Verdana" panose="020B0604030504040204" pitchFamily="34" charset="0"/>
              <a:ea typeface="Verdana" panose="020B0604030504040204" pitchFamily="34" charset="0"/>
            </a:endParaRPr>
          </a:p>
          <a:p>
            <a:endParaRPr lang="en-US" dirty="0">
              <a:solidFill>
                <a:schemeClr val="accent5">
                  <a:lumMod val="60000"/>
                  <a:lumOff val="40000"/>
                </a:schemeClr>
              </a:solidFill>
              <a:latin typeface="Verdana" panose="020B0604030504040204" pitchFamily="34" charset="0"/>
              <a:ea typeface="Verdana" panose="020B0604030504040204" pitchFamily="34" charset="0"/>
            </a:endParaRPr>
          </a:p>
        </p:txBody>
      </p:sp>
      <p:sp>
        <p:nvSpPr>
          <p:cNvPr id="37" name="Subtitle 2">
            <a:extLst>
              <a:ext uri="{FF2B5EF4-FFF2-40B4-BE49-F238E27FC236}">
                <a16:creationId xmlns:a16="http://schemas.microsoft.com/office/drawing/2014/main" id="{716F712F-103A-F3FD-5D30-4F33F24A92EE}"/>
              </a:ext>
            </a:extLst>
          </p:cNvPr>
          <p:cNvSpPr txBox="1">
            <a:spLocks/>
          </p:cNvSpPr>
          <p:nvPr/>
        </p:nvSpPr>
        <p:spPr>
          <a:xfrm>
            <a:off x="230330" y="166436"/>
            <a:ext cx="5007343" cy="551832"/>
          </a:xfrm>
          <a:prstGeom prst="rect">
            <a:avLst/>
          </a:prstGeom>
        </p:spPr>
        <p:txBody>
          <a:bodyPr vert="horz" lIns="76200" tIns="38100" rIns="76200" bIns="3810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lvl="1" algn="l" defTabSz="761940">
              <a:lnSpc>
                <a:spcPct val="100000"/>
              </a:lnSpc>
              <a:spcBef>
                <a:spcPts val="0"/>
              </a:spcBef>
              <a:defRPr/>
            </a:pPr>
            <a:r>
              <a:rPr lang="en-US" sz="2400" dirty="0">
                <a:solidFill>
                  <a:srgbClr val="E46C07"/>
                </a:solidFill>
                <a:latin typeface="Century Gothic"/>
              </a:rPr>
              <a:t>compare/contrast model</a:t>
            </a:r>
          </a:p>
        </p:txBody>
      </p:sp>
      <p:sp>
        <p:nvSpPr>
          <p:cNvPr id="2" name="TextBox 1">
            <a:extLst>
              <a:ext uri="{FF2B5EF4-FFF2-40B4-BE49-F238E27FC236}">
                <a16:creationId xmlns:a16="http://schemas.microsoft.com/office/drawing/2014/main" id="{F74C8DCE-FAB6-8038-4EB1-B621B1C36DEB}"/>
              </a:ext>
            </a:extLst>
          </p:cNvPr>
          <p:cNvSpPr txBox="1"/>
          <p:nvPr/>
        </p:nvSpPr>
        <p:spPr>
          <a:xfrm>
            <a:off x="1821680" y="2238560"/>
            <a:ext cx="3490943" cy="3360279"/>
          </a:xfrm>
          <a:prstGeom prst="rect">
            <a:avLst/>
          </a:prstGeom>
          <a:noFill/>
          <a:ln w="28575">
            <a:noFill/>
            <a:prstDash val="dash"/>
          </a:ln>
        </p:spPr>
        <p:txBody>
          <a:bodyPr wrap="square" lIns="274320" tIns="182880" bIns="182880" rtlCol="0">
            <a:spAutoFit/>
          </a:bodyPr>
          <a:lstStyle/>
          <a:p>
            <a:r>
              <a:rPr lang="en-US" dirty="0">
                <a:latin typeface="Verdana" panose="020B0604030504040204" pitchFamily="34" charset="0"/>
                <a:ea typeface="Verdana" panose="020B0604030504040204" pitchFamily="34" charset="0"/>
              </a:rPr>
              <a:t>Alex paid $0.08 in sales tax when he bought a candy bar. Which fraction is equivalent to 0.08?</a:t>
            </a:r>
          </a:p>
          <a:p>
            <a:endParaRPr lang="en-US" dirty="0">
              <a:solidFill>
                <a:schemeClr val="accent5">
                  <a:lumMod val="60000"/>
                  <a:lumOff val="40000"/>
                </a:schemeClr>
              </a:solidFill>
              <a:latin typeface="Verdana" panose="020B0604030504040204" pitchFamily="34" charset="0"/>
              <a:ea typeface="Verdana" panose="020B0604030504040204" pitchFamily="34" charset="0"/>
            </a:endParaRPr>
          </a:p>
          <a:p>
            <a:pPr>
              <a:lnSpc>
                <a:spcPct val="150000"/>
              </a:lnSpc>
            </a:pPr>
            <a:r>
              <a:rPr lang="en-US" b="1" dirty="0">
                <a:latin typeface="Verdana" panose="020B0604030504040204" pitchFamily="34" charset="0"/>
                <a:ea typeface="Verdana" panose="020B0604030504040204" pitchFamily="34" charset="0"/>
              </a:rPr>
              <a:t>A  </a:t>
            </a:r>
            <a:r>
              <a:rPr lang="en-US" dirty="0">
                <a:latin typeface="Verdana" panose="020B0604030504040204" pitchFamily="34" charset="0"/>
                <a:ea typeface="Verdana" panose="020B0604030504040204" pitchFamily="34" charset="0"/>
              </a:rPr>
              <a:t>1/80</a:t>
            </a:r>
            <a:endParaRPr lang="en-US" b="1" dirty="0">
              <a:latin typeface="Verdana" panose="020B0604030504040204" pitchFamily="34" charset="0"/>
              <a:ea typeface="Verdana" panose="020B0604030504040204" pitchFamily="34" charset="0"/>
            </a:endParaRPr>
          </a:p>
          <a:p>
            <a:pPr>
              <a:lnSpc>
                <a:spcPct val="150000"/>
              </a:lnSpc>
            </a:pPr>
            <a:r>
              <a:rPr lang="en-US" b="1" dirty="0">
                <a:latin typeface="Verdana" panose="020B0604030504040204" pitchFamily="34" charset="0"/>
                <a:ea typeface="Verdana" panose="020B0604030504040204" pitchFamily="34" charset="0"/>
              </a:rPr>
              <a:t>B  </a:t>
            </a:r>
            <a:r>
              <a:rPr lang="en-US" dirty="0">
                <a:latin typeface="Verdana" panose="020B0604030504040204" pitchFamily="34" charset="0"/>
                <a:ea typeface="Verdana" panose="020B0604030504040204" pitchFamily="34" charset="0"/>
              </a:rPr>
              <a:t>2/25</a:t>
            </a:r>
          </a:p>
          <a:p>
            <a:pPr>
              <a:lnSpc>
                <a:spcPct val="150000"/>
              </a:lnSpc>
            </a:pPr>
            <a:r>
              <a:rPr lang="en-US" b="1" dirty="0">
                <a:latin typeface="Verdana" panose="020B0604030504040204" pitchFamily="34" charset="0"/>
                <a:ea typeface="Verdana" panose="020B0604030504040204" pitchFamily="34" charset="0"/>
              </a:rPr>
              <a:t>C  </a:t>
            </a:r>
            <a:r>
              <a:rPr lang="en-US" dirty="0">
                <a:latin typeface="Verdana" panose="020B0604030504040204" pitchFamily="34" charset="0"/>
                <a:ea typeface="Verdana" panose="020B0604030504040204" pitchFamily="34" charset="0"/>
              </a:rPr>
              <a:t>1/8</a:t>
            </a:r>
          </a:p>
          <a:p>
            <a:pPr>
              <a:lnSpc>
                <a:spcPct val="150000"/>
              </a:lnSpc>
            </a:pPr>
            <a:r>
              <a:rPr lang="en-US" b="1" dirty="0">
                <a:latin typeface="Verdana" panose="020B0604030504040204" pitchFamily="34" charset="0"/>
                <a:ea typeface="Verdana" panose="020B0604030504040204" pitchFamily="34" charset="0"/>
              </a:rPr>
              <a:t>D  </a:t>
            </a:r>
            <a:r>
              <a:rPr lang="en-US" dirty="0">
                <a:latin typeface="Verdana" panose="020B0604030504040204" pitchFamily="34" charset="0"/>
                <a:ea typeface="Verdana" panose="020B0604030504040204" pitchFamily="34" charset="0"/>
              </a:rPr>
              <a:t>4/5</a:t>
            </a:r>
          </a:p>
        </p:txBody>
      </p:sp>
    </p:spTree>
    <p:extLst>
      <p:ext uri="{BB962C8B-B14F-4D97-AF65-F5344CB8AC3E}">
        <p14:creationId xmlns:p14="http://schemas.microsoft.com/office/powerpoint/2010/main" val="23653165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170D4114-8CCC-820D-33AC-272C5EEAF08C}"/>
              </a:ext>
            </a:extLst>
          </p:cNvPr>
          <p:cNvSpPr>
            <a:spLocks noGrp="1"/>
          </p:cNvSpPr>
          <p:nvPr>
            <p:ph type="subTitle" idx="1"/>
          </p:nvPr>
        </p:nvSpPr>
        <p:spPr/>
        <p:txBody>
          <a:bodyPr/>
          <a:lstStyle/>
          <a:p>
            <a:r>
              <a:rPr lang="en-US" dirty="0"/>
              <a:t>write about it</a:t>
            </a:r>
          </a:p>
        </p:txBody>
      </p:sp>
    </p:spTree>
    <p:extLst>
      <p:ext uri="{BB962C8B-B14F-4D97-AF65-F5344CB8AC3E}">
        <p14:creationId xmlns:p14="http://schemas.microsoft.com/office/powerpoint/2010/main" val="31901862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ubtitle 2">
            <a:extLst>
              <a:ext uri="{FF2B5EF4-FFF2-40B4-BE49-F238E27FC236}">
                <a16:creationId xmlns:a16="http://schemas.microsoft.com/office/drawing/2014/main" id="{15FB5AB6-056B-19A4-7829-DE3316DB68E7}"/>
              </a:ext>
            </a:extLst>
          </p:cNvPr>
          <p:cNvSpPr txBox="1">
            <a:spLocks/>
          </p:cNvSpPr>
          <p:nvPr/>
        </p:nvSpPr>
        <p:spPr>
          <a:xfrm>
            <a:off x="8489108" y="4861594"/>
            <a:ext cx="1456660" cy="564964"/>
          </a:xfrm>
          <a:prstGeom prst="rect">
            <a:avLst/>
          </a:prstGeom>
        </p:spPr>
        <p:txBody>
          <a:bodyPr/>
          <a:lstStyle>
            <a:lvl1pPr marL="0" indent="0" algn="l" defTabSz="914400" rtl="0" eaLnBrk="1" latinLnBrk="0" hangingPunct="1">
              <a:lnSpc>
                <a:spcPct val="110000"/>
              </a:lnSpc>
              <a:spcBef>
                <a:spcPts val="1000"/>
              </a:spcBef>
              <a:buFont typeface="Arial" panose="020B0604020202020204" pitchFamily="34" charset="0"/>
              <a:buNone/>
              <a:defRPr sz="24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000" dirty="0"/>
              <a:t>stimulus</a:t>
            </a:r>
          </a:p>
        </p:txBody>
      </p:sp>
      <p:sp>
        <p:nvSpPr>
          <p:cNvPr id="3" name="Subtitle 2">
            <a:extLst>
              <a:ext uri="{FF2B5EF4-FFF2-40B4-BE49-F238E27FC236}">
                <a16:creationId xmlns:a16="http://schemas.microsoft.com/office/drawing/2014/main" id="{2FE8A83F-1796-E29F-539E-95C377E5AA8E}"/>
              </a:ext>
            </a:extLst>
          </p:cNvPr>
          <p:cNvSpPr txBox="1">
            <a:spLocks/>
          </p:cNvSpPr>
          <p:nvPr/>
        </p:nvSpPr>
        <p:spPr>
          <a:xfrm>
            <a:off x="1581820" y="4821096"/>
            <a:ext cx="3462670" cy="564964"/>
          </a:xfrm>
          <a:prstGeom prst="rect">
            <a:avLst/>
          </a:prstGeom>
        </p:spPr>
        <p:txBody>
          <a:bodyPr/>
          <a:lstStyle>
            <a:lvl1pPr marL="0" indent="0" algn="l" defTabSz="914400" rtl="0" eaLnBrk="1" latinLnBrk="0" hangingPunct="1">
              <a:lnSpc>
                <a:spcPct val="110000"/>
              </a:lnSpc>
              <a:spcBef>
                <a:spcPts val="1000"/>
              </a:spcBef>
              <a:buFont typeface="Arial" panose="020B0604020202020204" pitchFamily="34" charset="0"/>
              <a:buNone/>
              <a:defRPr sz="24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000" dirty="0"/>
              <a:t>thinkalong routine</a:t>
            </a:r>
          </a:p>
        </p:txBody>
      </p:sp>
      <p:sp>
        <p:nvSpPr>
          <p:cNvPr id="7" name="TextBox 6">
            <a:extLst>
              <a:ext uri="{FF2B5EF4-FFF2-40B4-BE49-F238E27FC236}">
                <a16:creationId xmlns:a16="http://schemas.microsoft.com/office/drawing/2014/main" id="{D3CA077E-6C9E-6446-B82D-26E9DEAB2DD5}"/>
              </a:ext>
            </a:extLst>
          </p:cNvPr>
          <p:cNvSpPr txBox="1"/>
          <p:nvPr/>
        </p:nvSpPr>
        <p:spPr>
          <a:xfrm>
            <a:off x="6761953" y="1445274"/>
            <a:ext cx="4910970" cy="3083280"/>
          </a:xfrm>
          <a:prstGeom prst="rect">
            <a:avLst/>
          </a:prstGeom>
          <a:noFill/>
          <a:ln w="28575">
            <a:solidFill>
              <a:schemeClr val="bg1">
                <a:lumMod val="75000"/>
              </a:schemeClr>
            </a:solidFill>
            <a:prstDash val="dash"/>
          </a:ln>
        </p:spPr>
        <p:txBody>
          <a:bodyPr wrap="square" lIns="274320" tIns="182880" bIns="182880" rtlCol="0">
            <a:spAutoFit/>
          </a:bodyPr>
          <a:lstStyle/>
          <a:p>
            <a:r>
              <a:rPr lang="en-US" dirty="0">
                <a:latin typeface="Verdana" panose="020B0604030504040204" pitchFamily="34" charset="0"/>
                <a:ea typeface="Verdana" panose="020B0604030504040204" pitchFamily="34" charset="0"/>
              </a:rPr>
              <a:t>Alex paid $0.08 in sales tax when he bought a candy bar. Which fraction is equivalent to 0.08?</a:t>
            </a:r>
          </a:p>
          <a:p>
            <a:endParaRPr lang="en-US" dirty="0">
              <a:solidFill>
                <a:schemeClr val="accent5">
                  <a:lumMod val="60000"/>
                  <a:lumOff val="40000"/>
                </a:schemeClr>
              </a:solidFill>
              <a:latin typeface="Verdana" panose="020B0604030504040204" pitchFamily="34" charset="0"/>
              <a:ea typeface="Verdana" panose="020B0604030504040204" pitchFamily="34" charset="0"/>
            </a:endParaRPr>
          </a:p>
          <a:p>
            <a:pPr>
              <a:lnSpc>
                <a:spcPct val="150000"/>
              </a:lnSpc>
            </a:pPr>
            <a:r>
              <a:rPr lang="en-US" b="1" dirty="0">
                <a:latin typeface="Verdana" panose="020B0604030504040204" pitchFamily="34" charset="0"/>
                <a:ea typeface="Verdana" panose="020B0604030504040204" pitchFamily="34" charset="0"/>
              </a:rPr>
              <a:t>A  </a:t>
            </a:r>
            <a:r>
              <a:rPr lang="en-US" dirty="0">
                <a:latin typeface="Verdana" panose="020B0604030504040204" pitchFamily="34" charset="0"/>
                <a:ea typeface="Verdana" panose="020B0604030504040204" pitchFamily="34" charset="0"/>
              </a:rPr>
              <a:t>1/80</a:t>
            </a:r>
            <a:endParaRPr lang="en-US" b="1" dirty="0">
              <a:latin typeface="Century Gothic" panose="020B0502020202020204" pitchFamily="34" charset="0"/>
            </a:endParaRPr>
          </a:p>
          <a:p>
            <a:pPr>
              <a:lnSpc>
                <a:spcPct val="150000"/>
              </a:lnSpc>
            </a:pPr>
            <a:r>
              <a:rPr lang="en-US" b="1" dirty="0">
                <a:latin typeface="Verdana" panose="020B0604030504040204" pitchFamily="34" charset="0"/>
                <a:ea typeface="Verdana" panose="020B0604030504040204" pitchFamily="34" charset="0"/>
              </a:rPr>
              <a:t>B  </a:t>
            </a:r>
            <a:r>
              <a:rPr lang="en-US" dirty="0">
                <a:latin typeface="Verdana" panose="020B0604030504040204" pitchFamily="34" charset="0"/>
                <a:ea typeface="Verdana" panose="020B0604030504040204" pitchFamily="34" charset="0"/>
              </a:rPr>
              <a:t>2/25</a:t>
            </a:r>
          </a:p>
          <a:p>
            <a:pPr>
              <a:lnSpc>
                <a:spcPct val="150000"/>
              </a:lnSpc>
            </a:pPr>
            <a:r>
              <a:rPr lang="en-US" b="1" dirty="0">
                <a:latin typeface="Verdana" panose="020B0604030504040204" pitchFamily="34" charset="0"/>
                <a:ea typeface="Verdana" panose="020B0604030504040204" pitchFamily="34" charset="0"/>
              </a:rPr>
              <a:t>C  </a:t>
            </a:r>
            <a:r>
              <a:rPr lang="en-US" dirty="0">
                <a:latin typeface="Verdana" panose="020B0604030504040204" pitchFamily="34" charset="0"/>
                <a:ea typeface="Verdana" panose="020B0604030504040204" pitchFamily="34" charset="0"/>
              </a:rPr>
              <a:t>1/8</a:t>
            </a:r>
          </a:p>
          <a:p>
            <a:pPr>
              <a:lnSpc>
                <a:spcPct val="150000"/>
              </a:lnSpc>
            </a:pPr>
            <a:r>
              <a:rPr lang="en-US" b="1" dirty="0">
                <a:latin typeface="Verdana" panose="020B0604030504040204" pitchFamily="34" charset="0"/>
                <a:ea typeface="Verdana" panose="020B0604030504040204" pitchFamily="34" charset="0"/>
              </a:rPr>
              <a:t>D  </a:t>
            </a:r>
            <a:r>
              <a:rPr lang="en-US" dirty="0">
                <a:latin typeface="Verdana" panose="020B0604030504040204" pitchFamily="34" charset="0"/>
                <a:ea typeface="Verdana" panose="020B0604030504040204" pitchFamily="34" charset="0"/>
              </a:rPr>
              <a:t>4/5</a:t>
            </a:r>
          </a:p>
        </p:txBody>
      </p:sp>
      <p:pic>
        <p:nvPicPr>
          <p:cNvPr id="6" name="Picture 5" descr="A screenshot of a computer screen&#10;&#10;AI-generated content may be incorrect.">
            <a:extLst>
              <a:ext uri="{FF2B5EF4-FFF2-40B4-BE49-F238E27FC236}">
                <a16:creationId xmlns:a16="http://schemas.microsoft.com/office/drawing/2014/main" id="{6B452C15-FA63-D048-2BA3-50DD5C39A824}"/>
              </a:ext>
            </a:extLst>
          </p:cNvPr>
          <p:cNvPicPr>
            <a:picLocks noChangeAspect="1"/>
          </p:cNvPicPr>
          <p:nvPr/>
        </p:nvPicPr>
        <p:blipFill>
          <a:blip r:embed="rId3">
            <a:extLst>
              <a:ext uri="{28A0092B-C50C-407E-A947-70E740481C1C}">
                <a14:useLocalDpi xmlns:a14="http://schemas.microsoft.com/office/drawing/2010/main" val="0"/>
              </a:ext>
            </a:extLst>
          </a:blip>
          <a:srcRect l="4553" t="15301" r="3759" b="50000"/>
          <a:stretch>
            <a:fillRect/>
          </a:stretch>
        </p:blipFill>
        <p:spPr>
          <a:xfrm>
            <a:off x="332371" y="1693568"/>
            <a:ext cx="5961568" cy="2919733"/>
          </a:xfrm>
          <a:prstGeom prst="rect">
            <a:avLst/>
          </a:prstGeom>
        </p:spPr>
      </p:pic>
    </p:spTree>
    <p:extLst>
      <p:ext uri="{BB962C8B-B14F-4D97-AF65-F5344CB8AC3E}">
        <p14:creationId xmlns:p14="http://schemas.microsoft.com/office/powerpoint/2010/main" val="1769775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950EF4-945F-246E-59C5-72A468DD05F4}"/>
            </a:ext>
          </a:extLst>
        </p:cNvPr>
        <p:cNvGrpSpPr/>
        <p:nvPr/>
      </p:nvGrpSpPr>
      <p:grpSpPr>
        <a:xfrm>
          <a:off x="0" y="0"/>
          <a:ext cx="0" cy="0"/>
          <a:chOff x="0" y="0"/>
          <a:chExt cx="0" cy="0"/>
        </a:xfrm>
      </p:grpSpPr>
      <p:sp>
        <p:nvSpPr>
          <p:cNvPr id="5" name="Oval 4">
            <a:extLst>
              <a:ext uri="{FF2B5EF4-FFF2-40B4-BE49-F238E27FC236}">
                <a16:creationId xmlns:a16="http://schemas.microsoft.com/office/drawing/2014/main" id="{521E1642-FC1F-8D12-A1DF-E01FC72E2D08}"/>
              </a:ext>
            </a:extLst>
          </p:cNvPr>
          <p:cNvSpPr/>
          <p:nvPr/>
        </p:nvSpPr>
        <p:spPr>
          <a:xfrm>
            <a:off x="5976357" y="3733370"/>
            <a:ext cx="368133" cy="365760"/>
          </a:xfrm>
          <a:prstGeom prst="ellipse">
            <a:avLst/>
          </a:prstGeom>
          <a:solidFill>
            <a:srgbClr val="92D050"/>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dirty="0">
              <a:latin typeface="Arial" panose="020B0604020202020204" pitchFamily="34" charset="0"/>
            </a:endParaRPr>
          </a:p>
        </p:txBody>
      </p:sp>
      <p:sp>
        <p:nvSpPr>
          <p:cNvPr id="3" name="Rounded Rectangular Callout 3">
            <a:extLst>
              <a:ext uri="{FF2B5EF4-FFF2-40B4-BE49-F238E27FC236}">
                <a16:creationId xmlns:a16="http://schemas.microsoft.com/office/drawing/2014/main" id="{B6C2D999-4995-8556-5050-E584229293A2}"/>
              </a:ext>
            </a:extLst>
          </p:cNvPr>
          <p:cNvSpPr/>
          <p:nvPr/>
        </p:nvSpPr>
        <p:spPr>
          <a:xfrm>
            <a:off x="842899" y="1291451"/>
            <a:ext cx="2794685" cy="918348"/>
          </a:xfrm>
          <a:prstGeom prst="wedgeRoundRectCallout">
            <a:avLst>
              <a:gd name="adj1" fmla="val 41185"/>
              <a:gd name="adj2" fmla="val 82500"/>
              <a:gd name="adj3" fmla="val 16667"/>
            </a:avLst>
          </a:prstGeom>
          <a:solidFill>
            <a:srgbClr val="E1EDF6"/>
          </a:solidFill>
          <a:ln>
            <a:solidFill>
              <a:srgbClr val="005EA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solidFill>
                  <a:schemeClr val="tx1"/>
                </a:solidFill>
                <a:latin typeface="Century Gothic"/>
              </a:rPr>
              <a:t>what did you learn?</a:t>
            </a:r>
          </a:p>
        </p:txBody>
      </p:sp>
      <p:sp>
        <p:nvSpPr>
          <p:cNvPr id="2" name="Rounded Rectangular Callout 1">
            <a:extLst>
              <a:ext uri="{FF2B5EF4-FFF2-40B4-BE49-F238E27FC236}">
                <a16:creationId xmlns:a16="http://schemas.microsoft.com/office/drawing/2014/main" id="{5A9248D1-F337-0503-8E67-372386FA81E5}"/>
              </a:ext>
            </a:extLst>
          </p:cNvPr>
          <p:cNvSpPr/>
          <p:nvPr/>
        </p:nvSpPr>
        <p:spPr>
          <a:xfrm>
            <a:off x="842899" y="3953799"/>
            <a:ext cx="2985186" cy="914400"/>
          </a:xfrm>
          <a:prstGeom prst="wedgeRoundRectCallout">
            <a:avLst>
              <a:gd name="adj1" fmla="val 41185"/>
              <a:gd name="adj2" fmla="val 82500"/>
              <a:gd name="adj3" fmla="val 16667"/>
            </a:avLst>
          </a:prstGeom>
          <a:solidFill>
            <a:srgbClr val="E1EDF6"/>
          </a:solidFill>
          <a:ln>
            <a:solidFill>
              <a:srgbClr val="005EA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solidFill>
                  <a:schemeClr val="tx1"/>
                </a:solidFill>
                <a:latin typeface="Century Gothic"/>
              </a:rPr>
              <a:t>what evidence supports your thinking?</a:t>
            </a:r>
          </a:p>
        </p:txBody>
      </p:sp>
      <p:sp>
        <p:nvSpPr>
          <p:cNvPr id="6" name="TextBox 5">
            <a:extLst>
              <a:ext uri="{FF2B5EF4-FFF2-40B4-BE49-F238E27FC236}">
                <a16:creationId xmlns:a16="http://schemas.microsoft.com/office/drawing/2014/main" id="{65FF387C-2648-0C0F-E519-EF4FC0D8D79F}"/>
              </a:ext>
            </a:extLst>
          </p:cNvPr>
          <p:cNvSpPr txBox="1"/>
          <p:nvPr/>
        </p:nvSpPr>
        <p:spPr>
          <a:xfrm>
            <a:off x="5805989" y="2005827"/>
            <a:ext cx="4910970" cy="3083280"/>
          </a:xfrm>
          <a:prstGeom prst="rect">
            <a:avLst/>
          </a:prstGeom>
          <a:noFill/>
          <a:ln w="28575">
            <a:solidFill>
              <a:schemeClr val="bg1">
                <a:lumMod val="75000"/>
              </a:schemeClr>
            </a:solidFill>
            <a:prstDash val="dash"/>
          </a:ln>
        </p:spPr>
        <p:txBody>
          <a:bodyPr wrap="square" lIns="274320" tIns="182880" bIns="182880" rtlCol="0">
            <a:spAutoFit/>
          </a:bodyPr>
          <a:lstStyle/>
          <a:p>
            <a:r>
              <a:rPr lang="en-US" dirty="0">
                <a:latin typeface="Verdana" panose="020B0604030504040204" pitchFamily="34" charset="0"/>
                <a:ea typeface="Verdana" panose="020B0604030504040204" pitchFamily="34" charset="0"/>
              </a:rPr>
              <a:t>Alex paid $0.08 in sales tax when he bought a candy bar. Which fraction is equivalent to 0.08?</a:t>
            </a:r>
          </a:p>
          <a:p>
            <a:endParaRPr lang="en-US" dirty="0">
              <a:solidFill>
                <a:schemeClr val="accent5">
                  <a:lumMod val="60000"/>
                  <a:lumOff val="40000"/>
                </a:schemeClr>
              </a:solidFill>
              <a:latin typeface="Verdana" panose="020B0604030504040204" pitchFamily="34" charset="0"/>
              <a:ea typeface="Verdana" panose="020B0604030504040204" pitchFamily="34" charset="0"/>
            </a:endParaRPr>
          </a:p>
          <a:p>
            <a:pPr>
              <a:lnSpc>
                <a:spcPct val="150000"/>
              </a:lnSpc>
            </a:pPr>
            <a:r>
              <a:rPr lang="en-US" b="1" dirty="0">
                <a:latin typeface="Verdana" panose="020B0604030504040204" pitchFamily="34" charset="0"/>
                <a:ea typeface="Verdana" panose="020B0604030504040204" pitchFamily="34" charset="0"/>
              </a:rPr>
              <a:t>A  </a:t>
            </a:r>
            <a:r>
              <a:rPr lang="en-US" dirty="0">
                <a:latin typeface="Verdana" panose="020B0604030504040204" pitchFamily="34" charset="0"/>
                <a:ea typeface="Verdana" panose="020B0604030504040204" pitchFamily="34" charset="0"/>
              </a:rPr>
              <a:t>1/80</a:t>
            </a:r>
            <a:endParaRPr lang="en-US" b="1" dirty="0">
              <a:latin typeface="Century Gothic" panose="020B0502020202020204" pitchFamily="34" charset="0"/>
            </a:endParaRPr>
          </a:p>
          <a:p>
            <a:pPr>
              <a:lnSpc>
                <a:spcPct val="150000"/>
              </a:lnSpc>
            </a:pPr>
            <a:r>
              <a:rPr lang="en-US" b="1" dirty="0">
                <a:latin typeface="Verdana" panose="020B0604030504040204" pitchFamily="34" charset="0"/>
                <a:ea typeface="Verdana" panose="020B0604030504040204" pitchFamily="34" charset="0"/>
              </a:rPr>
              <a:t>B  </a:t>
            </a:r>
            <a:r>
              <a:rPr lang="en-US" dirty="0">
                <a:latin typeface="Verdana" panose="020B0604030504040204" pitchFamily="34" charset="0"/>
                <a:ea typeface="Verdana" panose="020B0604030504040204" pitchFamily="34" charset="0"/>
              </a:rPr>
              <a:t>2/25</a:t>
            </a:r>
          </a:p>
          <a:p>
            <a:pPr>
              <a:lnSpc>
                <a:spcPct val="150000"/>
              </a:lnSpc>
            </a:pPr>
            <a:r>
              <a:rPr lang="en-US" b="1" dirty="0">
                <a:latin typeface="Verdana" panose="020B0604030504040204" pitchFamily="34" charset="0"/>
                <a:ea typeface="Verdana" panose="020B0604030504040204" pitchFamily="34" charset="0"/>
              </a:rPr>
              <a:t>C  </a:t>
            </a:r>
            <a:r>
              <a:rPr lang="en-US" dirty="0">
                <a:latin typeface="Verdana" panose="020B0604030504040204" pitchFamily="34" charset="0"/>
                <a:ea typeface="Verdana" panose="020B0604030504040204" pitchFamily="34" charset="0"/>
              </a:rPr>
              <a:t>1/8</a:t>
            </a:r>
          </a:p>
          <a:p>
            <a:pPr>
              <a:lnSpc>
                <a:spcPct val="150000"/>
              </a:lnSpc>
            </a:pPr>
            <a:r>
              <a:rPr lang="en-US" b="1" dirty="0">
                <a:latin typeface="Verdana" panose="020B0604030504040204" pitchFamily="34" charset="0"/>
                <a:ea typeface="Verdana" panose="020B0604030504040204" pitchFamily="34" charset="0"/>
              </a:rPr>
              <a:t>D  </a:t>
            </a:r>
            <a:r>
              <a:rPr lang="en-US" dirty="0">
                <a:latin typeface="Verdana" panose="020B0604030504040204" pitchFamily="34" charset="0"/>
                <a:ea typeface="Verdana" panose="020B0604030504040204" pitchFamily="34" charset="0"/>
              </a:rPr>
              <a:t>4/5</a:t>
            </a:r>
          </a:p>
        </p:txBody>
      </p:sp>
      <p:sp>
        <p:nvSpPr>
          <p:cNvPr id="4" name="TextBox 6">
            <a:extLst>
              <a:ext uri="{FF2B5EF4-FFF2-40B4-BE49-F238E27FC236}">
                <a16:creationId xmlns:a16="http://schemas.microsoft.com/office/drawing/2014/main" id="{D1F5614D-BE02-517F-C575-AA67C79DED92}"/>
              </a:ext>
            </a:extLst>
          </p:cNvPr>
          <p:cNvSpPr txBox="1"/>
          <p:nvPr/>
        </p:nvSpPr>
        <p:spPr>
          <a:xfrm>
            <a:off x="842899" y="2617737"/>
            <a:ext cx="3111881" cy="646331"/>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82880" indent="-182880">
              <a:spcAft>
                <a:spcPts val="600"/>
              </a:spcAft>
              <a:buFont typeface="Arial" panose="020B0604020202020204" pitchFamily="34" charset="0"/>
              <a:buChar char="•"/>
            </a:pPr>
            <a:r>
              <a:rPr lang="en-US" dirty="0">
                <a:latin typeface="Calibri" panose="020F0502020204030204" pitchFamily="34" charset="0"/>
                <a:cs typeface="Calibri" panose="020F0502020204030204" pitchFamily="34" charset="0"/>
              </a:rPr>
              <a:t>how will you start when you approach a problem like this?</a:t>
            </a:r>
            <a:endParaRPr lang="en-US" b="1" dirty="0">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D43711C8-B1C4-4B8E-2442-5A9BB1B43E8E}"/>
              </a:ext>
            </a:extLst>
          </p:cNvPr>
          <p:cNvSpPr txBox="1"/>
          <p:nvPr/>
        </p:nvSpPr>
        <p:spPr>
          <a:xfrm>
            <a:off x="842899" y="5170437"/>
            <a:ext cx="3580511" cy="923330"/>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82880" indent="-182880">
              <a:spcAft>
                <a:spcPts val="600"/>
              </a:spcAft>
              <a:buFont typeface="Arial" panose="020B0604020202020204" pitchFamily="34" charset="0"/>
              <a:buChar char="•"/>
            </a:pPr>
            <a:r>
              <a:rPr lang="en-US" dirty="0">
                <a:latin typeface="Calibri" panose="020F0502020204030204" pitchFamily="34" charset="0"/>
                <a:cs typeface="Calibri" panose="020F0502020204030204" pitchFamily="34" charset="0"/>
              </a:rPr>
              <a:t>how does the relationship between fractions and decimals help you solve this problem?</a:t>
            </a:r>
          </a:p>
        </p:txBody>
      </p:sp>
    </p:spTree>
    <p:extLst>
      <p:ext uri="{BB962C8B-B14F-4D97-AF65-F5344CB8AC3E}">
        <p14:creationId xmlns:p14="http://schemas.microsoft.com/office/powerpoint/2010/main" val="2522264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586AEFE8-C63F-8F0C-A4DC-C9946A0FCF97}"/>
              </a:ext>
            </a:extLst>
          </p:cNvPr>
          <p:cNvSpPr>
            <a:spLocks noGrp="1"/>
          </p:cNvSpPr>
          <p:nvPr>
            <p:ph type="subTitle" idx="1"/>
          </p:nvPr>
        </p:nvSpPr>
        <p:spPr/>
        <p:txBody>
          <a:bodyPr/>
          <a:lstStyle/>
          <a:p>
            <a:r>
              <a:rPr lang="en-US" dirty="0"/>
              <a:t>make a plan</a:t>
            </a:r>
          </a:p>
        </p:txBody>
      </p:sp>
    </p:spTree>
    <p:extLst>
      <p:ext uri="{BB962C8B-B14F-4D97-AF65-F5344CB8AC3E}">
        <p14:creationId xmlns:p14="http://schemas.microsoft.com/office/powerpoint/2010/main" val="1006769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3A78DB-E496-D4E6-3FF8-5580FF22C182}"/>
            </a:ext>
          </a:extLst>
        </p:cNvPr>
        <p:cNvGrpSpPr/>
        <p:nvPr/>
      </p:nvGrpSpPr>
      <p:grpSpPr>
        <a:xfrm>
          <a:off x="0" y="0"/>
          <a:ext cx="0" cy="0"/>
          <a:chOff x="0" y="0"/>
          <a:chExt cx="0" cy="0"/>
        </a:xfrm>
      </p:grpSpPr>
      <p:sp>
        <p:nvSpPr>
          <p:cNvPr id="6" name="Text Placeholder 2">
            <a:extLst>
              <a:ext uri="{FF2B5EF4-FFF2-40B4-BE49-F238E27FC236}">
                <a16:creationId xmlns:a16="http://schemas.microsoft.com/office/drawing/2014/main" id="{4E5F4723-F6C9-9EA6-9177-9777CE885264}"/>
              </a:ext>
            </a:extLst>
          </p:cNvPr>
          <p:cNvSpPr txBox="1">
            <a:spLocks/>
          </p:cNvSpPr>
          <p:nvPr/>
        </p:nvSpPr>
        <p:spPr>
          <a:xfrm>
            <a:off x="1077593" y="4260556"/>
            <a:ext cx="1794897" cy="411956"/>
          </a:xfrm>
        </p:spPr>
        <p:txBody>
          <a:bodyPr anchor="t"/>
          <a:lstStyle>
            <a:lvl1pPr marL="0" indent="0" algn="l" defTabSz="914400" rtl="0" eaLnBrk="1" latinLnBrk="0" hangingPunct="1">
              <a:lnSpc>
                <a:spcPct val="110000"/>
              </a:lnSpc>
              <a:spcBef>
                <a:spcPts val="0"/>
              </a:spcBef>
              <a:buFont typeface="Arial" panose="020B0604020202020204" pitchFamily="34" charset="0"/>
              <a:buNone/>
              <a:defRPr sz="2000" b="0" kern="1200">
                <a:solidFill>
                  <a:schemeClr val="tx1"/>
                </a:solidFill>
                <a:latin typeface="Calibri" panose="020F0502020204030204" pitchFamily="34" charset="0"/>
                <a:ea typeface="+mn-ea"/>
                <a:cs typeface="Calibri" panose="020F050202020403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ct val="90000"/>
              </a:lnSpc>
            </a:pPr>
            <a:endParaRPr lang="en-US" sz="2400" dirty="0"/>
          </a:p>
        </p:txBody>
      </p:sp>
      <p:sp>
        <p:nvSpPr>
          <p:cNvPr id="2" name="Rounded Rectangular Callout 1">
            <a:extLst>
              <a:ext uri="{FF2B5EF4-FFF2-40B4-BE49-F238E27FC236}">
                <a16:creationId xmlns:a16="http://schemas.microsoft.com/office/drawing/2014/main" id="{C7BF952D-F38E-F7F5-F5C8-C8849847AFE0}"/>
              </a:ext>
            </a:extLst>
          </p:cNvPr>
          <p:cNvSpPr/>
          <p:nvPr/>
        </p:nvSpPr>
        <p:spPr>
          <a:xfrm>
            <a:off x="862914" y="3955704"/>
            <a:ext cx="2599764" cy="896470"/>
          </a:xfrm>
          <a:prstGeom prst="wedgeRoundRectCallout">
            <a:avLst>
              <a:gd name="adj1" fmla="val 41185"/>
              <a:gd name="adj2" fmla="val 82500"/>
              <a:gd name="adj3" fmla="val 16667"/>
            </a:avLst>
          </a:prstGeom>
          <a:solidFill>
            <a:srgbClr val="E1EDF6"/>
          </a:solidFill>
          <a:ln>
            <a:solidFill>
              <a:srgbClr val="005E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entury Gothic" panose="020B0502020202020204" pitchFamily="34" charset="0"/>
              </a:rPr>
              <a:t>how would you start?</a:t>
            </a:r>
          </a:p>
        </p:txBody>
      </p:sp>
      <p:sp>
        <p:nvSpPr>
          <p:cNvPr id="4" name="Rounded Rectangular Callout 3">
            <a:extLst>
              <a:ext uri="{FF2B5EF4-FFF2-40B4-BE49-F238E27FC236}">
                <a16:creationId xmlns:a16="http://schemas.microsoft.com/office/drawing/2014/main" id="{2C1B7C60-BC00-9947-5F6A-E6F9A7F4AB2B}"/>
              </a:ext>
            </a:extLst>
          </p:cNvPr>
          <p:cNvSpPr/>
          <p:nvPr/>
        </p:nvSpPr>
        <p:spPr>
          <a:xfrm>
            <a:off x="862914" y="2005827"/>
            <a:ext cx="2599764" cy="896470"/>
          </a:xfrm>
          <a:prstGeom prst="wedgeRoundRectCallout">
            <a:avLst>
              <a:gd name="adj1" fmla="val 41185"/>
              <a:gd name="adj2" fmla="val 82500"/>
              <a:gd name="adj3" fmla="val 16667"/>
            </a:avLst>
          </a:prstGeom>
          <a:solidFill>
            <a:srgbClr val="E1EDF6"/>
          </a:solidFill>
          <a:ln>
            <a:solidFill>
              <a:srgbClr val="005E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entury Gothic" panose="020B0502020202020204" pitchFamily="34" charset="0"/>
              </a:rPr>
              <a:t>what’s it about?</a:t>
            </a:r>
          </a:p>
        </p:txBody>
      </p:sp>
      <p:sp>
        <p:nvSpPr>
          <p:cNvPr id="5" name="TextBox 4">
            <a:extLst>
              <a:ext uri="{FF2B5EF4-FFF2-40B4-BE49-F238E27FC236}">
                <a16:creationId xmlns:a16="http://schemas.microsoft.com/office/drawing/2014/main" id="{E32ACE6B-1144-18B7-C493-61E782D5F591}"/>
              </a:ext>
            </a:extLst>
          </p:cNvPr>
          <p:cNvSpPr txBox="1"/>
          <p:nvPr/>
        </p:nvSpPr>
        <p:spPr>
          <a:xfrm>
            <a:off x="6096000" y="2506230"/>
            <a:ext cx="4910970" cy="1754326"/>
          </a:xfrm>
          <a:prstGeom prst="rect">
            <a:avLst/>
          </a:prstGeom>
          <a:noFill/>
          <a:ln w="28575">
            <a:solidFill>
              <a:schemeClr val="bg1">
                <a:lumMod val="75000"/>
              </a:schemeClr>
            </a:solidFill>
            <a:prstDash val="dash"/>
          </a:ln>
        </p:spPr>
        <p:txBody>
          <a:bodyPr wrap="square" lIns="274320" tIns="182880" bIns="182880" rtlCol="0">
            <a:spAutoFit/>
          </a:bodyPr>
          <a:lstStyle/>
          <a:p>
            <a:endParaRPr lang="en-US" dirty="0">
              <a:latin typeface="Verdana" panose="020B0604030504040204" pitchFamily="34" charset="0"/>
              <a:ea typeface="Verdana" panose="020B0604030504040204" pitchFamily="34" charset="0"/>
            </a:endParaRPr>
          </a:p>
          <a:p>
            <a:r>
              <a:rPr lang="en-US" dirty="0">
                <a:latin typeface="Verdana" panose="020B0604030504040204" pitchFamily="34" charset="0"/>
                <a:ea typeface="Verdana" panose="020B0604030504040204" pitchFamily="34" charset="0"/>
              </a:rPr>
              <a:t>Alex paid $0.08 in sales tax when he bought a candy bar. Which fraction is equivalent to 0.08?</a:t>
            </a:r>
          </a:p>
          <a:p>
            <a:endParaRPr lang="en-US"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168537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BCEF63B2-1B6D-D36B-C1C2-66CDBCEEDB51}"/>
              </a:ext>
            </a:extLst>
          </p:cNvPr>
          <p:cNvSpPr>
            <a:spLocks noGrp="1"/>
          </p:cNvSpPr>
          <p:nvPr>
            <p:ph type="subTitle" idx="1"/>
          </p:nvPr>
        </p:nvSpPr>
        <p:spPr/>
        <p:txBody>
          <a:bodyPr/>
          <a:lstStyle/>
          <a:p>
            <a:r>
              <a:rPr lang="en-US" dirty="0"/>
              <a:t>show what you know</a:t>
            </a:r>
          </a:p>
        </p:txBody>
      </p:sp>
    </p:spTree>
    <p:extLst>
      <p:ext uri="{BB962C8B-B14F-4D97-AF65-F5344CB8AC3E}">
        <p14:creationId xmlns:p14="http://schemas.microsoft.com/office/powerpoint/2010/main" val="39908738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CDF429-CAF8-14DF-7194-28B8BA76A92F}"/>
            </a:ext>
          </a:extLst>
        </p:cNvPr>
        <p:cNvGrpSpPr/>
        <p:nvPr/>
      </p:nvGrpSpPr>
      <p:grpSpPr>
        <a:xfrm>
          <a:off x="0" y="0"/>
          <a:ext cx="0" cy="0"/>
          <a:chOff x="0" y="0"/>
          <a:chExt cx="0" cy="0"/>
        </a:xfrm>
      </p:grpSpPr>
      <p:sp>
        <p:nvSpPr>
          <p:cNvPr id="6" name="Text Placeholder 2">
            <a:extLst>
              <a:ext uri="{FF2B5EF4-FFF2-40B4-BE49-F238E27FC236}">
                <a16:creationId xmlns:a16="http://schemas.microsoft.com/office/drawing/2014/main" id="{74A596EE-B42F-0F7B-227A-78C7F98C9E5B}"/>
              </a:ext>
            </a:extLst>
          </p:cNvPr>
          <p:cNvSpPr txBox="1">
            <a:spLocks/>
          </p:cNvSpPr>
          <p:nvPr/>
        </p:nvSpPr>
        <p:spPr>
          <a:xfrm>
            <a:off x="753135" y="4291918"/>
            <a:ext cx="2443812" cy="411956"/>
          </a:xfrm>
        </p:spPr>
        <p:txBody>
          <a:bodyPr anchor="t"/>
          <a:lstStyle>
            <a:lvl1pPr marL="0" indent="0" algn="l" defTabSz="914400" rtl="0" eaLnBrk="1" latinLnBrk="0" hangingPunct="1">
              <a:lnSpc>
                <a:spcPct val="110000"/>
              </a:lnSpc>
              <a:spcBef>
                <a:spcPts val="0"/>
              </a:spcBef>
              <a:buFont typeface="Arial" panose="020B0604020202020204" pitchFamily="34" charset="0"/>
              <a:buNone/>
              <a:defRPr sz="2000" b="0" kern="1200">
                <a:solidFill>
                  <a:schemeClr val="tx1"/>
                </a:solidFill>
                <a:latin typeface="Calibri" panose="020F0502020204030204" pitchFamily="34" charset="0"/>
                <a:ea typeface="+mn-ea"/>
                <a:cs typeface="Calibri" panose="020F050202020403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ct val="90000"/>
              </a:lnSpc>
            </a:pPr>
            <a:endParaRPr lang="en-US" sz="2400" dirty="0"/>
          </a:p>
        </p:txBody>
      </p:sp>
      <p:sp>
        <p:nvSpPr>
          <p:cNvPr id="2" name="Rounded Rectangular Callout 1">
            <a:extLst>
              <a:ext uri="{FF2B5EF4-FFF2-40B4-BE49-F238E27FC236}">
                <a16:creationId xmlns:a16="http://schemas.microsoft.com/office/drawing/2014/main" id="{6D972703-D900-9FDF-6F12-34E3B4BB7C4D}"/>
              </a:ext>
            </a:extLst>
          </p:cNvPr>
          <p:cNvSpPr/>
          <p:nvPr/>
        </p:nvSpPr>
        <p:spPr>
          <a:xfrm>
            <a:off x="862914" y="4049661"/>
            <a:ext cx="2599764" cy="896470"/>
          </a:xfrm>
          <a:prstGeom prst="wedgeRoundRectCallout">
            <a:avLst>
              <a:gd name="adj1" fmla="val 41185"/>
              <a:gd name="adj2" fmla="val 82500"/>
              <a:gd name="adj3" fmla="val 16667"/>
            </a:avLst>
          </a:prstGeom>
          <a:solidFill>
            <a:srgbClr val="E8F4DB"/>
          </a:solidFill>
          <a:ln>
            <a:solidFill>
              <a:srgbClr val="86C44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solidFill>
                  <a:schemeClr val="tx1"/>
                </a:solidFill>
                <a:latin typeface="Century Gothic"/>
              </a:rPr>
              <a:t>what information is important?</a:t>
            </a:r>
          </a:p>
        </p:txBody>
      </p:sp>
      <p:sp>
        <p:nvSpPr>
          <p:cNvPr id="3" name="Rounded Rectangular Callout 2">
            <a:extLst>
              <a:ext uri="{FF2B5EF4-FFF2-40B4-BE49-F238E27FC236}">
                <a16:creationId xmlns:a16="http://schemas.microsoft.com/office/drawing/2014/main" id="{F8F87D30-2386-D7FA-9E35-272A414EECB7}"/>
              </a:ext>
            </a:extLst>
          </p:cNvPr>
          <p:cNvSpPr/>
          <p:nvPr/>
        </p:nvSpPr>
        <p:spPr>
          <a:xfrm>
            <a:off x="862914" y="2005827"/>
            <a:ext cx="2599764" cy="896470"/>
          </a:xfrm>
          <a:prstGeom prst="wedgeRoundRectCallout">
            <a:avLst>
              <a:gd name="adj1" fmla="val 41185"/>
              <a:gd name="adj2" fmla="val 82500"/>
              <a:gd name="adj3" fmla="val 16667"/>
            </a:avLst>
          </a:prstGeom>
          <a:solidFill>
            <a:srgbClr val="E8F4DB"/>
          </a:solidFill>
          <a:ln>
            <a:solidFill>
              <a:srgbClr val="86C44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solidFill>
                  <a:schemeClr val="tx1"/>
                </a:solidFill>
                <a:latin typeface="Century Gothic"/>
              </a:rPr>
              <a:t>what do you know about the content?</a:t>
            </a:r>
            <a:endParaRPr lang="en-US" dirty="0">
              <a:solidFill>
                <a:schemeClr val="tx1"/>
              </a:solidFill>
              <a:latin typeface="Arial" panose="020B0604020202020204" pitchFamily="34" charset="0"/>
            </a:endParaRPr>
          </a:p>
        </p:txBody>
      </p:sp>
      <p:sp>
        <p:nvSpPr>
          <p:cNvPr id="5" name="TextBox 4">
            <a:extLst>
              <a:ext uri="{FF2B5EF4-FFF2-40B4-BE49-F238E27FC236}">
                <a16:creationId xmlns:a16="http://schemas.microsoft.com/office/drawing/2014/main" id="{67B43F4E-C04C-612A-B58F-6CEE589577F9}"/>
              </a:ext>
            </a:extLst>
          </p:cNvPr>
          <p:cNvSpPr txBox="1"/>
          <p:nvPr/>
        </p:nvSpPr>
        <p:spPr>
          <a:xfrm>
            <a:off x="5805989" y="2005827"/>
            <a:ext cx="4910970" cy="3083280"/>
          </a:xfrm>
          <a:prstGeom prst="rect">
            <a:avLst/>
          </a:prstGeom>
          <a:noFill/>
          <a:ln w="28575">
            <a:solidFill>
              <a:schemeClr val="bg1">
                <a:lumMod val="75000"/>
              </a:schemeClr>
            </a:solidFill>
            <a:prstDash val="dash"/>
          </a:ln>
        </p:spPr>
        <p:txBody>
          <a:bodyPr wrap="square" lIns="274320" tIns="182880" bIns="182880" rtlCol="0">
            <a:spAutoFit/>
          </a:bodyPr>
          <a:lstStyle/>
          <a:p>
            <a:r>
              <a:rPr lang="en-US" dirty="0">
                <a:latin typeface="Verdana" panose="020B0604030504040204" pitchFamily="34" charset="0"/>
                <a:ea typeface="Verdana" panose="020B0604030504040204" pitchFamily="34" charset="0"/>
              </a:rPr>
              <a:t>Alex paid $0.08 in sales tax when he bought a candy bar. Which fraction is equivalent to 0.08?</a:t>
            </a:r>
          </a:p>
          <a:p>
            <a:endParaRPr lang="en-US" dirty="0">
              <a:solidFill>
                <a:schemeClr val="accent5">
                  <a:lumMod val="60000"/>
                  <a:lumOff val="40000"/>
                </a:schemeClr>
              </a:solidFill>
              <a:latin typeface="Verdana" panose="020B0604030504040204" pitchFamily="34" charset="0"/>
              <a:ea typeface="Verdana" panose="020B0604030504040204" pitchFamily="34" charset="0"/>
            </a:endParaRPr>
          </a:p>
          <a:p>
            <a:pPr>
              <a:lnSpc>
                <a:spcPct val="150000"/>
              </a:lnSpc>
            </a:pPr>
            <a:r>
              <a:rPr lang="en-US" b="1" dirty="0">
                <a:latin typeface="Verdana" panose="020B0604030504040204" pitchFamily="34" charset="0"/>
                <a:ea typeface="Verdana" panose="020B0604030504040204" pitchFamily="34" charset="0"/>
              </a:rPr>
              <a:t>A  </a:t>
            </a:r>
            <a:r>
              <a:rPr lang="en-US" dirty="0">
                <a:latin typeface="Verdana" panose="020B0604030504040204" pitchFamily="34" charset="0"/>
                <a:ea typeface="Verdana" panose="020B0604030504040204" pitchFamily="34" charset="0"/>
              </a:rPr>
              <a:t>1/80</a:t>
            </a:r>
            <a:endParaRPr lang="en-US" b="1" dirty="0">
              <a:latin typeface="Century Gothic" panose="020B0502020202020204" pitchFamily="34" charset="0"/>
            </a:endParaRPr>
          </a:p>
          <a:p>
            <a:pPr>
              <a:lnSpc>
                <a:spcPct val="150000"/>
              </a:lnSpc>
            </a:pPr>
            <a:r>
              <a:rPr lang="en-US" b="1" dirty="0">
                <a:latin typeface="Verdana" panose="020B0604030504040204" pitchFamily="34" charset="0"/>
                <a:ea typeface="Verdana" panose="020B0604030504040204" pitchFamily="34" charset="0"/>
              </a:rPr>
              <a:t>B  </a:t>
            </a:r>
            <a:r>
              <a:rPr lang="en-US" dirty="0">
                <a:latin typeface="Verdana" panose="020B0604030504040204" pitchFamily="34" charset="0"/>
                <a:ea typeface="Verdana" panose="020B0604030504040204" pitchFamily="34" charset="0"/>
              </a:rPr>
              <a:t>2/25</a:t>
            </a:r>
          </a:p>
          <a:p>
            <a:pPr>
              <a:lnSpc>
                <a:spcPct val="150000"/>
              </a:lnSpc>
            </a:pPr>
            <a:r>
              <a:rPr lang="en-US" b="1" dirty="0">
                <a:latin typeface="Verdana" panose="020B0604030504040204" pitchFamily="34" charset="0"/>
                <a:ea typeface="Verdana" panose="020B0604030504040204" pitchFamily="34" charset="0"/>
              </a:rPr>
              <a:t>C  </a:t>
            </a:r>
            <a:r>
              <a:rPr lang="en-US" dirty="0">
                <a:latin typeface="Verdana" panose="020B0604030504040204" pitchFamily="34" charset="0"/>
                <a:ea typeface="Verdana" panose="020B0604030504040204" pitchFamily="34" charset="0"/>
              </a:rPr>
              <a:t>1/8</a:t>
            </a:r>
          </a:p>
          <a:p>
            <a:pPr>
              <a:lnSpc>
                <a:spcPct val="150000"/>
              </a:lnSpc>
            </a:pPr>
            <a:r>
              <a:rPr lang="en-US" b="1" dirty="0">
                <a:latin typeface="Verdana" panose="020B0604030504040204" pitchFamily="34" charset="0"/>
                <a:ea typeface="Verdana" panose="020B0604030504040204" pitchFamily="34" charset="0"/>
              </a:rPr>
              <a:t>D  </a:t>
            </a:r>
            <a:r>
              <a:rPr lang="en-US" dirty="0">
                <a:latin typeface="Verdana" panose="020B0604030504040204" pitchFamily="34" charset="0"/>
                <a:ea typeface="Verdana" panose="020B0604030504040204" pitchFamily="34" charset="0"/>
              </a:rPr>
              <a:t>4/5</a:t>
            </a:r>
          </a:p>
        </p:txBody>
      </p:sp>
    </p:spTree>
    <p:extLst>
      <p:ext uri="{BB962C8B-B14F-4D97-AF65-F5344CB8AC3E}">
        <p14:creationId xmlns:p14="http://schemas.microsoft.com/office/powerpoint/2010/main" val="38941049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C915300-F55A-6B41-8B37-5E7F7BD3AA79}"/>
              </a:ext>
            </a:extLst>
          </p:cNvPr>
          <p:cNvPicPr>
            <a:picLocks noChangeAspect="1"/>
          </p:cNvPicPr>
          <p:nvPr/>
        </p:nvPicPr>
        <p:blipFill rotWithShape="1">
          <a:blip r:embed="rId3"/>
          <a:srcRect l="22861" t="18538" r="63464" b="1635"/>
          <a:stretch>
            <a:fillRect/>
          </a:stretch>
        </p:blipFill>
        <p:spPr>
          <a:xfrm>
            <a:off x="7370246" y="3483848"/>
            <a:ext cx="1508760" cy="3374152"/>
          </a:xfrm>
          <a:prstGeom prst="rect">
            <a:avLst/>
          </a:prstGeom>
        </p:spPr>
      </p:pic>
      <p:pic>
        <p:nvPicPr>
          <p:cNvPr id="5" name="Picture 4">
            <a:extLst>
              <a:ext uri="{FF2B5EF4-FFF2-40B4-BE49-F238E27FC236}">
                <a16:creationId xmlns:a16="http://schemas.microsoft.com/office/drawing/2014/main" id="{AE3D89AB-84C8-2D86-12B1-58E9F566FB5B}"/>
              </a:ext>
            </a:extLst>
          </p:cNvPr>
          <p:cNvPicPr>
            <a:picLocks noChangeAspect="1"/>
          </p:cNvPicPr>
          <p:nvPr/>
        </p:nvPicPr>
        <p:blipFill rotWithShape="1">
          <a:blip r:embed="rId4"/>
          <a:srcRect l="7286" t="18537" r="80978" b="1634"/>
          <a:stretch>
            <a:fillRect/>
          </a:stretch>
        </p:blipFill>
        <p:spPr>
          <a:xfrm>
            <a:off x="3315477" y="3522016"/>
            <a:ext cx="1280160" cy="3335984"/>
          </a:xfrm>
          <a:prstGeom prst="rect">
            <a:avLst/>
          </a:prstGeom>
        </p:spPr>
      </p:pic>
      <p:grpSp>
        <p:nvGrpSpPr>
          <p:cNvPr id="6" name="Group 5">
            <a:extLst>
              <a:ext uri="{FF2B5EF4-FFF2-40B4-BE49-F238E27FC236}">
                <a16:creationId xmlns:a16="http://schemas.microsoft.com/office/drawing/2014/main" id="{1A659BD0-1F53-C41B-E0EF-88D95DB2D025}"/>
              </a:ext>
            </a:extLst>
          </p:cNvPr>
          <p:cNvGrpSpPr>
            <a:grpSpLocks noChangeAspect="1"/>
          </p:cNvGrpSpPr>
          <p:nvPr/>
        </p:nvGrpSpPr>
        <p:grpSpPr>
          <a:xfrm>
            <a:off x="3132619" y="1364041"/>
            <a:ext cx="1920240" cy="1889940"/>
            <a:chOff x="1349399" y="608521"/>
            <a:chExt cx="2146058" cy="2205481"/>
          </a:xfrm>
          <a:solidFill>
            <a:srgbClr val="CAED9D"/>
          </a:solidFill>
        </p:grpSpPr>
        <p:pic>
          <p:nvPicPr>
            <p:cNvPr id="7" name="Picture 6">
              <a:extLst>
                <a:ext uri="{FF2B5EF4-FFF2-40B4-BE49-F238E27FC236}">
                  <a16:creationId xmlns:a16="http://schemas.microsoft.com/office/drawing/2014/main" id="{E2261624-1FF5-ACE6-EF50-E525BBE4C96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49399" y="608521"/>
              <a:ext cx="2146058" cy="2205481"/>
            </a:xfrm>
            <a:prstGeom prst="rect">
              <a:avLst/>
            </a:prstGeom>
            <a:grpFill/>
          </p:spPr>
        </p:pic>
        <p:sp>
          <p:nvSpPr>
            <p:cNvPr id="8" name="TextBox 7">
              <a:extLst>
                <a:ext uri="{FF2B5EF4-FFF2-40B4-BE49-F238E27FC236}">
                  <a16:creationId xmlns:a16="http://schemas.microsoft.com/office/drawing/2014/main" id="{11950536-FA22-7EDA-2835-3A7C52C90059}"/>
                </a:ext>
              </a:extLst>
            </p:cNvPr>
            <p:cNvSpPr txBox="1"/>
            <p:nvPr/>
          </p:nvSpPr>
          <p:spPr>
            <a:xfrm>
              <a:off x="1370596" y="1135618"/>
              <a:ext cx="2092750" cy="923631"/>
            </a:xfrm>
            <a:prstGeom prst="rect">
              <a:avLst/>
            </a:prstGeom>
            <a:grpFill/>
          </p:spPr>
          <p:txBody>
            <a:bodyPr wrap="square" rtlCol="0">
              <a:spAutoFit/>
            </a:bodyPr>
            <a:lstStyle/>
            <a:p>
              <a:pPr algn="ctr" defTabSz="761970">
                <a:defRPr/>
              </a:pPr>
              <a:r>
                <a:rPr lang="en-US" sz="4000" b="1" dirty="0">
                  <a:solidFill>
                    <a:prstClr val="black">
                      <a:lumMod val="85000"/>
                      <a:lumOff val="15000"/>
                    </a:prstClr>
                  </a:solidFill>
                  <a:latin typeface="Century Gothic" panose="020B0502020202020204" pitchFamily="34" charset="0"/>
                </a:rPr>
                <a:t>FACT</a:t>
              </a:r>
            </a:p>
          </p:txBody>
        </p:sp>
      </p:grpSp>
      <p:grpSp>
        <p:nvGrpSpPr>
          <p:cNvPr id="9" name="Group 8">
            <a:extLst>
              <a:ext uri="{FF2B5EF4-FFF2-40B4-BE49-F238E27FC236}">
                <a16:creationId xmlns:a16="http://schemas.microsoft.com/office/drawing/2014/main" id="{27B60E4E-BE66-0C29-226F-F524D1011993}"/>
              </a:ext>
            </a:extLst>
          </p:cNvPr>
          <p:cNvGrpSpPr>
            <a:grpSpLocks noChangeAspect="1"/>
          </p:cNvGrpSpPr>
          <p:nvPr/>
        </p:nvGrpSpPr>
        <p:grpSpPr>
          <a:xfrm>
            <a:off x="7146608" y="1364044"/>
            <a:ext cx="1920240" cy="1920240"/>
            <a:chOff x="7231361" y="2441507"/>
            <a:chExt cx="2407493" cy="2260448"/>
          </a:xfrm>
        </p:grpSpPr>
        <p:pic>
          <p:nvPicPr>
            <p:cNvPr id="10" name="Picture 9">
              <a:extLst>
                <a:ext uri="{FF2B5EF4-FFF2-40B4-BE49-F238E27FC236}">
                  <a16:creationId xmlns:a16="http://schemas.microsoft.com/office/drawing/2014/main" id="{BEDC5512-A4B8-C172-D4FA-F2923264F3A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31361" y="2441507"/>
              <a:ext cx="2407493" cy="2260448"/>
            </a:xfrm>
            <a:prstGeom prst="rect">
              <a:avLst/>
            </a:prstGeom>
          </p:spPr>
        </p:pic>
        <p:sp>
          <p:nvSpPr>
            <p:cNvPr id="11" name="TextBox 10">
              <a:extLst>
                <a:ext uri="{FF2B5EF4-FFF2-40B4-BE49-F238E27FC236}">
                  <a16:creationId xmlns:a16="http://schemas.microsoft.com/office/drawing/2014/main" id="{928074E2-D686-6E26-2F84-F2B31C9B856E}"/>
                </a:ext>
              </a:extLst>
            </p:cNvPr>
            <p:cNvSpPr txBox="1"/>
            <p:nvPr/>
          </p:nvSpPr>
          <p:spPr>
            <a:xfrm>
              <a:off x="7276243" y="2995906"/>
              <a:ext cx="2362609" cy="950427"/>
            </a:xfrm>
            <a:prstGeom prst="rect">
              <a:avLst/>
            </a:prstGeom>
            <a:noFill/>
          </p:spPr>
          <p:txBody>
            <a:bodyPr wrap="square" rtlCol="0">
              <a:spAutoFit/>
            </a:bodyPr>
            <a:lstStyle/>
            <a:p>
              <a:pPr algn="ctr" defTabSz="761970">
                <a:defRPr/>
              </a:pPr>
              <a:r>
                <a:rPr lang="en-US" sz="4000" b="1" dirty="0">
                  <a:solidFill>
                    <a:prstClr val="black">
                      <a:lumMod val="85000"/>
                      <a:lumOff val="15000"/>
                    </a:prstClr>
                  </a:solidFill>
                  <a:latin typeface="Century Gothic" panose="020B0502020202020204" pitchFamily="34" charset="0"/>
                </a:rPr>
                <a:t>FIB</a:t>
              </a:r>
            </a:p>
          </p:txBody>
        </p:sp>
      </p:grpSp>
    </p:spTree>
    <p:extLst>
      <p:ext uri="{BB962C8B-B14F-4D97-AF65-F5344CB8AC3E}">
        <p14:creationId xmlns:p14="http://schemas.microsoft.com/office/powerpoint/2010/main" val="38607228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42B0D3A-B2F0-BC0F-88DF-5840F3C0134D}"/>
              </a:ext>
            </a:extLst>
          </p:cNvPr>
          <p:cNvSpPr/>
          <p:nvPr/>
        </p:nvSpPr>
        <p:spPr>
          <a:xfrm>
            <a:off x="0" y="5475368"/>
            <a:ext cx="12191999" cy="68437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113" indent="-11113" algn="ctr" defTabSz="761970">
              <a:defRPr/>
            </a:pPr>
            <a:r>
              <a:rPr lang="en-US" sz="4400" b="1" dirty="0">
                <a:solidFill>
                  <a:prstClr val="white"/>
                </a:solidFill>
                <a:latin typeface="Century Gothic" panose="020B0502020202020204" pitchFamily="34" charset="0"/>
              </a:rPr>
              <a:t>1-2-3 SHOWDOWN</a:t>
            </a:r>
            <a:endParaRPr lang="en-US" sz="4800" b="1" dirty="0">
              <a:solidFill>
                <a:prstClr val="white"/>
              </a:solidFill>
              <a:latin typeface="Century Gothic" panose="020B0502020202020204" pitchFamily="34" charset="0"/>
            </a:endParaRPr>
          </a:p>
        </p:txBody>
      </p:sp>
      <p:sp>
        <p:nvSpPr>
          <p:cNvPr id="7" name="Rectangle 6">
            <a:extLst>
              <a:ext uri="{FF2B5EF4-FFF2-40B4-BE49-F238E27FC236}">
                <a16:creationId xmlns:a16="http://schemas.microsoft.com/office/drawing/2014/main" id="{72EE9ECF-050D-A66D-9A73-75B5F55442D6}"/>
              </a:ext>
            </a:extLst>
          </p:cNvPr>
          <p:cNvSpPr/>
          <p:nvPr/>
        </p:nvSpPr>
        <p:spPr>
          <a:xfrm>
            <a:off x="7704543" y="2455107"/>
            <a:ext cx="2955043" cy="1497103"/>
          </a:xfrm>
          <a:prstGeom prst="rect">
            <a:avLst/>
          </a:prstGeom>
          <a:solidFill>
            <a:srgbClr val="CAED9D"/>
          </a:solidFill>
          <a:ln>
            <a:solidFill>
              <a:srgbClr val="82C4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1970">
              <a:defRPr/>
            </a:pPr>
            <a:r>
              <a:rPr lang="en-US" sz="6600" b="1" dirty="0">
                <a:solidFill>
                  <a:prstClr val="black">
                    <a:lumMod val="85000"/>
                    <a:lumOff val="15000"/>
                  </a:prstClr>
                </a:solidFill>
                <a:latin typeface="Century Gothic" panose="020B0502020202020204" pitchFamily="34" charset="0"/>
              </a:rPr>
              <a:t>FACT!</a:t>
            </a:r>
          </a:p>
        </p:txBody>
      </p:sp>
      <p:sp>
        <p:nvSpPr>
          <p:cNvPr id="4" name="TextBox 3">
            <a:extLst>
              <a:ext uri="{FF2B5EF4-FFF2-40B4-BE49-F238E27FC236}">
                <a16:creationId xmlns:a16="http://schemas.microsoft.com/office/drawing/2014/main" id="{229A42C5-791C-E07A-2B6C-1E13EC340830}"/>
              </a:ext>
            </a:extLst>
          </p:cNvPr>
          <p:cNvSpPr txBox="1"/>
          <p:nvPr/>
        </p:nvSpPr>
        <p:spPr>
          <a:xfrm>
            <a:off x="704038" y="2326495"/>
            <a:ext cx="5284382" cy="1846659"/>
          </a:xfrm>
          <a:prstGeom prst="rect">
            <a:avLst/>
          </a:prstGeom>
          <a:noFill/>
          <a:ln w="28575">
            <a:solidFill>
              <a:schemeClr val="bg1">
                <a:lumMod val="75000"/>
              </a:schemeClr>
            </a:solidFill>
            <a:prstDash val="dash"/>
          </a:ln>
        </p:spPr>
        <p:txBody>
          <a:bodyPr wrap="square" tIns="91440" bIns="91440" rtlCol="0">
            <a:spAutoFit/>
          </a:bodyPr>
          <a:lstStyle/>
          <a:p>
            <a:pPr marL="0" indent="0" algn="ctr">
              <a:buNone/>
            </a:pPr>
            <a:r>
              <a:rPr lang="en-US" sz="3600" dirty="0">
                <a:latin typeface="Verdana" panose="020B0604030504040204" pitchFamily="34" charset="0"/>
                <a:ea typeface="Verdana" panose="020B0604030504040204" pitchFamily="34" charset="0"/>
              </a:rPr>
              <a:t>0.08 is the same as </a:t>
            </a:r>
          </a:p>
          <a:p>
            <a:pPr marL="0" indent="0" algn="ctr">
              <a:buNone/>
            </a:pPr>
            <a:r>
              <a:rPr lang="en-US" sz="3600" dirty="0">
                <a:latin typeface="Verdana" panose="020B0604030504040204" pitchFamily="34" charset="0"/>
                <a:ea typeface="Verdana" panose="020B0604030504040204" pitchFamily="34" charset="0"/>
              </a:rPr>
              <a:t>8</a:t>
            </a:r>
          </a:p>
          <a:p>
            <a:pPr marL="0" indent="0" algn="ctr">
              <a:buNone/>
            </a:pPr>
            <a:r>
              <a:rPr lang="en-US" sz="3600" dirty="0">
                <a:latin typeface="Verdana" panose="020B0604030504040204" pitchFamily="34" charset="0"/>
                <a:ea typeface="Verdana" panose="020B0604030504040204" pitchFamily="34" charset="0"/>
              </a:rPr>
              <a:t>100</a:t>
            </a:r>
          </a:p>
        </p:txBody>
      </p:sp>
      <p:cxnSp>
        <p:nvCxnSpPr>
          <p:cNvPr id="8" name="Straight Connector 7">
            <a:extLst>
              <a:ext uri="{FF2B5EF4-FFF2-40B4-BE49-F238E27FC236}">
                <a16:creationId xmlns:a16="http://schemas.microsoft.com/office/drawing/2014/main" id="{7A6B525F-5E46-817B-0331-EE39BD4F6FCB}"/>
              </a:ext>
            </a:extLst>
          </p:cNvPr>
          <p:cNvCxnSpPr>
            <a:cxnSpLocks/>
          </p:cNvCxnSpPr>
          <p:nvPr/>
        </p:nvCxnSpPr>
        <p:spPr>
          <a:xfrm>
            <a:off x="2857500" y="3486150"/>
            <a:ext cx="95250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73114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ppt_w</p:attrName>
                                        </p:attrNameLst>
                                      </p:cBhvr>
                                      <p:tavLst>
                                        <p:tav tm="0">
                                          <p:val>
                                            <p:fltVal val="0"/>
                                          </p:val>
                                        </p:tav>
                                        <p:tav tm="100000">
                                          <p:val>
                                            <p:strVal val="#ppt_w"/>
                                          </p:val>
                                        </p:tav>
                                      </p:tavLst>
                                    </p:anim>
                                    <p:anim calcmode="lin" valueType="num">
                                      <p:cBhvr>
                                        <p:cTn id="13" dur="1000" fill="hold"/>
                                        <p:tgtEl>
                                          <p:spTgt spid="7"/>
                                        </p:tgtEl>
                                        <p:attrNameLst>
                                          <p:attrName>ppt_h</p:attrName>
                                        </p:attrNameLst>
                                      </p:cBhvr>
                                      <p:tavLst>
                                        <p:tav tm="0">
                                          <p:val>
                                            <p:fltVal val="0"/>
                                          </p:val>
                                        </p:tav>
                                        <p:tav tm="100000">
                                          <p:val>
                                            <p:strVal val="#ppt_h"/>
                                          </p:val>
                                        </p:tav>
                                      </p:tavLst>
                                    </p:anim>
                                    <p:anim calcmode="lin" valueType="num">
                                      <p:cBhvr>
                                        <p:cTn id="14" dur="1000" fill="hold"/>
                                        <p:tgtEl>
                                          <p:spTgt spid="7"/>
                                        </p:tgtEl>
                                        <p:attrNameLst>
                                          <p:attrName>style.rotation</p:attrName>
                                        </p:attrNameLst>
                                      </p:cBhvr>
                                      <p:tavLst>
                                        <p:tav tm="0">
                                          <p:val>
                                            <p:fltVal val="90"/>
                                          </p:val>
                                        </p:tav>
                                        <p:tav tm="100000">
                                          <p:val>
                                            <p:fltVal val="0"/>
                                          </p:val>
                                        </p:tav>
                                      </p:tavLst>
                                    </p:anim>
                                    <p:animEffect transition="in" filter="fade">
                                      <p:cBhvr>
                                        <p:cTn id="15"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50E883-1EF0-3537-33F0-DC5FBB477004}"/>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D1DDB2CE-B703-193C-AA86-3AAB03E78513}"/>
              </a:ext>
            </a:extLst>
          </p:cNvPr>
          <p:cNvSpPr/>
          <p:nvPr/>
        </p:nvSpPr>
        <p:spPr>
          <a:xfrm>
            <a:off x="0" y="5475368"/>
            <a:ext cx="12191999" cy="68437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113" indent="-11113" algn="ctr" defTabSz="761970">
              <a:defRPr/>
            </a:pPr>
            <a:r>
              <a:rPr lang="en-US" sz="4400" b="1" dirty="0">
                <a:solidFill>
                  <a:prstClr val="white"/>
                </a:solidFill>
                <a:latin typeface="Century Gothic" panose="020B0502020202020204" pitchFamily="34" charset="0"/>
              </a:rPr>
              <a:t>1-2-3 SHOWDOWN</a:t>
            </a:r>
            <a:endParaRPr lang="en-US" sz="4800" b="1" dirty="0">
              <a:solidFill>
                <a:prstClr val="white"/>
              </a:solidFill>
              <a:latin typeface="Century Gothic" panose="020B0502020202020204" pitchFamily="34" charset="0"/>
            </a:endParaRPr>
          </a:p>
        </p:txBody>
      </p:sp>
      <p:sp>
        <p:nvSpPr>
          <p:cNvPr id="6" name="Rectangle 5">
            <a:extLst>
              <a:ext uri="{FF2B5EF4-FFF2-40B4-BE49-F238E27FC236}">
                <a16:creationId xmlns:a16="http://schemas.microsoft.com/office/drawing/2014/main" id="{1DEBD8D0-628C-075A-3E8C-015341CC6D4B}"/>
              </a:ext>
            </a:extLst>
          </p:cNvPr>
          <p:cNvSpPr/>
          <p:nvPr/>
        </p:nvSpPr>
        <p:spPr>
          <a:xfrm>
            <a:off x="8121349" y="2023948"/>
            <a:ext cx="2955043" cy="1497103"/>
          </a:xfrm>
          <a:prstGeom prst="rect">
            <a:avLst/>
          </a:prstGeom>
          <a:solidFill>
            <a:srgbClr val="CAED9D"/>
          </a:solidFill>
          <a:ln>
            <a:solidFill>
              <a:srgbClr val="82C4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1970">
              <a:defRPr/>
            </a:pPr>
            <a:r>
              <a:rPr lang="en-US" sz="6600" b="1" dirty="0">
                <a:solidFill>
                  <a:prstClr val="black">
                    <a:lumMod val="85000"/>
                    <a:lumOff val="15000"/>
                  </a:prstClr>
                </a:solidFill>
                <a:latin typeface="Century Gothic" panose="020B0502020202020204" pitchFamily="34" charset="0"/>
              </a:rPr>
              <a:t>FIB!</a:t>
            </a:r>
          </a:p>
        </p:txBody>
      </p:sp>
      <p:grpSp>
        <p:nvGrpSpPr>
          <p:cNvPr id="15" name="Group 14">
            <a:extLst>
              <a:ext uri="{FF2B5EF4-FFF2-40B4-BE49-F238E27FC236}">
                <a16:creationId xmlns:a16="http://schemas.microsoft.com/office/drawing/2014/main" id="{74700125-C3B1-B4A7-6512-51BDE0436F41}"/>
              </a:ext>
            </a:extLst>
          </p:cNvPr>
          <p:cNvGrpSpPr/>
          <p:nvPr/>
        </p:nvGrpSpPr>
        <p:grpSpPr>
          <a:xfrm>
            <a:off x="1129708" y="2162809"/>
            <a:ext cx="6691500" cy="1311713"/>
            <a:chOff x="691558" y="1891377"/>
            <a:chExt cx="6691500" cy="1311713"/>
          </a:xfrm>
        </p:grpSpPr>
        <p:grpSp>
          <p:nvGrpSpPr>
            <p:cNvPr id="12" name="Group 11">
              <a:extLst>
                <a:ext uri="{FF2B5EF4-FFF2-40B4-BE49-F238E27FC236}">
                  <a16:creationId xmlns:a16="http://schemas.microsoft.com/office/drawing/2014/main" id="{7EFAF8EA-2E9A-08E1-9EA0-844080CDA6CF}"/>
                </a:ext>
              </a:extLst>
            </p:cNvPr>
            <p:cNvGrpSpPr/>
            <p:nvPr/>
          </p:nvGrpSpPr>
          <p:grpSpPr>
            <a:xfrm>
              <a:off x="691559" y="1891377"/>
              <a:ext cx="1156291" cy="1292662"/>
              <a:chOff x="691559" y="1891377"/>
              <a:chExt cx="1156291" cy="1292662"/>
            </a:xfrm>
          </p:grpSpPr>
          <p:sp>
            <p:nvSpPr>
              <p:cNvPr id="7" name="TextBox 6">
                <a:extLst>
                  <a:ext uri="{FF2B5EF4-FFF2-40B4-BE49-F238E27FC236}">
                    <a16:creationId xmlns:a16="http://schemas.microsoft.com/office/drawing/2014/main" id="{EB0C454A-9292-200B-6158-43AC1D560922}"/>
                  </a:ext>
                </a:extLst>
              </p:cNvPr>
              <p:cNvSpPr txBox="1"/>
              <p:nvPr/>
            </p:nvSpPr>
            <p:spPr>
              <a:xfrm>
                <a:off x="691559" y="1891377"/>
                <a:ext cx="1156291" cy="1292662"/>
              </a:xfrm>
              <a:prstGeom prst="rect">
                <a:avLst/>
              </a:prstGeom>
              <a:noFill/>
              <a:ln w="28575">
                <a:noFill/>
                <a:prstDash val="dash"/>
              </a:ln>
            </p:spPr>
            <p:txBody>
              <a:bodyPr wrap="square" tIns="91440" bIns="91440" rtlCol="0">
                <a:spAutoFit/>
              </a:bodyPr>
              <a:lstStyle/>
              <a:p>
                <a:pPr marL="0" indent="0" algn="ctr">
                  <a:buNone/>
                </a:pPr>
                <a:r>
                  <a:rPr lang="en-US" sz="3600" dirty="0">
                    <a:latin typeface="Verdana" panose="020B0604030504040204" pitchFamily="34" charset="0"/>
                    <a:ea typeface="Verdana" panose="020B0604030504040204" pitchFamily="34" charset="0"/>
                  </a:rPr>
                  <a:t>8</a:t>
                </a:r>
              </a:p>
              <a:p>
                <a:pPr marL="0" indent="0" algn="ctr">
                  <a:buNone/>
                </a:pPr>
                <a:r>
                  <a:rPr lang="en-US" sz="3600" dirty="0">
                    <a:latin typeface="Verdana" panose="020B0604030504040204" pitchFamily="34" charset="0"/>
                    <a:ea typeface="Verdana" panose="020B0604030504040204" pitchFamily="34" charset="0"/>
                  </a:rPr>
                  <a:t>100</a:t>
                </a:r>
              </a:p>
            </p:txBody>
          </p:sp>
          <p:cxnSp>
            <p:nvCxnSpPr>
              <p:cNvPr id="10" name="Straight Connector 9">
                <a:extLst>
                  <a:ext uri="{FF2B5EF4-FFF2-40B4-BE49-F238E27FC236}">
                    <a16:creationId xmlns:a16="http://schemas.microsoft.com/office/drawing/2014/main" id="{64530845-E612-F363-7B5A-ED00AC724E10}"/>
                  </a:ext>
                </a:extLst>
              </p:cNvPr>
              <p:cNvCxnSpPr>
                <a:cxnSpLocks/>
              </p:cNvCxnSpPr>
              <p:nvPr/>
            </p:nvCxnSpPr>
            <p:spPr>
              <a:xfrm>
                <a:off x="819150" y="2491541"/>
                <a:ext cx="95250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14" name="Group 13">
              <a:extLst>
                <a:ext uri="{FF2B5EF4-FFF2-40B4-BE49-F238E27FC236}">
                  <a16:creationId xmlns:a16="http://schemas.microsoft.com/office/drawing/2014/main" id="{A3E521ED-76B9-5A2F-2116-70FCF23FDD38}"/>
                </a:ext>
              </a:extLst>
            </p:cNvPr>
            <p:cNvGrpSpPr/>
            <p:nvPr/>
          </p:nvGrpSpPr>
          <p:grpSpPr>
            <a:xfrm>
              <a:off x="691558" y="1910428"/>
              <a:ext cx="6691500" cy="1292662"/>
              <a:chOff x="691558" y="1910428"/>
              <a:chExt cx="6691500" cy="1292662"/>
            </a:xfrm>
          </p:grpSpPr>
          <p:sp>
            <p:nvSpPr>
              <p:cNvPr id="11" name="TextBox 10">
                <a:extLst>
                  <a:ext uri="{FF2B5EF4-FFF2-40B4-BE49-F238E27FC236}">
                    <a16:creationId xmlns:a16="http://schemas.microsoft.com/office/drawing/2014/main" id="{F954361B-E4C8-8023-F838-A9D0AAF0532C}"/>
                  </a:ext>
                </a:extLst>
              </p:cNvPr>
              <p:cNvSpPr txBox="1"/>
              <p:nvPr/>
            </p:nvSpPr>
            <p:spPr>
              <a:xfrm>
                <a:off x="691558" y="1910428"/>
                <a:ext cx="6414091" cy="1292662"/>
              </a:xfrm>
              <a:prstGeom prst="rect">
                <a:avLst/>
              </a:prstGeom>
              <a:noFill/>
              <a:ln w="28575">
                <a:solidFill>
                  <a:schemeClr val="bg1">
                    <a:lumMod val="75000"/>
                  </a:schemeClr>
                </a:solidFill>
                <a:prstDash val="dash"/>
              </a:ln>
            </p:spPr>
            <p:txBody>
              <a:bodyPr wrap="square" tIns="91440" bIns="91440" rtlCol="0">
                <a:spAutoFit/>
              </a:bodyPr>
              <a:lstStyle/>
              <a:p>
                <a:pPr marL="0" indent="0" algn="ctr">
                  <a:spcBef>
                    <a:spcPts val="1200"/>
                  </a:spcBef>
                  <a:buNone/>
                </a:pPr>
                <a:r>
                  <a:rPr lang="en-US" sz="3600" dirty="0">
                    <a:latin typeface="Verdana" panose="020B0604030504040204" pitchFamily="34" charset="0"/>
                    <a:ea typeface="Verdana" panose="020B0604030504040204" pitchFamily="34" charset="0"/>
                  </a:rPr>
                  <a:t>   </a:t>
                </a:r>
              </a:p>
              <a:p>
                <a:pPr marL="0" indent="0" algn="ctr">
                  <a:buNone/>
                </a:pPr>
                <a:endParaRPr lang="en-US" sz="3600" dirty="0">
                  <a:latin typeface="Verdana" panose="020B0604030504040204" pitchFamily="34" charset="0"/>
                  <a:ea typeface="Verdana" panose="020B0604030504040204" pitchFamily="34" charset="0"/>
                </a:endParaRPr>
              </a:p>
            </p:txBody>
          </p:sp>
          <p:sp>
            <p:nvSpPr>
              <p:cNvPr id="13" name="TextBox 12">
                <a:extLst>
                  <a:ext uri="{FF2B5EF4-FFF2-40B4-BE49-F238E27FC236}">
                    <a16:creationId xmlns:a16="http://schemas.microsoft.com/office/drawing/2014/main" id="{A724784A-4F82-4505-CF25-E5111C55025F}"/>
                  </a:ext>
                </a:extLst>
              </p:cNvPr>
              <p:cNvSpPr txBox="1"/>
              <p:nvPr/>
            </p:nvSpPr>
            <p:spPr>
              <a:xfrm>
                <a:off x="1439458" y="2156519"/>
                <a:ext cx="5943600" cy="1015663"/>
              </a:xfrm>
              <a:prstGeom prst="rect">
                <a:avLst/>
              </a:prstGeom>
              <a:noFill/>
            </p:spPr>
            <p:txBody>
              <a:bodyPr wrap="square" tIns="91440" bIns="91440" rtlCol="0">
                <a:spAutoFit/>
              </a:bodyPr>
              <a:lstStyle/>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cannot be simplified</a:t>
                </a:r>
              </a:p>
              <a:p>
                <a:endParaRPr lang="en-US" dirty="0">
                  <a:latin typeface="Arial" panose="020B0604020202020204" pitchFamily="34" charset="0"/>
                </a:endParaRPr>
              </a:p>
            </p:txBody>
          </p:sp>
        </p:grpSp>
      </p:grpSp>
    </p:spTree>
    <p:extLst>
      <p:ext uri="{BB962C8B-B14F-4D97-AF65-F5344CB8AC3E}">
        <p14:creationId xmlns:p14="http://schemas.microsoft.com/office/powerpoint/2010/main" val="625750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1000" fill="hold"/>
                                        <p:tgtEl>
                                          <p:spTgt spid="6"/>
                                        </p:tgtEl>
                                        <p:attrNameLst>
                                          <p:attrName>ppt_w</p:attrName>
                                        </p:attrNameLst>
                                      </p:cBhvr>
                                      <p:tavLst>
                                        <p:tav tm="0">
                                          <p:val>
                                            <p:fltVal val="0"/>
                                          </p:val>
                                        </p:tav>
                                        <p:tav tm="100000">
                                          <p:val>
                                            <p:strVal val="#ppt_w"/>
                                          </p:val>
                                        </p:tav>
                                      </p:tavLst>
                                    </p:anim>
                                    <p:anim calcmode="lin" valueType="num">
                                      <p:cBhvr>
                                        <p:cTn id="13" dur="1000" fill="hold"/>
                                        <p:tgtEl>
                                          <p:spTgt spid="6"/>
                                        </p:tgtEl>
                                        <p:attrNameLst>
                                          <p:attrName>ppt_h</p:attrName>
                                        </p:attrNameLst>
                                      </p:cBhvr>
                                      <p:tavLst>
                                        <p:tav tm="0">
                                          <p:val>
                                            <p:fltVal val="0"/>
                                          </p:val>
                                        </p:tav>
                                        <p:tav tm="100000">
                                          <p:val>
                                            <p:strVal val="#ppt_h"/>
                                          </p:val>
                                        </p:tav>
                                      </p:tavLst>
                                    </p:anim>
                                    <p:anim calcmode="lin" valueType="num">
                                      <p:cBhvr>
                                        <p:cTn id="14" dur="1000" fill="hold"/>
                                        <p:tgtEl>
                                          <p:spTgt spid="6"/>
                                        </p:tgtEl>
                                        <p:attrNameLst>
                                          <p:attrName>style.rotation</p:attrName>
                                        </p:attrNameLst>
                                      </p:cBhvr>
                                      <p:tavLst>
                                        <p:tav tm="0">
                                          <p:val>
                                            <p:fltVal val="90"/>
                                          </p:val>
                                        </p:tav>
                                        <p:tav tm="100000">
                                          <p:val>
                                            <p:fltVal val="0"/>
                                          </p:val>
                                        </p:tav>
                                      </p:tavLst>
                                    </p:anim>
                                    <p:animEffect transition="in" filter="fade">
                                      <p:cBhvr>
                                        <p:cTn id="15"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theme/theme1.xml><?xml version="1.0" encoding="utf-8"?>
<a:theme xmlns:a="http://schemas.openxmlformats.org/drawingml/2006/main" name="blank options">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 make a pla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2 show what you know">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3 work it out">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4 think it up">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5 write about it">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7.xml><?xml version="1.0" encoding="utf-8"?>
<a:theme xmlns:a="http://schemas.openxmlformats.org/drawingml/2006/main" name="title pag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1166</TotalTime>
  <Words>2372</Words>
  <Application>Microsoft Office PowerPoint</Application>
  <PresentationFormat>Widescreen</PresentationFormat>
  <Paragraphs>255</Paragraphs>
  <Slides>20</Slides>
  <Notes>20</Notes>
  <HiddenSlides>2</HiddenSlides>
  <MMClips>0</MMClips>
  <ScaleCrop>false</ScaleCrop>
  <HeadingPairs>
    <vt:vector size="6" baseType="variant">
      <vt:variant>
        <vt:lpstr>Fonts Used</vt:lpstr>
      </vt:variant>
      <vt:variant>
        <vt:i4>5</vt:i4>
      </vt:variant>
      <vt:variant>
        <vt:lpstr>Theme</vt:lpstr>
      </vt:variant>
      <vt:variant>
        <vt:i4>7</vt:i4>
      </vt:variant>
      <vt:variant>
        <vt:lpstr>Slide Titles</vt:lpstr>
      </vt:variant>
      <vt:variant>
        <vt:i4>20</vt:i4>
      </vt:variant>
    </vt:vector>
  </HeadingPairs>
  <TitlesOfParts>
    <vt:vector size="32" baseType="lpstr">
      <vt:lpstr>Arial</vt:lpstr>
      <vt:lpstr>Calibri</vt:lpstr>
      <vt:lpstr>Century Gothic</vt:lpstr>
      <vt:lpstr>Tahoma</vt:lpstr>
      <vt:lpstr>Verdana</vt:lpstr>
      <vt:lpstr>blank options</vt:lpstr>
      <vt:lpstr>1 make a plan</vt:lpstr>
      <vt:lpstr>2 show what you know</vt:lpstr>
      <vt:lpstr>3 work it out</vt:lpstr>
      <vt:lpstr>4 think it up</vt:lpstr>
      <vt:lpstr>5 write about it</vt:lpstr>
      <vt:lpstr>title page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Sandy Lucero</dc:creator>
  <cp:lastModifiedBy>Sandy Lucero</cp:lastModifiedBy>
  <cp:revision>144</cp:revision>
  <dcterms:created xsi:type="dcterms:W3CDTF">2025-07-09T19:11:59Z</dcterms:created>
  <dcterms:modified xsi:type="dcterms:W3CDTF">2025-09-22T23:30:55Z</dcterms:modified>
</cp:coreProperties>
</file>