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6"/>
  </p:notesMasterIdLst>
  <p:sldIdLst>
    <p:sldId id="256" r:id="rId8"/>
    <p:sldId id="265" r:id="rId9"/>
    <p:sldId id="258" r:id="rId10"/>
    <p:sldId id="279" r:id="rId11"/>
    <p:sldId id="259" r:id="rId12"/>
    <p:sldId id="280" r:id="rId13"/>
    <p:sldId id="270" r:id="rId14"/>
    <p:sldId id="271" r:id="rId15"/>
    <p:sldId id="289" r:id="rId16"/>
    <p:sldId id="290" r:id="rId17"/>
    <p:sldId id="260" r:id="rId18"/>
    <p:sldId id="267" r:id="rId19"/>
    <p:sldId id="282" r:id="rId20"/>
    <p:sldId id="261" r:id="rId21"/>
    <p:sldId id="268" r:id="rId22"/>
    <p:sldId id="283" r:id="rId23"/>
    <p:sldId id="262"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7AD2"/>
    <a:srgbClr val="089AF1"/>
    <a:srgbClr val="AEDEFC"/>
    <a:srgbClr val="86C440"/>
    <a:srgbClr val="E8F4DB"/>
    <a:srgbClr val="005EA0"/>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E10B67-6C45-49E7-AC0B-0A60F2E2FA3D}" v="250" dt="2025-09-04T22:51:04.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29" autoAdjust="0"/>
    <p:restoredTop sz="61529" autoAdjust="0"/>
  </p:normalViewPr>
  <p:slideViewPr>
    <p:cSldViewPr snapToGrid="0">
      <p:cViewPr varScale="1">
        <p:scale>
          <a:sx n="65" d="100"/>
          <a:sy n="65" d="100"/>
        </p:scale>
        <p:origin x="192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85E10B67-6C45-49E7-AC0B-0A60F2E2FA3D}"/>
    <pc:docChg chg="modSld">
      <pc:chgData name="Kimberly O'Neal" userId="C7XtvxS4g0cBb4xk4cfY09vszhBAkawk5/Khzw2ihEQ=" providerId="None" clId="Web-{85E10B67-6C45-49E7-AC0B-0A60F2E2FA3D}" dt="2025-09-04T22:51:04.732" v="168" actId="20577"/>
      <pc:docMkLst>
        <pc:docMk/>
      </pc:docMkLst>
      <pc:sldChg chg="delAnim">
        <pc:chgData name="Kimberly O'Neal" userId="C7XtvxS4g0cBb4xk4cfY09vszhBAkawk5/Khzw2ihEQ=" providerId="None" clId="Web-{85E10B67-6C45-49E7-AC0B-0A60F2E2FA3D}" dt="2025-09-04T22:47:14.060" v="5"/>
        <pc:sldMkLst>
          <pc:docMk/>
          <pc:sldMk cId="2172881330" sldId="267"/>
        </pc:sldMkLst>
      </pc:sldChg>
      <pc:sldChg chg="addSp delSp modSp delAnim">
        <pc:chgData name="Kimberly O'Neal" userId="C7XtvxS4g0cBb4xk4cfY09vszhBAkawk5/Khzw2ihEQ=" providerId="None" clId="Web-{85E10B67-6C45-49E7-AC0B-0A60F2E2FA3D}" dt="2025-09-04T22:49:21.029" v="63"/>
        <pc:sldMkLst>
          <pc:docMk/>
          <pc:sldMk cId="1873386740" sldId="268"/>
        </pc:sldMkLst>
        <pc:spChg chg="mod">
          <ac:chgData name="Kimberly O'Neal" userId="C7XtvxS4g0cBb4xk4cfY09vszhBAkawk5/Khzw2ihEQ=" providerId="None" clId="Web-{85E10B67-6C45-49E7-AC0B-0A60F2E2FA3D}" dt="2025-09-04T22:49:04.107" v="61" actId="1076"/>
          <ac:spMkLst>
            <pc:docMk/>
            <pc:sldMk cId="1873386740" sldId="268"/>
            <ac:spMk id="2" creationId="{50DE24A2-923E-C6A0-8E00-97623BDC1844}"/>
          </ac:spMkLst>
        </pc:spChg>
        <pc:spChg chg="mod">
          <ac:chgData name="Kimberly O'Neal" userId="C7XtvxS4g0cBb4xk4cfY09vszhBAkawk5/Khzw2ihEQ=" providerId="None" clId="Web-{85E10B67-6C45-49E7-AC0B-0A60F2E2FA3D}" dt="2025-09-04T22:48:25.903" v="53" actId="20577"/>
          <ac:spMkLst>
            <pc:docMk/>
            <pc:sldMk cId="1873386740" sldId="268"/>
            <ac:spMk id="3" creationId="{0D0B2114-043D-2DEF-8B73-2F305D133F8D}"/>
          </ac:spMkLst>
        </pc:spChg>
        <pc:spChg chg="add mod">
          <ac:chgData name="Kimberly O'Neal" userId="C7XtvxS4g0cBb4xk4cfY09vszhBAkawk5/Khzw2ihEQ=" providerId="None" clId="Web-{85E10B67-6C45-49E7-AC0B-0A60F2E2FA3D}" dt="2025-09-04T22:48:28.716" v="54" actId="1076"/>
          <ac:spMkLst>
            <pc:docMk/>
            <pc:sldMk cId="1873386740" sldId="268"/>
            <ac:spMk id="4" creationId="{F3402AD8-14B8-334F-5FEC-3AE59DE3C28B}"/>
          </ac:spMkLst>
        </pc:spChg>
        <pc:spChg chg="add del mod">
          <ac:chgData name="Kimberly O'Neal" userId="C7XtvxS4g0cBb4xk4cfY09vszhBAkawk5/Khzw2ihEQ=" providerId="None" clId="Web-{85E10B67-6C45-49E7-AC0B-0A60F2E2FA3D}" dt="2025-09-04T22:48:47.825" v="59"/>
          <ac:spMkLst>
            <pc:docMk/>
            <pc:sldMk cId="1873386740" sldId="268"/>
            <ac:spMk id="5" creationId="{06334FA3-3854-8948-CCEB-6932346DC2C4}"/>
          </ac:spMkLst>
        </pc:spChg>
      </pc:sldChg>
      <pc:sldChg chg="delAnim">
        <pc:chgData name="Kimberly O'Neal" userId="C7XtvxS4g0cBb4xk4cfY09vszhBAkawk5/Khzw2ihEQ=" providerId="None" clId="Web-{85E10B67-6C45-49E7-AC0B-0A60F2E2FA3D}" dt="2025-09-04T22:46:48.075" v="1"/>
        <pc:sldMkLst>
          <pc:docMk/>
          <pc:sldMk cId="116853761" sldId="279"/>
        </pc:sldMkLst>
      </pc:sldChg>
      <pc:sldChg chg="delAnim">
        <pc:chgData name="Kimberly O'Neal" userId="C7XtvxS4g0cBb4xk4cfY09vszhBAkawk5/Khzw2ihEQ=" providerId="None" clId="Web-{85E10B67-6C45-49E7-AC0B-0A60F2E2FA3D}" dt="2025-09-04T22:46:56.388" v="3"/>
        <pc:sldMkLst>
          <pc:docMk/>
          <pc:sldMk cId="3894104992" sldId="280"/>
        </pc:sldMkLst>
      </pc:sldChg>
      <pc:sldChg chg="addSp delSp modSp delAnim">
        <pc:chgData name="Kimberly O'Neal" userId="C7XtvxS4g0cBb4xk4cfY09vszhBAkawk5/Khzw2ihEQ=" providerId="None" clId="Web-{85E10B67-6C45-49E7-AC0B-0A60F2E2FA3D}" dt="2025-09-04T22:51:04.732" v="168" actId="20577"/>
        <pc:sldMkLst>
          <pc:docMk/>
          <pc:sldMk cId="252226454" sldId="288"/>
        </pc:sldMkLst>
        <pc:spChg chg="mod">
          <ac:chgData name="Kimberly O'Neal" userId="C7XtvxS4g0cBb4xk4cfY09vszhBAkawk5/Khzw2ihEQ=" providerId="None" clId="Web-{85E10B67-6C45-49E7-AC0B-0A60F2E2FA3D}" dt="2025-09-04T22:51:04.732" v="168" actId="20577"/>
          <ac:spMkLst>
            <pc:docMk/>
            <pc:sldMk cId="252226454" sldId="288"/>
            <ac:spMk id="2" creationId="{5A9248D1-F337-0503-8E67-372386FA81E5}"/>
          </ac:spMkLst>
        </pc:spChg>
        <pc:spChg chg="mod">
          <ac:chgData name="Kimberly O'Neal" userId="C7XtvxS4g0cBb4xk4cfY09vszhBAkawk5/Khzw2ihEQ=" providerId="None" clId="Web-{85E10B67-6C45-49E7-AC0B-0A60F2E2FA3D}" dt="2025-09-04T22:49:58.247" v="101" actId="20577"/>
          <ac:spMkLst>
            <pc:docMk/>
            <pc:sldMk cId="252226454" sldId="288"/>
            <ac:spMk id="3" creationId="{B6C2D999-4995-8556-5050-E584229293A2}"/>
          </ac:spMkLst>
        </pc:spChg>
        <pc:spChg chg="add mod">
          <ac:chgData name="Kimberly O'Neal" userId="C7XtvxS4g0cBb4xk4cfY09vszhBAkawk5/Khzw2ihEQ=" providerId="None" clId="Web-{85E10B67-6C45-49E7-AC0B-0A60F2E2FA3D}" dt="2025-09-04T22:49:50.622" v="100" actId="20577"/>
          <ac:spMkLst>
            <pc:docMk/>
            <pc:sldMk cId="252226454" sldId="288"/>
            <ac:spMk id="10" creationId="{C2CE7277-3C98-4EBC-F95B-5EB21BB0BB3A}"/>
          </ac:spMkLst>
        </pc:spChg>
        <pc:spChg chg="add del mod">
          <ac:chgData name="Kimberly O'Neal" userId="C7XtvxS4g0cBb4xk4cfY09vszhBAkawk5/Khzw2ihEQ=" providerId="None" clId="Web-{85E10B67-6C45-49E7-AC0B-0A60F2E2FA3D}" dt="2025-09-04T22:50:58.607" v="160" actId="20577"/>
          <ac:spMkLst>
            <pc:docMk/>
            <pc:sldMk cId="252226454" sldId="288"/>
            <ac:spMk id="11" creationId="{A5B987B8-0DB6-526E-F45F-78E56C89676C}"/>
          </ac:spMkLst>
        </pc:spChg>
      </pc:sldChg>
    </pc:docChg>
  </pc:docChgLst>
  <pc:docChgLst>
    <pc:chgData name="Carol Gautier" userId="9f03ed452849cfae" providerId="LiveId" clId="{D47572C2-5B6F-435B-9780-83086C0212CA}"/>
    <pc:docChg chg="undo custSel addSld delSld modSld">
      <pc:chgData name="Carol Gautier" userId="9f03ed452849cfae" providerId="LiveId" clId="{D47572C2-5B6F-435B-9780-83086C0212CA}" dt="2025-07-28T14:20:52.413" v="4998" actId="20577"/>
      <pc:docMkLst>
        <pc:docMk/>
      </pc:docMkLst>
      <pc:sldChg chg="addSp modSp mod">
        <pc:chgData name="Carol Gautier" userId="9f03ed452849cfae" providerId="LiveId" clId="{D47572C2-5B6F-435B-9780-83086C0212CA}" dt="2025-07-28T13:56:09.896" v="4798" actId="1035"/>
        <pc:sldMkLst>
          <pc:docMk/>
          <pc:sldMk cId="176977563" sldId="265"/>
        </pc:sldMkLst>
      </pc:sldChg>
      <pc:sldChg chg="addSp delSp modSp mod modNotesTx">
        <pc:chgData name="Carol Gautier" userId="9f03ed452849cfae" providerId="LiveId" clId="{D47572C2-5B6F-435B-9780-83086C0212CA}" dt="2025-07-24T19:33:51.868" v="4785" actId="20577"/>
        <pc:sldMkLst>
          <pc:docMk/>
          <pc:sldMk cId="2172881330" sldId="267"/>
        </pc:sldMkLst>
      </pc:sldChg>
      <pc:sldChg chg="addSp delSp modSp mod">
        <pc:chgData name="Carol Gautier" userId="9f03ed452849cfae" providerId="LiveId" clId="{D47572C2-5B6F-435B-9780-83086C0212CA}" dt="2025-07-23T18:15:34.120" v="4652" actId="20577"/>
        <pc:sldMkLst>
          <pc:docMk/>
          <pc:sldMk cId="1873386740" sldId="268"/>
        </pc:sldMkLst>
      </pc:sldChg>
      <pc:sldChg chg="modNotesTx">
        <pc:chgData name="Carol Gautier" userId="9f03ed452849cfae" providerId="LiveId" clId="{D47572C2-5B6F-435B-9780-83086C0212CA}" dt="2025-07-23T16:43:15.639" v="1410" actId="20577"/>
        <pc:sldMkLst>
          <pc:docMk/>
          <pc:sldMk cId="3860722883" sldId="270"/>
        </pc:sldMkLst>
      </pc:sldChg>
      <pc:sldChg chg="addSp delSp modSp mod delAnim modNotesTx">
        <pc:chgData name="Carol Gautier" userId="9f03ed452849cfae" providerId="LiveId" clId="{D47572C2-5B6F-435B-9780-83086C0212CA}" dt="2025-07-23T18:18:35.080" v="4775" actId="1035"/>
        <pc:sldMkLst>
          <pc:docMk/>
          <pc:sldMk cId="3973114400" sldId="271"/>
        </pc:sldMkLst>
      </pc:sldChg>
      <pc:sldChg chg="del">
        <pc:chgData name="Carol Gautier" userId="9f03ed452849cfae" providerId="LiveId" clId="{D47572C2-5B6F-435B-9780-83086C0212CA}" dt="2025-07-23T16:56:29.404" v="2763" actId="47"/>
        <pc:sldMkLst>
          <pc:docMk/>
          <pc:sldMk cId="3503585903" sldId="272"/>
        </pc:sldMkLst>
      </pc:sldChg>
      <pc:sldChg chg="del">
        <pc:chgData name="Carol Gautier" userId="9f03ed452849cfae" providerId="LiveId" clId="{D47572C2-5B6F-435B-9780-83086C0212CA}" dt="2025-07-23T16:56:29.404" v="2763" actId="47"/>
        <pc:sldMkLst>
          <pc:docMk/>
          <pc:sldMk cId="1227204920" sldId="273"/>
        </pc:sldMkLst>
      </pc:sldChg>
      <pc:sldChg chg="del">
        <pc:chgData name="Carol Gautier" userId="9f03ed452849cfae" providerId="LiveId" clId="{D47572C2-5B6F-435B-9780-83086C0212CA}" dt="2025-07-23T16:56:29.404" v="2763" actId="47"/>
        <pc:sldMkLst>
          <pc:docMk/>
          <pc:sldMk cId="2951371370" sldId="276"/>
        </pc:sldMkLst>
      </pc:sldChg>
      <pc:sldChg chg="del">
        <pc:chgData name="Carol Gautier" userId="9f03ed452849cfae" providerId="LiveId" clId="{D47572C2-5B6F-435B-9780-83086C0212CA}" dt="2025-07-23T16:56:29.404" v="2763" actId="47"/>
        <pc:sldMkLst>
          <pc:docMk/>
          <pc:sldMk cId="1666130433" sldId="277"/>
        </pc:sldMkLst>
      </pc:sldChg>
      <pc:sldChg chg="del">
        <pc:chgData name="Carol Gautier" userId="9f03ed452849cfae" providerId="LiveId" clId="{D47572C2-5B6F-435B-9780-83086C0212CA}" dt="2025-07-23T18:15:37.763" v="4653" actId="47"/>
        <pc:sldMkLst>
          <pc:docMk/>
          <pc:sldMk cId="2936408850" sldId="278"/>
        </pc:sldMkLst>
      </pc:sldChg>
      <pc:sldChg chg="addSp delSp modSp mod modNotesTx">
        <pc:chgData name="Carol Gautier" userId="9f03ed452849cfae" providerId="LiveId" clId="{D47572C2-5B6F-435B-9780-83086C0212CA}" dt="2025-07-28T14:09:14.274" v="4967" actId="20577"/>
        <pc:sldMkLst>
          <pc:docMk/>
          <pc:sldMk cId="116853761" sldId="279"/>
        </pc:sldMkLst>
      </pc:sldChg>
      <pc:sldChg chg="addSp delSp modSp mod modNotesTx">
        <pc:chgData name="Carol Gautier" userId="9f03ed452849cfae" providerId="LiveId" clId="{D47572C2-5B6F-435B-9780-83086C0212CA}" dt="2025-07-28T14:10:54.852" v="4969" actId="20577"/>
        <pc:sldMkLst>
          <pc:docMk/>
          <pc:sldMk cId="3894104992" sldId="280"/>
        </pc:sldMkLst>
      </pc:sldChg>
      <pc:sldChg chg="del">
        <pc:chgData name="Carol Gautier" userId="9f03ed452849cfae" providerId="LiveId" clId="{D47572C2-5B6F-435B-9780-83086C0212CA}" dt="2025-07-23T16:37:26.559" v="1115" actId="47"/>
        <pc:sldMkLst>
          <pc:docMk/>
          <pc:sldMk cId="663612293" sldId="281"/>
        </pc:sldMkLst>
      </pc:sldChg>
      <pc:sldChg chg="addSp delSp modSp mod modAnim modNotesTx">
        <pc:chgData name="Carol Gautier" userId="9f03ed452849cfae" providerId="LiveId" clId="{D47572C2-5B6F-435B-9780-83086C0212CA}" dt="2025-07-28T14:15:19.589" v="4972" actId="6549"/>
        <pc:sldMkLst>
          <pc:docMk/>
          <pc:sldMk cId="874935960" sldId="282"/>
        </pc:sldMkLst>
      </pc:sldChg>
      <pc:sldChg chg="addSp delSp modSp mod">
        <pc:chgData name="Carol Gautier" userId="9f03ed452849cfae" providerId="LiveId" clId="{D47572C2-5B6F-435B-9780-83086C0212CA}" dt="2025-07-23T18:15:46.903" v="4655" actId="20577"/>
        <pc:sldMkLst>
          <pc:docMk/>
          <pc:sldMk cId="3471312857" sldId="283"/>
        </pc:sldMkLst>
      </pc:sldChg>
      <pc:sldChg chg="addSp delSp modSp mod">
        <pc:chgData name="Carol Gautier" userId="9f03ed452849cfae" providerId="LiveId" clId="{D47572C2-5B6F-435B-9780-83086C0212CA}" dt="2025-07-28T14:20:52.413" v="4998" actId="20577"/>
        <pc:sldMkLst>
          <pc:docMk/>
          <pc:sldMk cId="252226454" sldId="288"/>
        </pc:sldMkLst>
      </pc:sldChg>
      <pc:sldChg chg="addSp delSp modSp add mod delAnim modNotesTx">
        <pc:chgData name="Carol Gautier" userId="9f03ed452849cfae" providerId="LiveId" clId="{D47572C2-5B6F-435B-9780-83086C0212CA}" dt="2025-07-23T18:18:49.179" v="4778"/>
        <pc:sldMkLst>
          <pc:docMk/>
          <pc:sldMk cId="998263826" sldId="289"/>
        </pc:sldMkLst>
      </pc:sldChg>
      <pc:sldChg chg="addSp delSp modSp add mod delAnim modNotesTx">
        <pc:chgData name="Carol Gautier" userId="9f03ed452849cfae" providerId="LiveId" clId="{D47572C2-5B6F-435B-9780-83086C0212CA}" dt="2025-07-23T18:18:57.441" v="4781"/>
        <pc:sldMkLst>
          <pc:docMk/>
          <pc:sldMk cId="1910076649" sldId="290"/>
        </pc:sldMkLst>
      </pc:sldChg>
      <pc:sldChg chg="add del">
        <pc:chgData name="Carol Gautier" userId="9f03ed452849cfae" providerId="LiveId" clId="{D47572C2-5B6F-435B-9780-83086C0212CA}" dt="2025-07-23T16:40:04.335" v="1164"/>
        <pc:sldMkLst>
          <pc:docMk/>
          <pc:sldMk cId="2137794912" sldId="291"/>
        </pc:sldMkLst>
      </pc:sldChg>
      <pc:sldChg chg="add del">
        <pc:chgData name="Carol Gautier" userId="9f03ed452849cfae" providerId="LiveId" clId="{D47572C2-5B6F-435B-9780-83086C0212CA}" dt="2025-07-23T16:40:25.888" v="1183"/>
        <pc:sldMkLst>
          <pc:docMk/>
          <pc:sldMk cId="3772999532"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69069-D9C6-23EF-1936-144B6E2038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437CB-EAC9-67EE-356E-46CE65C1DC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FB9E4-621F-0312-4D85-198C471FEA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3 rationale</a:t>
            </a:r>
          </a:p>
          <a:p>
            <a:r>
              <a:rPr lang="en-US" dirty="0"/>
              <a:t>This is a FACT because greatest to least means that the list of numbers is written from the largest to the smallest. </a:t>
            </a:r>
          </a:p>
          <a:p>
            <a:endParaRPr lang="en-US" dirty="0"/>
          </a:p>
          <a:p>
            <a:r>
              <a:rPr lang="en-US" i="1" dirty="0"/>
              <a:t>How could you change this FACT to a FIB?</a:t>
            </a:r>
          </a:p>
          <a:p>
            <a:pPr marL="171450" indent="-171450">
              <a:buFont typeface="Arial" panose="020B0604020202020204" pitchFamily="34" charset="0"/>
              <a:buChar char="•"/>
            </a:pPr>
            <a:r>
              <a:rPr lang="en-US" i="0"/>
              <a:t>When the numbers are arranged </a:t>
            </a:r>
            <a:r>
              <a:rPr lang="en-US" i="0" dirty="0"/>
              <a:t>in order from greatest to least, the smallest number is written first and the largest number is </a:t>
            </a:r>
            <a:r>
              <a:rPr lang="en-US" i="0"/>
              <a:t>written last.</a:t>
            </a:r>
            <a:endParaRPr lang="en-US" i="0" dirty="0"/>
          </a:p>
          <a:p>
            <a:pPr marL="171450" indent="-171450">
              <a:buFont typeface="Arial" panose="020B0604020202020204" pitchFamily="34" charset="0"/>
              <a:buChar char="•"/>
            </a:pPr>
            <a:r>
              <a:rPr lang="en-US" i="0"/>
              <a:t>When the numbers are arranged in </a:t>
            </a:r>
            <a:r>
              <a:rPr lang="en-US" i="0" dirty="0"/>
              <a:t>order from least to greatest, the largest number is written first and the smallest number is </a:t>
            </a:r>
            <a:r>
              <a:rPr lang="en-US" i="0"/>
              <a:t>written last.</a:t>
            </a:r>
            <a:endParaRPr lang="en-US" i="0" dirty="0"/>
          </a:p>
        </p:txBody>
      </p:sp>
      <p:sp>
        <p:nvSpPr>
          <p:cNvPr id="4" name="Slide Number Placeholder 3">
            <a:extLst>
              <a:ext uri="{FF2B5EF4-FFF2-40B4-BE49-F238E27FC236}">
                <a16:creationId xmlns:a16="http://schemas.microsoft.com/office/drawing/2014/main" id="{92FE1A0E-16CC-EC90-4576-FF8C17A743C2}"/>
              </a:ext>
            </a:extLst>
          </p:cNvPr>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2396738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mj-lt"/>
              <a:buAutoNum type="arabicPeriod"/>
            </a:pPr>
            <a:r>
              <a:rPr lang="en-US" dirty="0"/>
              <a:t>How greatest to least is different from least </a:t>
            </a:r>
            <a:r>
              <a:rPr lang="en-US"/>
              <a:t>to greatest</a:t>
            </a:r>
            <a:endParaRPr lang="en-US" dirty="0"/>
          </a:p>
          <a:p>
            <a:pPr marL="228600" indent="-228600">
              <a:buFont typeface="+mj-lt"/>
              <a:buAutoNum type="arabicPeriod"/>
            </a:pPr>
            <a:r>
              <a:rPr lang="en-US" dirty="0"/>
              <a:t>How the distance from 0 determines how large or </a:t>
            </a:r>
            <a:r>
              <a:rPr lang="en-US"/>
              <a:t>small the negative number</a:t>
            </a:r>
            <a:endParaRPr lang="en-US" dirty="0"/>
          </a:p>
          <a:p>
            <a:pPr marL="228600" indent="-228600">
              <a:buFont typeface="+mj-lt"/>
              <a:buAutoNum type="arabicPeriod"/>
            </a:pPr>
            <a:r>
              <a:rPr lang="en-US" dirty="0"/>
              <a:t>How the distance from 0 determines the magnitude </a:t>
            </a:r>
            <a:r>
              <a:rPr lang="en-US"/>
              <a:t>of fractions</a:t>
            </a:r>
            <a:endParaRPr lang="en-US" dirty="0"/>
          </a:p>
          <a:p>
            <a:pPr marL="228600" indent="-228600">
              <a:buFont typeface="+mj-lt"/>
              <a:buAutoNum type="arabicPeriod"/>
            </a:pPr>
            <a:r>
              <a:rPr lang="en-US" dirty="0"/>
              <a:t>How the size of the denominator determines the magnitude </a:t>
            </a:r>
            <a:r>
              <a:rPr lang="en-US"/>
              <a:t>of fractions</a:t>
            </a:r>
            <a:endParaRPr lang="en-US" dirty="0"/>
          </a:p>
          <a:p>
            <a:pPr marL="228600" indent="-228600">
              <a:buFont typeface="+mj-lt"/>
              <a:buAutoNum type="arabicPeriod"/>
            </a:pPr>
            <a:r>
              <a:rPr lang="en-US" dirty="0"/>
              <a:t>Using reasonableness to place the numbers as much as possible lessens the workload and difficulty of </a:t>
            </a:r>
            <a:r>
              <a:rPr lang="en-US"/>
              <a:t>the problem</a:t>
            </a:r>
            <a:endParaRPr lang="en-US" dirty="0"/>
          </a:p>
          <a:p>
            <a:pPr marL="228600" indent="-228600">
              <a:buFont typeface="+mj-lt"/>
              <a:buAutoNum type="arabicPeriod"/>
            </a:pPr>
            <a:r>
              <a:rPr lang="en-US" dirty="0"/>
              <a:t>That if students can’t place all the numbers in the correct order using reasonableness, they may have to change decimals to fractions or fractions </a:t>
            </a:r>
            <a:r>
              <a:rPr lang="en-US"/>
              <a:t>to decimals</a:t>
            </a:r>
            <a:endParaRPr lang="en-US" dirty="0"/>
          </a:p>
          <a:p>
            <a:pPr marL="228600" indent="-228600">
              <a:buFont typeface="+mj-lt"/>
              <a:buAutoNum type="arabicPeriod"/>
            </a:pPr>
            <a:r>
              <a:rPr lang="en-US" dirty="0"/>
              <a:t>How to change fractions to decimals or decimals to fractions </a:t>
            </a:r>
            <a:r>
              <a:rPr lang="en-US"/>
              <a:t>as needed</a:t>
            </a:r>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2: make the case (learning from mistakes instructional strategy)</a:t>
            </a:r>
          </a:p>
          <a:p>
            <a:pPr algn="l"/>
            <a:r>
              <a:rPr lang="en-US" sz="1200" b="0" dirty="0">
                <a:solidFill>
                  <a:schemeClr val="tx1">
                    <a:lumMod val="85000"/>
                    <a:lumOff val="15000"/>
                  </a:schemeClr>
                </a:solidFill>
              </a:rPr>
              <a:t>free virtual dice available in the lead4ward app and at: www.lead4ward.com/dice</a:t>
            </a:r>
          </a:p>
          <a:p>
            <a:pPr algn="l"/>
            <a:endParaRPr lang="en-US" sz="1200" b="0" dirty="0">
              <a:solidFill>
                <a:schemeClr val="tx1">
                  <a:lumMod val="85000"/>
                  <a:lumOff val="15000"/>
                </a:schemeClr>
              </a:solidFill>
            </a:endParaRPr>
          </a:p>
          <a:p>
            <a:pPr algn="l"/>
            <a:r>
              <a:rPr lang="en-US" b="1" dirty="0"/>
              <a:t>purpose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a:t>
            </a:r>
            <a:r>
              <a:rPr lang="en-US" dirty="0"/>
              <a:t>correct learning mistakes and clarify misconceptions by justifying/proving why their assigned response is right OR explain why their assigned response is an incorrect answer. </a:t>
            </a:r>
          </a:p>
          <a:p>
            <a:endParaRPr lang="en-US" sz="1200" b="0" i="0" kern="1200" dirty="0">
              <a:solidFill>
                <a:schemeClr val="tx1"/>
              </a:solidFill>
              <a:effectLst/>
              <a:ea typeface="+mn-ea"/>
              <a:cs typeface="+mn-cs"/>
            </a:endParaRPr>
          </a:p>
          <a:p>
            <a:r>
              <a:rPr lang="en-US" sz="1200" b="1" i="0" kern="1200" dirty="0">
                <a:solidFill>
                  <a:schemeClr val="tx1"/>
                </a:solidFill>
                <a:effectLst/>
                <a:ea typeface="+mn-ea"/>
                <a:cs typeface="+mn-cs"/>
              </a:rPr>
              <a:t>instructions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Organize students into groups (no larger than 4).</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Assign each team a potential answer (choice). (</a:t>
            </a:r>
            <a:r>
              <a:rPr lang="en-US" b="0" i="1" dirty="0">
                <a:solidFill>
                  <a:srgbClr val="1D1C1D"/>
                </a:solidFill>
                <a:effectLst/>
              </a:rPr>
              <a:t>The rectangle color around the numbers shows the possible answer choices.)</a:t>
            </a:r>
            <a:endParaRPr lang="en-US" b="0" i="0" dirty="0">
              <a:solidFill>
                <a:srgbClr val="1D1C1D"/>
              </a:solidFill>
              <a:effectLst/>
            </a:endParaRP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Groups huddle to determine if their answer choice is “correct/innocent” by explaining why and providing (at most) 2 pieces of evidence…or “incorrect/guilty” by explaining why and providing (at most) 2 pieces of evidence.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prosecute and defend arguments.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thinking/responses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lgn="l">
              <a:buFont typeface="Arial" panose="020B0604020202020204" pitchFamily="34" charset="0"/>
              <a:buChar char="•"/>
            </a:pPr>
            <a:r>
              <a:rPr lang="en-US" b="0" i="0" dirty="0">
                <a:solidFill>
                  <a:srgbClr val="1D1C1D"/>
                </a:solidFill>
                <a:effectLst/>
              </a:rPr>
              <a:t>Visuals or models students might use to prove their justification.</a:t>
            </a:r>
          </a:p>
          <a:p>
            <a:pPr marL="228600" indent="-228600" algn="l">
              <a:buFont typeface="Arial" panose="020B0604020202020204" pitchFamily="34" charset="0"/>
              <a:buChar char="•"/>
            </a:pPr>
            <a:r>
              <a:rPr lang="en-US" b="0" i="0" dirty="0">
                <a:solidFill>
                  <a:srgbClr val="1D1C1D"/>
                </a:solidFill>
                <a:effectLst/>
              </a:rPr>
              <a:t>Discourse around strategies, clues and/or vocabulary that support their justification.</a:t>
            </a:r>
          </a:p>
          <a:p>
            <a:pPr marL="228600" indent="-228600" algn="l">
              <a:buFont typeface="Arial" panose="020B0604020202020204" pitchFamily="34" charset="0"/>
              <a:buChar char="•"/>
            </a:pPr>
            <a:r>
              <a:rPr lang="en-US" b="0" i="0" dirty="0">
                <a:solidFill>
                  <a:srgbClr val="1D1C1D"/>
                </a:solidFill>
                <a:effectLst/>
              </a:rPr>
              <a:t>The chosen incorrect answer(s) suggests a common misconception, guessing pattern, clue picking, stopping too soon, and relying on tricks. </a:t>
            </a:r>
          </a:p>
          <a:p>
            <a:pPr marL="228600" indent="-228600" algn="l">
              <a:buFont typeface="Arial" panose="020B0604020202020204" pitchFamily="34" charset="0"/>
              <a:buChar char="•"/>
            </a:pPr>
            <a:r>
              <a:rPr lang="en-US" b="0" i="0" dirty="0">
                <a:solidFill>
                  <a:srgbClr val="1D1C1D"/>
                </a:solidFill>
                <a:effectLst/>
              </a:rPr>
              <a:t>Student-driven discourse.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endParaRPr lang="en-US" sz="1200" b="0" i="0" kern="1200" dirty="0">
              <a:solidFill>
                <a:schemeClr val="tx1"/>
              </a:solidFill>
              <a:effectLst/>
              <a:ea typeface="+mn-ea"/>
              <a:cs typeface="+mn-cs"/>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201638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BAE7-F82A-4B44-B796-8A4A337DA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E8AD-6099-C32D-7312-B8CF6F2E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BDACE-7D2E-9897-0450-E6E142A8F7A0}"/>
              </a:ext>
            </a:extLst>
          </p:cNvPr>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 compare/contrast model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0" i="0" dirty="0">
                <a:solidFill>
                  <a:srgbClr val="1D1C1D"/>
                </a:solidFill>
                <a:effectLst/>
                <a:latin typeface="Arial" panose="020B0604020202020204" pitchFamily="34" charset="0"/>
                <a:cs typeface="Arial" panose="020B0604020202020204" pitchFamily="34" charset="0"/>
              </a:rPr>
              <a:t>This is an effective </a:t>
            </a:r>
            <a:r>
              <a:rPr lang="en-US" dirty="0">
                <a:latin typeface="Arial" panose="020B0604020202020204" pitchFamily="34" charset="0"/>
                <a:cs typeface="Arial" panose="020B0604020202020204" pitchFamily="34" charset="0"/>
              </a:rPr>
              <a:t>strategy to facilitate a structured, supported, and engaging way for kids to answer the “think it up” questions and analyze 2 similar yet different items or visuals aligned to the same standard. </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3.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CONTRAST the items by discussing/writing 2-3 attributes of each item.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In each group, students COMPARE the items by discussing/writing 2-3 attributes both items share.</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1 of their differences and 1 of their similarities.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0" indent="0" defTabSz="996094">
              <a:buFont typeface="+mj-lt"/>
              <a:buNone/>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46C2C8-F52A-00A2-C2B2-96DE99248DC0}"/>
              </a:ext>
            </a:extLst>
          </p:cNvPr>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2117275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comparing and ordering rational numbers because:</a:t>
            </a:r>
          </a:p>
          <a:p>
            <a:pPr marL="228600" indent="-228600">
              <a:buFont typeface="Arial" panose="020B0604020202020204" pitchFamily="34" charset="0"/>
              <a:buChar char="•"/>
            </a:pPr>
            <a:r>
              <a:rPr lang="en-US" dirty="0"/>
              <a:t>It includes many types of numbers (positive, negative, fractions, decimals)</a:t>
            </a:r>
          </a:p>
          <a:p>
            <a:pPr marL="228600" indent="-228600">
              <a:buFont typeface="Arial" panose="020B0604020202020204" pitchFamily="34" charset="0"/>
              <a:buChar char="•"/>
            </a:pPr>
            <a:r>
              <a:rPr lang="en-US" dirty="0"/>
              <a:t>The numbers are fairly complex (negative and fraction; negative and decimal; mixed number; fraction larger than 1)</a:t>
            </a:r>
          </a:p>
          <a:p>
            <a:pPr marL="228600" indent="-228600">
              <a:buFont typeface="Arial" panose="020B0604020202020204" pitchFamily="34" charset="0"/>
              <a:buChar char="•"/>
            </a:pPr>
            <a:r>
              <a:rPr lang="en-US" dirty="0"/>
              <a:t>This skill is tested in lots of different ways</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Clues include and require an understanding of important academic vocabulary: greatest </a:t>
            </a:r>
            <a:r>
              <a:rPr lang="en-US" b="0" i="0">
                <a:solidFill>
                  <a:srgbClr val="1D1C1D"/>
                </a:solidFill>
                <a:effectLst/>
              </a:rPr>
              <a:t>to least, in order.</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the clues:</a:t>
            </a:r>
          </a:p>
          <a:p>
            <a:pPr marL="628650" lvl="1" indent="-171450" algn="l">
              <a:buFont typeface="Arial" panose="020B0604020202020204" pitchFamily="34" charset="0"/>
              <a:buChar char="•"/>
            </a:pPr>
            <a:r>
              <a:rPr lang="en-US" b="0" i="0" dirty="0">
                <a:solidFill>
                  <a:srgbClr val="1D1C1D"/>
                </a:solidFill>
                <a:effectLst/>
              </a:rPr>
              <a:t>The numbers have to be put in order from greatest to least, not least to greatest. This means that the greatest number is placed first in the list.</a:t>
            </a:r>
          </a:p>
          <a:p>
            <a:pPr marL="628650" lvl="1" indent="-171450" algn="l">
              <a:buFont typeface="Arial" panose="020B0604020202020204" pitchFamily="34" charset="0"/>
              <a:buChar char="•"/>
            </a:pPr>
            <a:r>
              <a:rPr lang="en-US" b="0" i="0" dirty="0">
                <a:solidFill>
                  <a:srgbClr val="1D1C1D"/>
                </a:solidFill>
                <a:effectLst/>
              </a:rPr>
              <a:t>Some numbers are positive, and some are negative.</a:t>
            </a:r>
          </a:p>
          <a:p>
            <a:pPr marL="628650" lvl="1" indent="-171450" algn="l">
              <a:buFont typeface="Arial" panose="020B0604020202020204" pitchFamily="34" charset="0"/>
              <a:buChar char="•"/>
            </a:pPr>
            <a:r>
              <a:rPr lang="en-US" b="0" i="0" dirty="0">
                <a:solidFill>
                  <a:srgbClr val="1D1C1D"/>
                </a:solidFill>
                <a:effectLst/>
              </a:rPr>
              <a:t>Some numbers are fractions, and some are decimals.</a:t>
            </a:r>
          </a:p>
          <a:p>
            <a:pPr marL="228600" indent="-228600" algn="l">
              <a:buFont typeface="+mj-lt"/>
              <a:buAutoNum type="arabicPeriod"/>
            </a:pPr>
            <a:r>
              <a:rPr lang="en-US" b="0" i="0" dirty="0">
                <a:solidFill>
                  <a:srgbClr val="1D1C1D"/>
                </a:solidFill>
                <a:effectLst/>
              </a:rPr>
              <a:t>Students would benefit from:</a:t>
            </a:r>
          </a:p>
          <a:p>
            <a:pPr marL="685800" lvl="1" indent="-228600" algn="l">
              <a:buFont typeface="Arial" panose="020B0604020202020204" pitchFamily="34" charset="0"/>
              <a:buChar char="•"/>
            </a:pPr>
            <a:r>
              <a:rPr lang="en-US" b="0" i="0" dirty="0">
                <a:solidFill>
                  <a:srgbClr val="1D1C1D"/>
                </a:solidFill>
                <a:effectLst/>
              </a:rPr>
              <a:t>Knowing how to change fractions to decimals or decimals to fractions, whichever they decide to do.</a:t>
            </a:r>
          </a:p>
          <a:p>
            <a:pPr marL="685800" lvl="1" indent="-228600" algn="l">
              <a:buFont typeface="Arial" panose="020B0604020202020204" pitchFamily="34" charset="0"/>
              <a:buChar char="•"/>
            </a:pPr>
            <a:r>
              <a:rPr lang="en-US" b="0" i="0" dirty="0">
                <a:solidFill>
                  <a:srgbClr val="1D1C1D"/>
                </a:solidFill>
                <a:effectLst/>
              </a:rPr>
              <a:t>Being able to use reasonableness to determine where some of the numbers belong.</a:t>
            </a:r>
          </a:p>
          <a:p>
            <a:pPr marL="685800" lvl="1" indent="-228600" algn="l">
              <a:buFont typeface="Arial" panose="020B0604020202020204" pitchFamily="34" charset="0"/>
              <a:buChar char="•"/>
            </a:pPr>
            <a:r>
              <a:rPr lang="en-US" b="0" i="0" dirty="0">
                <a:solidFill>
                  <a:srgbClr val="1D1C1D"/>
                </a:solidFill>
                <a:effectLst/>
              </a:rPr>
              <a:t>Using a number line as tool.</a:t>
            </a: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1 rationale</a:t>
            </a:r>
          </a:p>
          <a:p>
            <a:r>
              <a:rPr lang="en-US" dirty="0"/>
              <a:t>This is a FACT because 7/4 is equivalent to 1 3/4. Since fourths are larger than eighths, 1 3/4 &gt;1 3/8.</a:t>
            </a:r>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D197E-DCB3-843F-A0FC-C3430466E1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9D550-5C00-82DE-210F-7CE18FDE9A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4B6C2A-2CF5-BF90-DC97-FCB72FB374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 - option 2, round 2 rationale</a:t>
            </a:r>
          </a:p>
          <a:p>
            <a:r>
              <a:rPr lang="en-US" dirty="0"/>
              <a:t>This is a FIB because -1/4 is closer to 0 than -2.41. Because -2.41 is negative, it is 2 wholes less than 0. -¼ is only ¼ of a whole less than 0.</a:t>
            </a:r>
          </a:p>
        </p:txBody>
      </p:sp>
      <p:sp>
        <p:nvSpPr>
          <p:cNvPr id="4" name="Slide Number Placeholder 3">
            <a:extLst>
              <a:ext uri="{FF2B5EF4-FFF2-40B4-BE49-F238E27FC236}">
                <a16:creationId xmlns:a16="http://schemas.microsoft.com/office/drawing/2014/main" id="{218FC3EB-5C58-D1C7-DF3F-9F97FCF66B5E}"/>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304380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4.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2095C-85E5-33F5-A898-00937DE7723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183402-C6ED-0397-2F83-246027101F37}"/>
              </a:ext>
            </a:extLst>
          </p:cNvPr>
          <p:cNvSpPr>
            <a:spLocks noGrp="1"/>
          </p:cNvSpPr>
          <p:nvPr>
            <p:ph sz="half" idx="1"/>
          </p:nvPr>
        </p:nvSpPr>
        <p:spPr>
          <a:xfrm>
            <a:off x="95694" y="226260"/>
            <a:ext cx="7187608" cy="1607296"/>
          </a:xfrm>
        </p:spPr>
        <p:txBody>
          <a:bodyPr>
            <a:normAutofit/>
          </a:bodyPr>
          <a:lstStyle/>
          <a:p>
            <a:r>
              <a:rPr lang="en-US" dirty="0"/>
              <a:t>when you arrange numbers in order from greatest to least, the largest number is written first and the smallest number is written last </a:t>
            </a:r>
          </a:p>
        </p:txBody>
      </p:sp>
      <p:sp>
        <p:nvSpPr>
          <p:cNvPr id="5" name="Rectangle 4">
            <a:extLst>
              <a:ext uri="{FF2B5EF4-FFF2-40B4-BE49-F238E27FC236}">
                <a16:creationId xmlns:a16="http://schemas.microsoft.com/office/drawing/2014/main" id="{6FD3D0D4-40B2-FAE4-EE89-02F5905E4DD4}"/>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F893D77B-8448-103D-FF2E-5C25646541CB}"/>
              </a:ext>
            </a:extLst>
          </p:cNvPr>
          <p:cNvSpPr/>
          <p:nvPr/>
        </p:nvSpPr>
        <p:spPr>
          <a:xfrm>
            <a:off x="7666443" y="1040445"/>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6" name="TextBox 5">
            <a:extLst>
              <a:ext uri="{FF2B5EF4-FFF2-40B4-BE49-F238E27FC236}">
                <a16:creationId xmlns:a16="http://schemas.microsoft.com/office/drawing/2014/main" id="{173107F3-FF48-4E0D-9CA9-DBED407BFEBF}"/>
              </a:ext>
            </a:extLst>
          </p:cNvPr>
          <p:cNvSpPr txBox="1"/>
          <p:nvPr/>
        </p:nvSpPr>
        <p:spPr>
          <a:xfrm>
            <a:off x="784433" y="2114279"/>
            <a:ext cx="5723890" cy="2769989"/>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Arrange the numbers in order from greatest to least.</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aphicFrame>
        <p:nvGraphicFramePr>
          <p:cNvPr id="8" name="Table 7">
            <a:extLst>
              <a:ext uri="{FF2B5EF4-FFF2-40B4-BE49-F238E27FC236}">
                <a16:creationId xmlns:a16="http://schemas.microsoft.com/office/drawing/2014/main" id="{C04AE219-8C9D-C754-A661-21F6605F5AC8}"/>
              </a:ext>
            </a:extLst>
          </p:cNvPr>
          <p:cNvGraphicFramePr>
            <a:graphicFrameLocks noGrp="1"/>
          </p:cNvGraphicFramePr>
          <p:nvPr>
            <p:extLst>
              <p:ext uri="{D42A27DB-BD31-4B8C-83A1-F6EECF244321}">
                <p14:modId xmlns:p14="http://schemas.microsoft.com/office/powerpoint/2010/main" val="665398360"/>
              </p:ext>
            </p:extLst>
          </p:nvPr>
        </p:nvGraphicFramePr>
        <p:xfrm>
          <a:off x="937107" y="3429000"/>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9" name="TextBox 8">
            <a:extLst>
              <a:ext uri="{FF2B5EF4-FFF2-40B4-BE49-F238E27FC236}">
                <a16:creationId xmlns:a16="http://schemas.microsoft.com/office/drawing/2014/main" id="{91239448-4A7A-AC6A-47A9-D0E0BD0AA0EE}"/>
              </a:ext>
            </a:extLst>
          </p:cNvPr>
          <p:cNvSpPr txBox="1"/>
          <p:nvPr/>
        </p:nvSpPr>
        <p:spPr>
          <a:xfrm>
            <a:off x="3329849" y="3776725"/>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10" name="TextBox 9">
            <a:extLst>
              <a:ext uri="{FF2B5EF4-FFF2-40B4-BE49-F238E27FC236}">
                <a16:creationId xmlns:a16="http://schemas.microsoft.com/office/drawing/2014/main" id="{5598BDF9-4148-1671-91C3-A7F8B9906ADE}"/>
              </a:ext>
            </a:extLst>
          </p:cNvPr>
          <p:cNvSpPr txBox="1"/>
          <p:nvPr/>
        </p:nvSpPr>
        <p:spPr>
          <a:xfrm>
            <a:off x="2248669" y="3797991"/>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Tree>
    <p:extLst>
      <p:ext uri="{BB962C8B-B14F-4D97-AF65-F5344CB8AC3E}">
        <p14:creationId xmlns:p14="http://schemas.microsoft.com/office/powerpoint/2010/main" val="191007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sp>
        <p:nvSpPr>
          <p:cNvPr id="4" name="TextBox 3">
            <a:extLst>
              <a:ext uri="{FF2B5EF4-FFF2-40B4-BE49-F238E27FC236}">
                <a16:creationId xmlns:a16="http://schemas.microsoft.com/office/drawing/2014/main" id="{583C11ED-74C3-2990-BFD0-CE6262CF0D6B}"/>
              </a:ext>
            </a:extLst>
          </p:cNvPr>
          <p:cNvSpPr txBox="1"/>
          <p:nvPr/>
        </p:nvSpPr>
        <p:spPr>
          <a:xfrm>
            <a:off x="5426881" y="1533052"/>
            <a:ext cx="5723890" cy="4247317"/>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Arrange the numbers in order from greatest to least.</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Move the correct answer to each box.</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Greatest                                                Least</a:t>
            </a:r>
          </a:p>
        </p:txBody>
      </p:sp>
      <p:graphicFrame>
        <p:nvGraphicFramePr>
          <p:cNvPr id="5" name="Table 4">
            <a:extLst>
              <a:ext uri="{FF2B5EF4-FFF2-40B4-BE49-F238E27FC236}">
                <a16:creationId xmlns:a16="http://schemas.microsoft.com/office/drawing/2014/main" id="{37989834-E3B7-DCDF-AB9C-9D4119D85FCD}"/>
              </a:ext>
            </a:extLst>
          </p:cNvPr>
          <p:cNvGraphicFramePr>
            <a:graphicFrameLocks noGrp="1"/>
          </p:cNvGraphicFramePr>
          <p:nvPr>
            <p:extLst>
              <p:ext uri="{D42A27DB-BD31-4B8C-83A1-F6EECF244321}">
                <p14:modId xmlns:p14="http://schemas.microsoft.com/office/powerpoint/2010/main" val="2832815270"/>
              </p:ext>
            </p:extLst>
          </p:nvPr>
        </p:nvGraphicFramePr>
        <p:xfrm>
          <a:off x="5562137" y="4200494"/>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9" name="Table 8">
            <a:extLst>
              <a:ext uri="{FF2B5EF4-FFF2-40B4-BE49-F238E27FC236}">
                <a16:creationId xmlns:a16="http://schemas.microsoft.com/office/drawing/2014/main" id="{470EB89B-5CE8-6598-F89E-F75B568FDC57}"/>
              </a:ext>
            </a:extLst>
          </p:cNvPr>
          <p:cNvGraphicFramePr>
            <a:graphicFrameLocks noGrp="1"/>
          </p:cNvGraphicFramePr>
          <p:nvPr>
            <p:extLst>
              <p:ext uri="{D42A27DB-BD31-4B8C-83A1-F6EECF244321}">
                <p14:modId xmlns:p14="http://schemas.microsoft.com/office/powerpoint/2010/main" val="2098433836"/>
              </p:ext>
            </p:extLst>
          </p:nvPr>
        </p:nvGraphicFramePr>
        <p:xfrm>
          <a:off x="5562137" y="2901799"/>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10" name="TextBox 9">
            <a:extLst>
              <a:ext uri="{FF2B5EF4-FFF2-40B4-BE49-F238E27FC236}">
                <a16:creationId xmlns:a16="http://schemas.microsoft.com/office/drawing/2014/main" id="{EA35CC27-142D-7915-821E-4F04A330348B}"/>
              </a:ext>
            </a:extLst>
          </p:cNvPr>
          <p:cNvSpPr txBox="1"/>
          <p:nvPr/>
        </p:nvSpPr>
        <p:spPr>
          <a:xfrm>
            <a:off x="7969627" y="3249524"/>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1B1FA669-FE58-F7AF-9FE6-84433652BF3C}"/>
              </a:ext>
            </a:extLst>
          </p:cNvPr>
          <p:cNvSpPr txBox="1"/>
          <p:nvPr/>
        </p:nvSpPr>
        <p:spPr>
          <a:xfrm>
            <a:off x="6873699" y="3270790"/>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3320F3-2B35-33BC-F490-FFA584A7CBE2}"/>
              </a:ext>
            </a:extLst>
          </p:cNvPr>
          <p:cNvSpPr>
            <a:spLocks noGrp="1"/>
          </p:cNvSpPr>
          <p:nvPr>
            <p:ph sz="half" idx="10"/>
          </p:nvPr>
        </p:nvSpPr>
        <p:spPr>
          <a:xfrm>
            <a:off x="7968681" y="1636720"/>
            <a:ext cx="3457123" cy="4351338"/>
          </a:xfrm>
        </p:spPr>
        <p:txBody>
          <a:bodyPr/>
          <a:lstStyle/>
          <a:p>
            <a:pPr marL="342900" indent="-342900" algn="l">
              <a:buFont typeface="Arial" panose="020B0604020202020204" pitchFamily="34" charset="0"/>
              <a:buChar char="•"/>
            </a:pPr>
            <a:r>
              <a:rPr lang="en-US" dirty="0"/>
              <a:t>defend </a:t>
            </a:r>
            <a:r>
              <a:rPr lang="en-US" b="1" dirty="0"/>
              <a:t>why</a:t>
            </a:r>
            <a:r>
              <a:rPr lang="en-US" dirty="0"/>
              <a:t> your answer might be correct/incorrect</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what 1-2 pieces of evidence do you have?</a:t>
            </a:r>
          </a:p>
        </p:txBody>
      </p:sp>
      <p:sp>
        <p:nvSpPr>
          <p:cNvPr id="5" name="Subtitle 2">
            <a:extLst>
              <a:ext uri="{FF2B5EF4-FFF2-40B4-BE49-F238E27FC236}">
                <a16:creationId xmlns:a16="http://schemas.microsoft.com/office/drawing/2014/main" id="{13125398-2B49-22CA-50A3-5014FC77AD36}"/>
              </a:ext>
            </a:extLst>
          </p:cNvPr>
          <p:cNvSpPr txBox="1">
            <a:spLocks/>
          </p:cNvSpPr>
          <p:nvPr/>
        </p:nvSpPr>
        <p:spPr>
          <a:xfrm>
            <a:off x="575104" y="421269"/>
            <a:ext cx="3825668"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make the case</a:t>
            </a:r>
          </a:p>
        </p:txBody>
      </p:sp>
      <p:sp>
        <p:nvSpPr>
          <p:cNvPr id="2" name="TextBox 1">
            <a:extLst>
              <a:ext uri="{FF2B5EF4-FFF2-40B4-BE49-F238E27FC236}">
                <a16:creationId xmlns:a16="http://schemas.microsoft.com/office/drawing/2014/main" id="{917EACA8-6AB5-9309-E8B4-3489B64B1CA9}"/>
              </a:ext>
            </a:extLst>
          </p:cNvPr>
          <p:cNvSpPr txBox="1"/>
          <p:nvPr/>
        </p:nvSpPr>
        <p:spPr>
          <a:xfrm>
            <a:off x="991005" y="973101"/>
            <a:ext cx="5723890" cy="5447645"/>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Arrange the numbers in order from greatest to least.</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Move the correct answer to each box.</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r>
              <a:rPr lang="en-US" b="0" dirty="0">
                <a:solidFill>
                  <a:schemeClr val="tx1"/>
                </a:solidFill>
                <a:latin typeface="Verdana" panose="020B0604030504040204" pitchFamily="34" charset="0"/>
                <a:ea typeface="Verdana" panose="020B0604030504040204" pitchFamily="34" charset="0"/>
              </a:rPr>
              <a:t>  </a:t>
            </a:r>
          </a:p>
          <a:p>
            <a:r>
              <a:rPr lang="en-US" dirty="0">
                <a:latin typeface="Verdana" panose="020B0604030504040204" pitchFamily="34" charset="0"/>
                <a:ea typeface="Verdana" panose="020B0604030504040204" pitchFamily="34" charset="0"/>
              </a:rPr>
              <a:t> </a:t>
            </a:r>
            <a:r>
              <a:rPr lang="en-US" b="0" dirty="0">
                <a:solidFill>
                  <a:schemeClr val="tx1"/>
                </a:solidFill>
                <a:latin typeface="Verdana" panose="020B0604030504040204" pitchFamily="34" charset="0"/>
                <a:ea typeface="Verdana" panose="020B0604030504040204" pitchFamily="34" charset="0"/>
              </a:rPr>
              <a:t>–2.41      –             1            1.08         </a:t>
            </a:r>
          </a:p>
          <a:p>
            <a:endParaRPr lang="en-US" b="0" dirty="0">
              <a:solidFill>
                <a:schemeClr val="tx1"/>
              </a:solidFill>
              <a:latin typeface="Verdana" panose="020B0604030504040204" pitchFamily="34" charset="0"/>
              <a:ea typeface="Verdana" panose="020B0604030504040204" pitchFamily="34" charset="0"/>
            </a:endParaRPr>
          </a:p>
          <a:p>
            <a:endParaRPr lang="en-US" b="0" dirty="0">
              <a:solidFill>
                <a:schemeClr val="tx1"/>
              </a:solidFill>
              <a:latin typeface="Verdana" panose="020B0604030504040204" pitchFamily="34" charset="0"/>
              <a:ea typeface="Verdana" panose="020B0604030504040204" pitchFamily="34" charset="0"/>
            </a:endParaRPr>
          </a:p>
          <a:p>
            <a:r>
              <a:rPr lang="en-US" b="0" dirty="0">
                <a:solidFill>
                  <a:schemeClr val="tx1"/>
                </a:solidFill>
                <a:latin typeface="Verdana" panose="020B0604030504040204" pitchFamily="34" charset="0"/>
                <a:ea typeface="Verdana" panose="020B0604030504040204" pitchFamily="34" charset="0"/>
              </a:rPr>
              <a:t>                  1           1.08        –           –2.41 </a:t>
            </a:r>
          </a:p>
          <a:p>
            <a:endParaRPr lang="en-US" dirty="0">
              <a:latin typeface="Verdana" panose="020B0604030504040204" pitchFamily="34" charset="0"/>
              <a:ea typeface="Verdana" panose="020B0604030504040204" pitchFamily="34" charset="0"/>
            </a:endParaRPr>
          </a:p>
          <a:p>
            <a:r>
              <a:rPr lang="en-US" b="0" dirty="0">
                <a:solidFill>
                  <a:schemeClr val="tx1"/>
                </a:solidFill>
                <a:latin typeface="Verdana" panose="020B0604030504040204" pitchFamily="34" charset="0"/>
                <a:ea typeface="Verdana" panose="020B0604030504040204" pitchFamily="34" charset="0"/>
              </a:rPr>
              <a:t> </a:t>
            </a:r>
          </a:p>
          <a:p>
            <a:r>
              <a:rPr lang="en-US" b="0" dirty="0">
                <a:solidFill>
                  <a:schemeClr val="tx1"/>
                </a:solidFill>
                <a:latin typeface="Verdana" panose="020B0604030504040204" pitchFamily="34" charset="0"/>
                <a:ea typeface="Verdana" panose="020B0604030504040204" pitchFamily="34" charset="0"/>
              </a:rPr>
              <a:t>  –            –2.41      1.08        1         </a:t>
            </a:r>
          </a:p>
          <a:p>
            <a:endParaRPr lang="en-US" dirty="0">
              <a:latin typeface="Verdana" panose="020B0604030504040204" pitchFamily="34" charset="0"/>
              <a:ea typeface="Verdana" panose="020B0604030504040204" pitchFamily="34" charset="0"/>
            </a:endParaRPr>
          </a:p>
          <a:p>
            <a:endParaRPr lang="en-US" b="0" dirty="0">
              <a:solidFill>
                <a:schemeClr val="tx1"/>
              </a:solidFill>
              <a:latin typeface="Verdana" panose="020B0604030504040204" pitchFamily="34" charset="0"/>
              <a:ea typeface="Verdana" panose="020B0604030504040204" pitchFamily="34" charset="0"/>
            </a:endParaRPr>
          </a:p>
          <a:p>
            <a:r>
              <a:rPr lang="en-US" b="0" dirty="0">
                <a:solidFill>
                  <a:schemeClr val="tx1"/>
                </a:solidFill>
                <a:latin typeface="Verdana" panose="020B0604030504040204" pitchFamily="34" charset="0"/>
                <a:ea typeface="Verdana" panose="020B0604030504040204" pitchFamily="34" charset="0"/>
              </a:rPr>
              <a:t>  –2.41        –           1.08        1</a:t>
            </a:r>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graphicFrame>
        <p:nvGraphicFramePr>
          <p:cNvPr id="7" name="Table 6">
            <a:extLst>
              <a:ext uri="{FF2B5EF4-FFF2-40B4-BE49-F238E27FC236}">
                <a16:creationId xmlns:a16="http://schemas.microsoft.com/office/drawing/2014/main" id="{5300935E-91AF-8D7F-0929-C27B07B89F0E}"/>
              </a:ext>
            </a:extLst>
          </p:cNvPr>
          <p:cNvGraphicFramePr>
            <a:graphicFrameLocks noGrp="1"/>
          </p:cNvGraphicFramePr>
          <p:nvPr>
            <p:extLst>
              <p:ext uri="{D42A27DB-BD31-4B8C-83A1-F6EECF244321}">
                <p14:modId xmlns:p14="http://schemas.microsoft.com/office/powerpoint/2010/main" val="4291998836"/>
              </p:ext>
            </p:extLst>
          </p:nvPr>
        </p:nvGraphicFramePr>
        <p:xfrm>
          <a:off x="1126261" y="2170620"/>
          <a:ext cx="5429955" cy="732416"/>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732416">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8" name="TextBox 7">
            <a:extLst>
              <a:ext uri="{FF2B5EF4-FFF2-40B4-BE49-F238E27FC236}">
                <a16:creationId xmlns:a16="http://schemas.microsoft.com/office/drawing/2014/main" id="{94D5266E-9228-9D13-0AE8-488A8A600094}"/>
              </a:ext>
            </a:extLst>
          </p:cNvPr>
          <p:cNvSpPr txBox="1"/>
          <p:nvPr/>
        </p:nvSpPr>
        <p:spPr>
          <a:xfrm>
            <a:off x="3519003" y="2335460"/>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9" name="TextBox 8">
            <a:extLst>
              <a:ext uri="{FF2B5EF4-FFF2-40B4-BE49-F238E27FC236}">
                <a16:creationId xmlns:a16="http://schemas.microsoft.com/office/drawing/2014/main" id="{3F7D254F-B217-29F0-A3E4-F2B30E64DA92}"/>
              </a:ext>
            </a:extLst>
          </p:cNvPr>
          <p:cNvSpPr txBox="1"/>
          <p:nvPr/>
        </p:nvSpPr>
        <p:spPr>
          <a:xfrm>
            <a:off x="2437823" y="2356721"/>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
        <p:nvSpPr>
          <p:cNvPr id="10" name="TextBox 9">
            <a:extLst>
              <a:ext uri="{FF2B5EF4-FFF2-40B4-BE49-F238E27FC236}">
                <a16:creationId xmlns:a16="http://schemas.microsoft.com/office/drawing/2014/main" id="{05C562AF-B19D-BED5-9DC6-ACF6F9AE68C1}"/>
              </a:ext>
            </a:extLst>
          </p:cNvPr>
          <p:cNvSpPr txBox="1"/>
          <p:nvPr/>
        </p:nvSpPr>
        <p:spPr>
          <a:xfrm>
            <a:off x="2276864" y="3128792"/>
            <a:ext cx="81870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4</a:t>
            </a:r>
          </a:p>
        </p:txBody>
      </p:sp>
      <p:sp>
        <p:nvSpPr>
          <p:cNvPr id="11" name="TextBox 10">
            <a:extLst>
              <a:ext uri="{FF2B5EF4-FFF2-40B4-BE49-F238E27FC236}">
                <a16:creationId xmlns:a16="http://schemas.microsoft.com/office/drawing/2014/main" id="{3A704ABF-B165-7490-2255-7E1C5382DE5E}"/>
              </a:ext>
            </a:extLst>
          </p:cNvPr>
          <p:cNvSpPr txBox="1"/>
          <p:nvPr/>
        </p:nvSpPr>
        <p:spPr>
          <a:xfrm>
            <a:off x="3431884" y="3166058"/>
            <a:ext cx="81870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3</a:t>
            </a:r>
          </a:p>
          <a:p>
            <a:pPr algn="ctr"/>
            <a:r>
              <a:rPr lang="en-US" dirty="0">
                <a:latin typeface="Verdana" panose="020B0604030504040204" pitchFamily="34" charset="0"/>
                <a:ea typeface="Verdana" panose="020B0604030504040204" pitchFamily="34" charset="0"/>
              </a:rPr>
              <a:t>8</a:t>
            </a:r>
          </a:p>
        </p:txBody>
      </p:sp>
      <p:sp>
        <p:nvSpPr>
          <p:cNvPr id="12" name="TextBox 11">
            <a:extLst>
              <a:ext uri="{FF2B5EF4-FFF2-40B4-BE49-F238E27FC236}">
                <a16:creationId xmlns:a16="http://schemas.microsoft.com/office/drawing/2014/main" id="{804F6268-D9F7-8AC6-2320-D973B8E5D655}"/>
              </a:ext>
            </a:extLst>
          </p:cNvPr>
          <p:cNvSpPr txBox="1"/>
          <p:nvPr/>
        </p:nvSpPr>
        <p:spPr>
          <a:xfrm>
            <a:off x="1189325" y="3940770"/>
            <a:ext cx="81870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7</a:t>
            </a:r>
          </a:p>
          <a:p>
            <a:pPr algn="ctr"/>
            <a:r>
              <a:rPr lang="en-US" dirty="0">
                <a:latin typeface="Verdana" panose="020B0604030504040204" pitchFamily="34" charset="0"/>
                <a:ea typeface="Verdana" panose="020B0604030504040204" pitchFamily="34" charset="0"/>
              </a:rPr>
              <a:t>4</a:t>
            </a:r>
          </a:p>
        </p:txBody>
      </p:sp>
      <p:sp>
        <p:nvSpPr>
          <p:cNvPr id="13" name="TextBox 12">
            <a:extLst>
              <a:ext uri="{FF2B5EF4-FFF2-40B4-BE49-F238E27FC236}">
                <a16:creationId xmlns:a16="http://schemas.microsoft.com/office/drawing/2014/main" id="{D2F65DEB-108B-D3BC-6C75-C07CEA81374C}"/>
              </a:ext>
            </a:extLst>
          </p:cNvPr>
          <p:cNvSpPr txBox="1"/>
          <p:nvPr/>
        </p:nvSpPr>
        <p:spPr>
          <a:xfrm>
            <a:off x="2371814" y="3966897"/>
            <a:ext cx="81870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3</a:t>
            </a:r>
          </a:p>
          <a:p>
            <a:pPr algn="ctr"/>
            <a:r>
              <a:rPr lang="en-US" dirty="0">
                <a:latin typeface="Verdana" panose="020B0604030504040204" pitchFamily="34" charset="0"/>
                <a:ea typeface="Verdana" panose="020B0604030504040204" pitchFamily="34" charset="0"/>
              </a:rPr>
              <a:t>8</a:t>
            </a:r>
          </a:p>
        </p:txBody>
      </p:sp>
      <p:sp>
        <p:nvSpPr>
          <p:cNvPr id="14" name="TextBox 13">
            <a:extLst>
              <a:ext uri="{FF2B5EF4-FFF2-40B4-BE49-F238E27FC236}">
                <a16:creationId xmlns:a16="http://schemas.microsoft.com/office/drawing/2014/main" id="{7CCFC39F-8D45-E156-18E1-759A400ADAB4}"/>
              </a:ext>
            </a:extLst>
          </p:cNvPr>
          <p:cNvSpPr txBox="1"/>
          <p:nvPr/>
        </p:nvSpPr>
        <p:spPr>
          <a:xfrm>
            <a:off x="4605559" y="3962368"/>
            <a:ext cx="81870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4</a:t>
            </a:r>
          </a:p>
        </p:txBody>
      </p:sp>
      <p:sp>
        <p:nvSpPr>
          <p:cNvPr id="15" name="TextBox 14">
            <a:extLst>
              <a:ext uri="{FF2B5EF4-FFF2-40B4-BE49-F238E27FC236}">
                <a16:creationId xmlns:a16="http://schemas.microsoft.com/office/drawing/2014/main" id="{F009E388-BD73-1DBB-9EF4-B78D595E4CF1}"/>
              </a:ext>
            </a:extLst>
          </p:cNvPr>
          <p:cNvSpPr txBox="1"/>
          <p:nvPr/>
        </p:nvSpPr>
        <p:spPr>
          <a:xfrm>
            <a:off x="5737509" y="3146883"/>
            <a:ext cx="81870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7</a:t>
            </a:r>
          </a:p>
          <a:p>
            <a:pPr algn="ctr"/>
            <a:r>
              <a:rPr lang="en-US" dirty="0">
                <a:latin typeface="Verdana" panose="020B0604030504040204" pitchFamily="34" charset="0"/>
                <a:ea typeface="Verdana" panose="020B0604030504040204" pitchFamily="34" charset="0"/>
              </a:rPr>
              <a:t>4</a:t>
            </a:r>
          </a:p>
        </p:txBody>
      </p:sp>
      <p:sp>
        <p:nvSpPr>
          <p:cNvPr id="17" name="TextBox 16">
            <a:extLst>
              <a:ext uri="{FF2B5EF4-FFF2-40B4-BE49-F238E27FC236}">
                <a16:creationId xmlns:a16="http://schemas.microsoft.com/office/drawing/2014/main" id="{00352C78-A8EF-221E-63E8-077D18B147C3}"/>
              </a:ext>
            </a:extLst>
          </p:cNvPr>
          <p:cNvSpPr txBox="1"/>
          <p:nvPr/>
        </p:nvSpPr>
        <p:spPr>
          <a:xfrm>
            <a:off x="2437823" y="5603934"/>
            <a:ext cx="81870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4</a:t>
            </a:r>
          </a:p>
        </p:txBody>
      </p:sp>
      <p:sp>
        <p:nvSpPr>
          <p:cNvPr id="18" name="TextBox 17">
            <a:extLst>
              <a:ext uri="{FF2B5EF4-FFF2-40B4-BE49-F238E27FC236}">
                <a16:creationId xmlns:a16="http://schemas.microsoft.com/office/drawing/2014/main" id="{500F726C-3F2A-E36C-43A1-97A9278A502B}"/>
              </a:ext>
            </a:extLst>
          </p:cNvPr>
          <p:cNvSpPr txBox="1"/>
          <p:nvPr/>
        </p:nvSpPr>
        <p:spPr>
          <a:xfrm>
            <a:off x="4621249" y="5603933"/>
            <a:ext cx="81870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3</a:t>
            </a:r>
          </a:p>
          <a:p>
            <a:pPr algn="ctr"/>
            <a:r>
              <a:rPr lang="en-US" dirty="0">
                <a:latin typeface="Verdana" panose="020B0604030504040204" pitchFamily="34" charset="0"/>
                <a:ea typeface="Verdana" panose="020B0604030504040204" pitchFamily="34" charset="0"/>
              </a:rPr>
              <a:t>8</a:t>
            </a:r>
          </a:p>
        </p:txBody>
      </p:sp>
      <p:sp>
        <p:nvSpPr>
          <p:cNvPr id="19" name="TextBox 18">
            <a:extLst>
              <a:ext uri="{FF2B5EF4-FFF2-40B4-BE49-F238E27FC236}">
                <a16:creationId xmlns:a16="http://schemas.microsoft.com/office/drawing/2014/main" id="{B3015FE8-4130-8DC4-4C7B-05D3B6E35493}"/>
              </a:ext>
            </a:extLst>
          </p:cNvPr>
          <p:cNvSpPr txBox="1"/>
          <p:nvPr/>
        </p:nvSpPr>
        <p:spPr>
          <a:xfrm>
            <a:off x="5737509" y="5603933"/>
            <a:ext cx="81870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7</a:t>
            </a:r>
          </a:p>
          <a:p>
            <a:pPr algn="ctr"/>
            <a:r>
              <a:rPr lang="en-US" dirty="0">
                <a:latin typeface="Verdana" panose="020B0604030504040204" pitchFamily="34" charset="0"/>
                <a:ea typeface="Verdana" panose="020B0604030504040204" pitchFamily="34" charset="0"/>
              </a:rPr>
              <a:t>4</a:t>
            </a:r>
          </a:p>
        </p:txBody>
      </p:sp>
      <p:sp>
        <p:nvSpPr>
          <p:cNvPr id="20" name="TextBox 19">
            <a:extLst>
              <a:ext uri="{FF2B5EF4-FFF2-40B4-BE49-F238E27FC236}">
                <a16:creationId xmlns:a16="http://schemas.microsoft.com/office/drawing/2014/main" id="{5CD2E5FA-1127-EDC0-F619-A0D81B34EEF8}"/>
              </a:ext>
            </a:extLst>
          </p:cNvPr>
          <p:cNvSpPr txBox="1"/>
          <p:nvPr/>
        </p:nvSpPr>
        <p:spPr>
          <a:xfrm>
            <a:off x="1153002" y="4786911"/>
            <a:ext cx="81870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4</a:t>
            </a:r>
          </a:p>
        </p:txBody>
      </p:sp>
      <p:sp>
        <p:nvSpPr>
          <p:cNvPr id="21" name="TextBox 20">
            <a:extLst>
              <a:ext uri="{FF2B5EF4-FFF2-40B4-BE49-F238E27FC236}">
                <a16:creationId xmlns:a16="http://schemas.microsoft.com/office/drawing/2014/main" id="{DBBCECDE-F68C-64C0-1EFD-B16945FCE928}"/>
              </a:ext>
            </a:extLst>
          </p:cNvPr>
          <p:cNvSpPr txBox="1"/>
          <p:nvPr/>
        </p:nvSpPr>
        <p:spPr>
          <a:xfrm>
            <a:off x="5737508" y="4745828"/>
            <a:ext cx="81870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7</a:t>
            </a:r>
          </a:p>
          <a:p>
            <a:pPr algn="ctr"/>
            <a:r>
              <a:rPr lang="en-US" dirty="0">
                <a:latin typeface="Verdana" panose="020B0604030504040204" pitchFamily="34" charset="0"/>
                <a:ea typeface="Verdana" panose="020B0604030504040204" pitchFamily="34" charset="0"/>
              </a:rPr>
              <a:t>4</a:t>
            </a:r>
          </a:p>
        </p:txBody>
      </p:sp>
      <p:sp>
        <p:nvSpPr>
          <p:cNvPr id="22" name="TextBox 21">
            <a:extLst>
              <a:ext uri="{FF2B5EF4-FFF2-40B4-BE49-F238E27FC236}">
                <a16:creationId xmlns:a16="http://schemas.microsoft.com/office/drawing/2014/main" id="{95371589-22C7-9B7E-F2E4-D46ED928ECF0}"/>
              </a:ext>
            </a:extLst>
          </p:cNvPr>
          <p:cNvSpPr txBox="1"/>
          <p:nvPr/>
        </p:nvSpPr>
        <p:spPr>
          <a:xfrm>
            <a:off x="4586079" y="4745828"/>
            <a:ext cx="818707"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3</a:t>
            </a:r>
          </a:p>
          <a:p>
            <a:pPr algn="ctr"/>
            <a:r>
              <a:rPr lang="en-US" dirty="0">
                <a:latin typeface="Verdana" panose="020B0604030504040204" pitchFamily="34" charset="0"/>
                <a:ea typeface="Verdana" panose="020B0604030504040204" pitchFamily="34" charset="0"/>
              </a:rPr>
              <a:t>8</a:t>
            </a:r>
          </a:p>
        </p:txBody>
      </p:sp>
      <p:sp>
        <p:nvSpPr>
          <p:cNvPr id="23" name="Rectangle 22">
            <a:extLst>
              <a:ext uri="{FF2B5EF4-FFF2-40B4-BE49-F238E27FC236}">
                <a16:creationId xmlns:a16="http://schemas.microsoft.com/office/drawing/2014/main" id="{A3C3E5D3-F5D7-E796-9DE9-C7C03574A97A}"/>
              </a:ext>
            </a:extLst>
          </p:cNvPr>
          <p:cNvSpPr/>
          <p:nvPr/>
        </p:nvSpPr>
        <p:spPr>
          <a:xfrm>
            <a:off x="1053733" y="3143670"/>
            <a:ext cx="5429955" cy="641625"/>
          </a:xfrm>
          <a:prstGeom prst="rect">
            <a:avLst/>
          </a:prstGeom>
          <a:noFill/>
          <a:ln w="57150">
            <a:solidFill>
              <a:srgbClr val="FF660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ectangle 23">
            <a:extLst>
              <a:ext uri="{FF2B5EF4-FFF2-40B4-BE49-F238E27FC236}">
                <a16:creationId xmlns:a16="http://schemas.microsoft.com/office/drawing/2014/main" id="{8CCB4871-CFE3-B201-D059-651060141822}"/>
              </a:ext>
            </a:extLst>
          </p:cNvPr>
          <p:cNvSpPr/>
          <p:nvPr/>
        </p:nvSpPr>
        <p:spPr>
          <a:xfrm>
            <a:off x="1053733" y="4786211"/>
            <a:ext cx="5431536" cy="640080"/>
          </a:xfrm>
          <a:prstGeom prst="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5" name="Rectangle 24">
            <a:extLst>
              <a:ext uri="{FF2B5EF4-FFF2-40B4-BE49-F238E27FC236}">
                <a16:creationId xmlns:a16="http://schemas.microsoft.com/office/drawing/2014/main" id="{71705B78-E0AF-D627-83F0-A890ED96189E}"/>
              </a:ext>
            </a:extLst>
          </p:cNvPr>
          <p:cNvSpPr/>
          <p:nvPr/>
        </p:nvSpPr>
        <p:spPr>
          <a:xfrm>
            <a:off x="1053733" y="3965713"/>
            <a:ext cx="5431536" cy="640080"/>
          </a:xfrm>
          <a:prstGeom prst="rect">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6" name="Rectangle 25">
            <a:extLst>
              <a:ext uri="{FF2B5EF4-FFF2-40B4-BE49-F238E27FC236}">
                <a16:creationId xmlns:a16="http://schemas.microsoft.com/office/drawing/2014/main" id="{B947B70B-A8C9-5EF0-4333-373597ED299F}"/>
              </a:ext>
            </a:extLst>
          </p:cNvPr>
          <p:cNvSpPr/>
          <p:nvPr/>
        </p:nvSpPr>
        <p:spPr>
          <a:xfrm>
            <a:off x="1053733" y="5606708"/>
            <a:ext cx="5431536" cy="636925"/>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874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heel(1)">
                                      <p:cBhvr>
                                        <p:cTn id="10" dur="2000"/>
                                        <p:tgtEl>
                                          <p:spTgt spid="2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heel(1)">
                                      <p:cBhvr>
                                        <p:cTn id="13" dur="2000"/>
                                        <p:tgtEl>
                                          <p:spTgt spid="2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heel(1)">
                                      <p:cBhvr>
                                        <p:cTn id="16"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792631" y="4125466"/>
            <a:ext cx="3200400" cy="163999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the problem changed to </a:t>
            </a:r>
            <a:r>
              <a:rPr lang="en-US" b="1" dirty="0">
                <a:solidFill>
                  <a:schemeClr val="tx1"/>
                </a:solidFill>
                <a:latin typeface="Century Gothic"/>
              </a:rPr>
              <a:t>putting the numbers in order from least to greatest</a:t>
            </a:r>
            <a:r>
              <a:rPr lang="en-US" dirty="0">
                <a:solidFill>
                  <a:schemeClr val="tx1"/>
                </a:solidFill>
                <a:latin typeface="Century Gothic"/>
              </a:rPr>
              <a:t>, how would that change the answer?</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792631" y="1520246"/>
            <a:ext cx="3200400" cy="1031224"/>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can this help connect to other concepts?</a:t>
            </a:r>
          </a:p>
        </p:txBody>
      </p:sp>
      <p:sp>
        <p:nvSpPr>
          <p:cNvPr id="10" name="TextBox 9">
            <a:extLst>
              <a:ext uri="{FF2B5EF4-FFF2-40B4-BE49-F238E27FC236}">
                <a16:creationId xmlns:a16="http://schemas.microsoft.com/office/drawing/2014/main" id="{C7275791-AC13-F605-A2B7-36B939D11E01}"/>
              </a:ext>
            </a:extLst>
          </p:cNvPr>
          <p:cNvSpPr txBox="1"/>
          <p:nvPr/>
        </p:nvSpPr>
        <p:spPr>
          <a:xfrm>
            <a:off x="5485875" y="1518303"/>
            <a:ext cx="5723890" cy="4247317"/>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Arrange the numbers in order from greatest to least.</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Move the correct answer to each box.</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Greatest                                                Least</a:t>
            </a:r>
          </a:p>
        </p:txBody>
      </p:sp>
      <p:graphicFrame>
        <p:nvGraphicFramePr>
          <p:cNvPr id="11" name="Table 10">
            <a:extLst>
              <a:ext uri="{FF2B5EF4-FFF2-40B4-BE49-F238E27FC236}">
                <a16:creationId xmlns:a16="http://schemas.microsoft.com/office/drawing/2014/main" id="{73AF678B-EDCA-DAB3-5360-3D7AC4861BB1}"/>
              </a:ext>
            </a:extLst>
          </p:cNvPr>
          <p:cNvGraphicFramePr>
            <a:graphicFrameLocks noGrp="1"/>
          </p:cNvGraphicFramePr>
          <p:nvPr>
            <p:extLst>
              <p:ext uri="{D42A27DB-BD31-4B8C-83A1-F6EECF244321}">
                <p14:modId xmlns:p14="http://schemas.microsoft.com/office/powerpoint/2010/main" val="1741818525"/>
              </p:ext>
            </p:extLst>
          </p:nvPr>
        </p:nvGraphicFramePr>
        <p:xfrm>
          <a:off x="5621131" y="4200491"/>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12" name="Table 11">
            <a:extLst>
              <a:ext uri="{FF2B5EF4-FFF2-40B4-BE49-F238E27FC236}">
                <a16:creationId xmlns:a16="http://schemas.microsoft.com/office/drawing/2014/main" id="{580CA28A-927B-1EE7-98FD-B0A15CA02893}"/>
              </a:ext>
            </a:extLst>
          </p:cNvPr>
          <p:cNvGraphicFramePr>
            <a:graphicFrameLocks noGrp="1"/>
          </p:cNvGraphicFramePr>
          <p:nvPr>
            <p:extLst>
              <p:ext uri="{D42A27DB-BD31-4B8C-83A1-F6EECF244321}">
                <p14:modId xmlns:p14="http://schemas.microsoft.com/office/powerpoint/2010/main" val="1440965454"/>
              </p:ext>
            </p:extLst>
          </p:nvPr>
        </p:nvGraphicFramePr>
        <p:xfrm>
          <a:off x="5621131" y="2901796"/>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13" name="TextBox 12">
            <a:extLst>
              <a:ext uri="{FF2B5EF4-FFF2-40B4-BE49-F238E27FC236}">
                <a16:creationId xmlns:a16="http://schemas.microsoft.com/office/drawing/2014/main" id="{280243CB-EF4A-D824-D6AB-426234800A1B}"/>
              </a:ext>
            </a:extLst>
          </p:cNvPr>
          <p:cNvSpPr txBox="1"/>
          <p:nvPr/>
        </p:nvSpPr>
        <p:spPr>
          <a:xfrm>
            <a:off x="8028621" y="3249521"/>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735A55E2-3C70-293D-EA7D-6959B15A2DFC}"/>
              </a:ext>
            </a:extLst>
          </p:cNvPr>
          <p:cNvSpPr txBox="1"/>
          <p:nvPr/>
        </p:nvSpPr>
        <p:spPr>
          <a:xfrm>
            <a:off x="6932693" y="3270787"/>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
        <p:nvSpPr>
          <p:cNvPr id="4" name="TextBox 5">
            <a:extLst>
              <a:ext uri="{FF2B5EF4-FFF2-40B4-BE49-F238E27FC236}">
                <a16:creationId xmlns:a16="http://schemas.microsoft.com/office/drawing/2014/main" id="{F3402AD8-14B8-334F-5FEC-3AE59DE3C28B}"/>
              </a:ext>
            </a:extLst>
          </p:cNvPr>
          <p:cNvSpPr txBox="1"/>
          <p:nvPr/>
        </p:nvSpPr>
        <p:spPr>
          <a:xfrm>
            <a:off x="792631" y="2900937"/>
            <a:ext cx="3587635"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how can you use </a:t>
            </a:r>
            <a:r>
              <a:rPr lang="en-US" b="1" dirty="0">
                <a:latin typeface="Calibri" panose="020F0502020204030204" pitchFamily="34" charset="0"/>
                <a:cs typeface="Calibri" panose="020F0502020204030204" pitchFamily="34" charset="0"/>
              </a:rPr>
              <a:t>reasonableness</a:t>
            </a:r>
            <a:r>
              <a:rPr lang="en-US" dirty="0">
                <a:latin typeface="Calibri" panose="020F0502020204030204" pitchFamily="34" charset="0"/>
                <a:cs typeface="Calibri" panose="020F0502020204030204" pitchFamily="34" charset="0"/>
              </a:rPr>
              <a:t> to place some of the numbers in the correct place?</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338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BC3B-0EBC-2593-CC1F-8B8DCA1B7649}"/>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FC6D3E00-5635-3CFC-96A8-FD4814D3F181}"/>
              </a:ext>
            </a:extLst>
          </p:cNvPr>
          <p:cNvSpPr txBox="1">
            <a:spLocks/>
          </p:cNvSpPr>
          <p:nvPr/>
        </p:nvSpPr>
        <p:spPr>
          <a:xfrm>
            <a:off x="230330" y="166436"/>
            <a:ext cx="5007343"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compare/contrast model</a:t>
            </a:r>
          </a:p>
        </p:txBody>
      </p:sp>
      <p:sp>
        <p:nvSpPr>
          <p:cNvPr id="6" name="Oval 5">
            <a:extLst>
              <a:ext uri="{FF2B5EF4-FFF2-40B4-BE49-F238E27FC236}">
                <a16:creationId xmlns:a16="http://schemas.microsoft.com/office/drawing/2014/main" id="{617BAB02-5405-8136-BA3D-9073B3767D08}"/>
              </a:ext>
            </a:extLst>
          </p:cNvPr>
          <p:cNvSpPr/>
          <p:nvPr/>
        </p:nvSpPr>
        <p:spPr>
          <a:xfrm>
            <a:off x="468508" y="1130051"/>
            <a:ext cx="5846967" cy="5105760"/>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Oval 6">
            <a:extLst>
              <a:ext uri="{FF2B5EF4-FFF2-40B4-BE49-F238E27FC236}">
                <a16:creationId xmlns:a16="http://schemas.microsoft.com/office/drawing/2014/main" id="{8275DCB4-44AC-7FE0-3726-3F8548B91ECF}"/>
              </a:ext>
            </a:extLst>
          </p:cNvPr>
          <p:cNvSpPr/>
          <p:nvPr/>
        </p:nvSpPr>
        <p:spPr>
          <a:xfrm>
            <a:off x="6039783" y="1102042"/>
            <a:ext cx="5846967" cy="5105760"/>
          </a:xfrm>
          <a:prstGeom prst="ellipse">
            <a:avLst/>
          </a:prstGeom>
          <a:noFill/>
          <a:ln w="57150">
            <a:solidFill>
              <a:srgbClr val="30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extBox 1">
            <a:extLst>
              <a:ext uri="{FF2B5EF4-FFF2-40B4-BE49-F238E27FC236}">
                <a16:creationId xmlns:a16="http://schemas.microsoft.com/office/drawing/2014/main" id="{87C4C07C-F6DB-2D47-A759-04C971CC7382}"/>
              </a:ext>
            </a:extLst>
          </p:cNvPr>
          <p:cNvSpPr txBox="1"/>
          <p:nvPr/>
        </p:nvSpPr>
        <p:spPr>
          <a:xfrm>
            <a:off x="194727" y="1430235"/>
            <a:ext cx="5723890" cy="4524315"/>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Arrange the numbers in order from greatest to least.</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Move the correct answer to each box.</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Greatest                                                Least</a:t>
            </a:r>
          </a:p>
        </p:txBody>
      </p:sp>
      <p:graphicFrame>
        <p:nvGraphicFramePr>
          <p:cNvPr id="3" name="Table 2">
            <a:extLst>
              <a:ext uri="{FF2B5EF4-FFF2-40B4-BE49-F238E27FC236}">
                <a16:creationId xmlns:a16="http://schemas.microsoft.com/office/drawing/2014/main" id="{ECF9D7AF-9D8A-D6BC-812D-C8234CCAF18C}"/>
              </a:ext>
            </a:extLst>
          </p:cNvPr>
          <p:cNvGraphicFramePr>
            <a:graphicFrameLocks noGrp="1"/>
          </p:cNvGraphicFramePr>
          <p:nvPr>
            <p:extLst>
              <p:ext uri="{D42A27DB-BD31-4B8C-83A1-F6EECF244321}">
                <p14:modId xmlns:p14="http://schemas.microsoft.com/office/powerpoint/2010/main" val="182456294"/>
              </p:ext>
            </p:extLst>
          </p:nvPr>
        </p:nvGraphicFramePr>
        <p:xfrm>
          <a:off x="329983" y="4466383"/>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4" name="Table 3">
            <a:extLst>
              <a:ext uri="{FF2B5EF4-FFF2-40B4-BE49-F238E27FC236}">
                <a16:creationId xmlns:a16="http://schemas.microsoft.com/office/drawing/2014/main" id="{633D5BFC-EF59-6A20-140A-4FA92A00D3A1}"/>
              </a:ext>
            </a:extLst>
          </p:cNvPr>
          <p:cNvGraphicFramePr>
            <a:graphicFrameLocks noGrp="1"/>
          </p:cNvGraphicFramePr>
          <p:nvPr>
            <p:extLst>
              <p:ext uri="{D42A27DB-BD31-4B8C-83A1-F6EECF244321}">
                <p14:modId xmlns:p14="http://schemas.microsoft.com/office/powerpoint/2010/main" val="3177796241"/>
              </p:ext>
            </p:extLst>
          </p:nvPr>
        </p:nvGraphicFramePr>
        <p:xfrm>
          <a:off x="329983" y="3167688"/>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10" name="TextBox 9">
            <a:extLst>
              <a:ext uri="{FF2B5EF4-FFF2-40B4-BE49-F238E27FC236}">
                <a16:creationId xmlns:a16="http://schemas.microsoft.com/office/drawing/2014/main" id="{F0773BC5-E2C8-96CF-0C22-1E10239AAD93}"/>
              </a:ext>
            </a:extLst>
          </p:cNvPr>
          <p:cNvSpPr txBox="1"/>
          <p:nvPr/>
        </p:nvSpPr>
        <p:spPr>
          <a:xfrm>
            <a:off x="2737473" y="3515413"/>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B9EC7A98-4E29-28C8-713A-6A6228F590DB}"/>
              </a:ext>
            </a:extLst>
          </p:cNvPr>
          <p:cNvSpPr txBox="1"/>
          <p:nvPr/>
        </p:nvSpPr>
        <p:spPr>
          <a:xfrm>
            <a:off x="1641545" y="3536679"/>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
        <p:nvSpPr>
          <p:cNvPr id="13" name="TextBox 12">
            <a:extLst>
              <a:ext uri="{FF2B5EF4-FFF2-40B4-BE49-F238E27FC236}">
                <a16:creationId xmlns:a16="http://schemas.microsoft.com/office/drawing/2014/main" id="{0A3053E6-14FE-8AAF-0C70-28C602EF4977}"/>
              </a:ext>
            </a:extLst>
          </p:cNvPr>
          <p:cNvSpPr txBox="1"/>
          <p:nvPr/>
        </p:nvSpPr>
        <p:spPr>
          <a:xfrm>
            <a:off x="6352185" y="1656661"/>
            <a:ext cx="5723890" cy="3970318"/>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Place the correct number in the box to make a true statement.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endParaRPr lang="en-US" dirty="0">
              <a:latin typeface="Verdana" panose="020B0604030504040204" pitchFamily="34" charset="0"/>
              <a:ea typeface="Verdana" panose="020B0604030504040204" pitchFamily="34" charset="0"/>
            </a:endParaRPr>
          </a:p>
        </p:txBody>
      </p:sp>
      <p:graphicFrame>
        <p:nvGraphicFramePr>
          <p:cNvPr id="15" name="Table 14">
            <a:extLst>
              <a:ext uri="{FF2B5EF4-FFF2-40B4-BE49-F238E27FC236}">
                <a16:creationId xmlns:a16="http://schemas.microsoft.com/office/drawing/2014/main" id="{D656198D-3C4F-3FB2-F4E7-2244184CB2B7}"/>
              </a:ext>
            </a:extLst>
          </p:cNvPr>
          <p:cNvGraphicFramePr>
            <a:graphicFrameLocks noGrp="1"/>
          </p:cNvGraphicFramePr>
          <p:nvPr>
            <p:extLst>
              <p:ext uri="{D42A27DB-BD31-4B8C-83A1-F6EECF244321}">
                <p14:modId xmlns:p14="http://schemas.microsoft.com/office/powerpoint/2010/main" val="2806823716"/>
              </p:ext>
            </p:extLst>
          </p:nvPr>
        </p:nvGraphicFramePr>
        <p:xfrm>
          <a:off x="6487441" y="2845471"/>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16" name="TextBox 15">
            <a:extLst>
              <a:ext uri="{FF2B5EF4-FFF2-40B4-BE49-F238E27FC236}">
                <a16:creationId xmlns:a16="http://schemas.microsoft.com/office/drawing/2014/main" id="{CA5D4C5E-1032-FCFD-B6A9-8828FAE55590}"/>
              </a:ext>
            </a:extLst>
          </p:cNvPr>
          <p:cNvSpPr txBox="1"/>
          <p:nvPr/>
        </p:nvSpPr>
        <p:spPr>
          <a:xfrm>
            <a:off x="8894931" y="3193196"/>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17" name="TextBox 16">
            <a:extLst>
              <a:ext uri="{FF2B5EF4-FFF2-40B4-BE49-F238E27FC236}">
                <a16:creationId xmlns:a16="http://schemas.microsoft.com/office/drawing/2014/main" id="{5AA86132-4F89-A197-2690-7366336D9B02}"/>
              </a:ext>
            </a:extLst>
          </p:cNvPr>
          <p:cNvSpPr txBox="1"/>
          <p:nvPr/>
        </p:nvSpPr>
        <p:spPr>
          <a:xfrm>
            <a:off x="7799003" y="3214462"/>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graphicFrame>
        <p:nvGraphicFramePr>
          <p:cNvPr id="18" name="Table 17">
            <a:extLst>
              <a:ext uri="{FF2B5EF4-FFF2-40B4-BE49-F238E27FC236}">
                <a16:creationId xmlns:a16="http://schemas.microsoft.com/office/drawing/2014/main" id="{2E367399-7663-E0A5-A70A-5DCD480E50A1}"/>
              </a:ext>
            </a:extLst>
          </p:cNvPr>
          <p:cNvGraphicFramePr>
            <a:graphicFrameLocks noGrp="1"/>
          </p:cNvGraphicFramePr>
          <p:nvPr>
            <p:extLst>
              <p:ext uri="{D42A27DB-BD31-4B8C-83A1-F6EECF244321}">
                <p14:modId xmlns:p14="http://schemas.microsoft.com/office/powerpoint/2010/main" val="3015078656"/>
              </p:ext>
            </p:extLst>
          </p:nvPr>
        </p:nvGraphicFramePr>
        <p:xfrm>
          <a:off x="7380391" y="4156925"/>
          <a:ext cx="3644053" cy="1110122"/>
        </p:xfrm>
        <a:graphic>
          <a:graphicData uri="http://schemas.openxmlformats.org/drawingml/2006/table">
            <a:tbl>
              <a:tblPr firstRow="1" bandRow="1">
                <a:tableStyleId>{5C22544A-7EE6-4342-B048-85BDC9FD1C3A}</a:tableStyleId>
              </a:tblPr>
              <a:tblGrid>
                <a:gridCol w="923431">
                  <a:extLst>
                    <a:ext uri="{9D8B030D-6E8A-4147-A177-3AD203B41FA5}">
                      <a16:colId xmlns:a16="http://schemas.microsoft.com/office/drawing/2014/main" val="3046199915"/>
                    </a:ext>
                  </a:extLst>
                </a:gridCol>
                <a:gridCol w="4572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4572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tblGrid>
              <a:tr h="1110122">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chemeClr val="tx1"/>
                          </a:solidFill>
                          <a:latin typeface="Verdana" panose="020B0604030504040204" pitchFamily="34" charset="0"/>
                          <a:ea typeface="Verdana" panose="020B0604030504040204" pitchFamily="34" charset="0"/>
                        </a:rPr>
                        <a:t>&lt;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a:solidFill>
                            <a:schemeClr val="tx1"/>
                          </a:solidFill>
                          <a:latin typeface="Verdana" panose="020B0604030504040204" pitchFamily="34" charset="0"/>
                          <a:ea typeface="Verdana" panose="020B0604030504040204" pitchFamily="34" charset="0"/>
                        </a:rPr>
                        <a:t>&lt;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tc>
                  <a:txBody>
                    <a:bodyPr/>
                    <a:lstStyle/>
                    <a:p>
                      <a:pPr algn="l"/>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7658641"/>
                  </a:ext>
                </a:extLst>
              </a:tr>
            </a:tbl>
          </a:graphicData>
        </a:graphic>
      </p:graphicFrame>
    </p:spTree>
    <p:extLst>
      <p:ext uri="{BB962C8B-B14F-4D97-AF65-F5344CB8AC3E}">
        <p14:creationId xmlns:p14="http://schemas.microsoft.com/office/powerpoint/2010/main" val="3471312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755966" y="1455605"/>
            <a:ext cx="2794685"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755966" y="3936724"/>
            <a:ext cx="2794686"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4" name="TextBox 3">
            <a:extLst>
              <a:ext uri="{FF2B5EF4-FFF2-40B4-BE49-F238E27FC236}">
                <a16:creationId xmlns:a16="http://schemas.microsoft.com/office/drawing/2014/main" id="{F5C75553-8CFA-50BD-F1A4-6339E58A63ED}"/>
              </a:ext>
            </a:extLst>
          </p:cNvPr>
          <p:cNvSpPr txBox="1"/>
          <p:nvPr/>
        </p:nvSpPr>
        <p:spPr>
          <a:xfrm>
            <a:off x="5338391" y="1444361"/>
            <a:ext cx="5723890" cy="4247317"/>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Arrange the numbers in order from greatest to least.</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Move the correct answer to each box.</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Greatest                                                Least</a:t>
            </a:r>
          </a:p>
        </p:txBody>
      </p:sp>
      <p:graphicFrame>
        <p:nvGraphicFramePr>
          <p:cNvPr id="5" name="Table 4">
            <a:extLst>
              <a:ext uri="{FF2B5EF4-FFF2-40B4-BE49-F238E27FC236}">
                <a16:creationId xmlns:a16="http://schemas.microsoft.com/office/drawing/2014/main" id="{66C421E6-65A0-5B61-53C5-5610CE918BA7}"/>
              </a:ext>
            </a:extLst>
          </p:cNvPr>
          <p:cNvGraphicFramePr>
            <a:graphicFrameLocks noGrp="1"/>
          </p:cNvGraphicFramePr>
          <p:nvPr>
            <p:extLst>
              <p:ext uri="{D42A27DB-BD31-4B8C-83A1-F6EECF244321}">
                <p14:modId xmlns:p14="http://schemas.microsoft.com/office/powerpoint/2010/main" val="3944914145"/>
              </p:ext>
            </p:extLst>
          </p:nvPr>
        </p:nvGraphicFramePr>
        <p:xfrm>
          <a:off x="5473647" y="4170796"/>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1.08</a:t>
                      </a: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–2.41</a:t>
                      </a: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6" name="Table 5">
            <a:extLst>
              <a:ext uri="{FF2B5EF4-FFF2-40B4-BE49-F238E27FC236}">
                <a16:creationId xmlns:a16="http://schemas.microsoft.com/office/drawing/2014/main" id="{03E7188E-141F-2833-5F1F-941F425D5309}"/>
              </a:ext>
            </a:extLst>
          </p:cNvPr>
          <p:cNvGraphicFramePr>
            <a:graphicFrameLocks noGrp="1"/>
          </p:cNvGraphicFramePr>
          <p:nvPr>
            <p:extLst>
              <p:ext uri="{D42A27DB-BD31-4B8C-83A1-F6EECF244321}">
                <p14:modId xmlns:p14="http://schemas.microsoft.com/office/powerpoint/2010/main" val="2358439947"/>
              </p:ext>
            </p:extLst>
          </p:nvPr>
        </p:nvGraphicFramePr>
        <p:xfrm>
          <a:off x="5473647" y="2872101"/>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7" name="TextBox 6">
            <a:extLst>
              <a:ext uri="{FF2B5EF4-FFF2-40B4-BE49-F238E27FC236}">
                <a16:creationId xmlns:a16="http://schemas.microsoft.com/office/drawing/2014/main" id="{2AB7120F-0640-8E8B-3063-AAB7311AA9D8}"/>
              </a:ext>
            </a:extLst>
          </p:cNvPr>
          <p:cNvSpPr txBox="1"/>
          <p:nvPr/>
        </p:nvSpPr>
        <p:spPr>
          <a:xfrm>
            <a:off x="7881137" y="3219826"/>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9" name="TextBox 8">
            <a:extLst>
              <a:ext uri="{FF2B5EF4-FFF2-40B4-BE49-F238E27FC236}">
                <a16:creationId xmlns:a16="http://schemas.microsoft.com/office/drawing/2014/main" id="{198B4C5D-3E7E-6B2A-DE0A-5126F4C1CDDA}"/>
              </a:ext>
            </a:extLst>
          </p:cNvPr>
          <p:cNvSpPr txBox="1"/>
          <p:nvPr/>
        </p:nvSpPr>
        <p:spPr>
          <a:xfrm>
            <a:off x="6785209" y="3241092"/>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
        <p:nvSpPr>
          <p:cNvPr id="8" name="TextBox 7">
            <a:extLst>
              <a:ext uri="{FF2B5EF4-FFF2-40B4-BE49-F238E27FC236}">
                <a16:creationId xmlns:a16="http://schemas.microsoft.com/office/drawing/2014/main" id="{D5E3EE67-1B04-2C03-5F07-718DF1E25C69}"/>
              </a:ext>
            </a:extLst>
          </p:cNvPr>
          <p:cNvSpPr txBox="1"/>
          <p:nvPr/>
        </p:nvSpPr>
        <p:spPr>
          <a:xfrm>
            <a:off x="6652302" y="4539787"/>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27440B75-2626-35C3-9323-04F082A67680}"/>
              </a:ext>
            </a:extLst>
          </p:cNvPr>
          <p:cNvSpPr txBox="1"/>
          <p:nvPr/>
        </p:nvSpPr>
        <p:spPr>
          <a:xfrm>
            <a:off x="8947937" y="4539787"/>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10" name="TextBox 5">
            <a:extLst>
              <a:ext uri="{FF2B5EF4-FFF2-40B4-BE49-F238E27FC236}">
                <a16:creationId xmlns:a16="http://schemas.microsoft.com/office/drawing/2014/main" id="{C2CE7277-3C98-4EBC-F95B-5EB21BB0BB3A}"/>
              </a:ext>
            </a:extLst>
          </p:cNvPr>
          <p:cNvSpPr txBox="1"/>
          <p:nvPr/>
        </p:nvSpPr>
        <p:spPr>
          <a:xfrm>
            <a:off x="755966" y="2623540"/>
            <a:ext cx="3034527"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what was confusing but you now understand?</a:t>
            </a:r>
            <a:endParaRPr lang="en-US" b="1" dirty="0">
              <a:latin typeface="Calibri" panose="020F0502020204030204" pitchFamily="34" charset="0"/>
              <a:cs typeface="Calibri" panose="020F0502020204030204" pitchFamily="34" charset="0"/>
            </a:endParaRPr>
          </a:p>
        </p:txBody>
      </p:sp>
      <p:sp>
        <p:nvSpPr>
          <p:cNvPr id="11" name="TextBox 5">
            <a:extLst>
              <a:ext uri="{FF2B5EF4-FFF2-40B4-BE49-F238E27FC236}">
                <a16:creationId xmlns:a16="http://schemas.microsoft.com/office/drawing/2014/main" id="{A5B987B8-0DB6-526E-F45F-78E56C89676C}"/>
              </a:ext>
            </a:extLst>
          </p:cNvPr>
          <p:cNvSpPr txBox="1"/>
          <p:nvPr/>
        </p:nvSpPr>
        <p:spPr>
          <a:xfrm>
            <a:off x="755966" y="5111315"/>
            <a:ext cx="3104402"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600"/>
              </a:spcAft>
              <a:buFont typeface="Arial" panose="020B0604020202020204" pitchFamily="34" charset="0"/>
              <a:buChar char="•"/>
            </a:pPr>
            <a:r>
              <a:rPr lang="en-US" dirty="0">
                <a:latin typeface="Calibri" panose="020F0502020204030204" pitchFamily="34" charset="0"/>
                <a:cs typeface="Calibri" panose="020F0502020204030204" pitchFamily="34" charset="0"/>
              </a:rPr>
              <a:t>how can a number line help you solve this problem?</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226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546475" y="5322538"/>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434340" y="5322538"/>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194896" y="1693568"/>
            <a:ext cx="5961568" cy="2919733"/>
          </a:xfrm>
          <a:prstGeom prst="rect">
            <a:avLst/>
          </a:prstGeom>
        </p:spPr>
      </p:pic>
      <p:sp>
        <p:nvSpPr>
          <p:cNvPr id="9" name="TextBox 8">
            <a:extLst>
              <a:ext uri="{FF2B5EF4-FFF2-40B4-BE49-F238E27FC236}">
                <a16:creationId xmlns:a16="http://schemas.microsoft.com/office/drawing/2014/main" id="{4AB27EBF-2907-0870-73C3-FFA6AD6B5E1B}"/>
              </a:ext>
            </a:extLst>
          </p:cNvPr>
          <p:cNvSpPr txBox="1"/>
          <p:nvPr/>
        </p:nvSpPr>
        <p:spPr>
          <a:xfrm>
            <a:off x="6156464" y="917115"/>
            <a:ext cx="5723890" cy="4247317"/>
          </a:xfrm>
          <a:prstGeom prst="rect">
            <a:avLst/>
          </a:prstGeom>
          <a:noFill/>
          <a:ln w="28575">
            <a:solidFill>
              <a:schemeClr val="bg1">
                <a:lumMod val="75000"/>
              </a:schemeClr>
            </a:solidFill>
            <a:prstDash val="dash"/>
          </a:ln>
        </p:spPr>
        <p:txBody>
          <a:bodyPr wrap="square" rtlCol="0">
            <a:spAutoFit/>
          </a:bodyPr>
          <a:lstStyle/>
          <a:p>
            <a:r>
              <a:rPr lang="en-US" dirty="0">
                <a:latin typeface="Verdana" panose="020B0604030504040204" pitchFamily="34" charset="0"/>
                <a:ea typeface="Verdana" panose="020B0604030504040204" pitchFamily="34" charset="0"/>
              </a:rPr>
              <a:t>Arrange the numbers in order from greatest to least.</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Move the correct answer to each box.</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Greatest                                                Least</a:t>
            </a:r>
          </a:p>
        </p:txBody>
      </p:sp>
      <p:graphicFrame>
        <p:nvGraphicFramePr>
          <p:cNvPr id="10" name="Table 9">
            <a:extLst>
              <a:ext uri="{FF2B5EF4-FFF2-40B4-BE49-F238E27FC236}">
                <a16:creationId xmlns:a16="http://schemas.microsoft.com/office/drawing/2014/main" id="{95945743-765C-9AC7-03F3-B88518C186F0}"/>
              </a:ext>
            </a:extLst>
          </p:cNvPr>
          <p:cNvGraphicFramePr>
            <a:graphicFrameLocks noGrp="1"/>
          </p:cNvGraphicFramePr>
          <p:nvPr>
            <p:extLst>
              <p:ext uri="{D42A27DB-BD31-4B8C-83A1-F6EECF244321}">
                <p14:modId xmlns:p14="http://schemas.microsoft.com/office/powerpoint/2010/main" val="3163302632"/>
              </p:ext>
            </p:extLst>
          </p:nvPr>
        </p:nvGraphicFramePr>
        <p:xfrm>
          <a:off x="6291720" y="3643550"/>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1.08</a:t>
                      </a: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–2.41</a:t>
                      </a: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11" name="Table 10">
            <a:extLst>
              <a:ext uri="{FF2B5EF4-FFF2-40B4-BE49-F238E27FC236}">
                <a16:creationId xmlns:a16="http://schemas.microsoft.com/office/drawing/2014/main" id="{8D3AC301-2DCF-C959-E848-3A67EF8DFE1A}"/>
              </a:ext>
            </a:extLst>
          </p:cNvPr>
          <p:cNvGraphicFramePr>
            <a:graphicFrameLocks noGrp="1"/>
          </p:cNvGraphicFramePr>
          <p:nvPr>
            <p:extLst>
              <p:ext uri="{D42A27DB-BD31-4B8C-83A1-F6EECF244321}">
                <p14:modId xmlns:p14="http://schemas.microsoft.com/office/powerpoint/2010/main" val="3613610520"/>
              </p:ext>
            </p:extLst>
          </p:nvPr>
        </p:nvGraphicFramePr>
        <p:xfrm>
          <a:off x="6291720" y="2344855"/>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12" name="TextBox 11">
            <a:extLst>
              <a:ext uri="{FF2B5EF4-FFF2-40B4-BE49-F238E27FC236}">
                <a16:creationId xmlns:a16="http://schemas.microsoft.com/office/drawing/2014/main" id="{595CD6BA-BA64-22D7-67E6-A3925F8A8496}"/>
              </a:ext>
            </a:extLst>
          </p:cNvPr>
          <p:cNvSpPr txBox="1"/>
          <p:nvPr/>
        </p:nvSpPr>
        <p:spPr>
          <a:xfrm>
            <a:off x="8699210" y="2692580"/>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13" name="TextBox 12">
            <a:extLst>
              <a:ext uri="{FF2B5EF4-FFF2-40B4-BE49-F238E27FC236}">
                <a16:creationId xmlns:a16="http://schemas.microsoft.com/office/drawing/2014/main" id="{CDA1F50E-3AF1-9137-2E5D-DED44EA3EA5B}"/>
              </a:ext>
            </a:extLst>
          </p:cNvPr>
          <p:cNvSpPr txBox="1"/>
          <p:nvPr/>
        </p:nvSpPr>
        <p:spPr>
          <a:xfrm>
            <a:off x="7603282" y="2713846"/>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32387E74-DBB7-93E2-FF4B-1B7B041777D9}"/>
              </a:ext>
            </a:extLst>
          </p:cNvPr>
          <p:cNvSpPr txBox="1"/>
          <p:nvPr/>
        </p:nvSpPr>
        <p:spPr>
          <a:xfrm>
            <a:off x="7470375" y="4012541"/>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
        <p:nvSpPr>
          <p:cNvPr id="15" name="TextBox 14">
            <a:extLst>
              <a:ext uri="{FF2B5EF4-FFF2-40B4-BE49-F238E27FC236}">
                <a16:creationId xmlns:a16="http://schemas.microsoft.com/office/drawing/2014/main" id="{7FB555FF-CA40-9431-2360-28CD37C7FBF8}"/>
              </a:ext>
            </a:extLst>
          </p:cNvPr>
          <p:cNvSpPr txBox="1"/>
          <p:nvPr/>
        </p:nvSpPr>
        <p:spPr>
          <a:xfrm>
            <a:off x="9766010" y="4012541"/>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Tree>
    <p:extLst>
      <p:ext uri="{BB962C8B-B14F-4D97-AF65-F5344CB8AC3E}">
        <p14:creationId xmlns:p14="http://schemas.microsoft.com/office/powerpoint/2010/main" val="1769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3" name="TextBox 2">
            <a:extLst>
              <a:ext uri="{FF2B5EF4-FFF2-40B4-BE49-F238E27FC236}">
                <a16:creationId xmlns:a16="http://schemas.microsoft.com/office/drawing/2014/main" id="{3946AA84-7412-962C-2F49-B6AC47BC083E}"/>
              </a:ext>
            </a:extLst>
          </p:cNvPr>
          <p:cNvSpPr txBox="1"/>
          <p:nvPr/>
        </p:nvSpPr>
        <p:spPr>
          <a:xfrm>
            <a:off x="5390517" y="2082185"/>
            <a:ext cx="5723890" cy="2769989"/>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Arrange the numbers in order from greatest to least.</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aphicFrame>
        <p:nvGraphicFramePr>
          <p:cNvPr id="10" name="Table 9">
            <a:extLst>
              <a:ext uri="{FF2B5EF4-FFF2-40B4-BE49-F238E27FC236}">
                <a16:creationId xmlns:a16="http://schemas.microsoft.com/office/drawing/2014/main" id="{09E80A3C-A5A4-3845-1E00-E4AE63C10E1E}"/>
              </a:ext>
            </a:extLst>
          </p:cNvPr>
          <p:cNvGraphicFramePr>
            <a:graphicFrameLocks noGrp="1"/>
          </p:cNvGraphicFramePr>
          <p:nvPr>
            <p:extLst>
              <p:ext uri="{D42A27DB-BD31-4B8C-83A1-F6EECF244321}">
                <p14:modId xmlns:p14="http://schemas.microsoft.com/office/powerpoint/2010/main" val="2063251944"/>
              </p:ext>
            </p:extLst>
          </p:nvPr>
        </p:nvGraphicFramePr>
        <p:xfrm>
          <a:off x="5543191" y="3396906"/>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11" name="TextBox 10">
            <a:extLst>
              <a:ext uri="{FF2B5EF4-FFF2-40B4-BE49-F238E27FC236}">
                <a16:creationId xmlns:a16="http://schemas.microsoft.com/office/drawing/2014/main" id="{6CDD3547-8333-726D-1C2F-74FE72B16CF8}"/>
              </a:ext>
            </a:extLst>
          </p:cNvPr>
          <p:cNvSpPr txBox="1"/>
          <p:nvPr/>
        </p:nvSpPr>
        <p:spPr>
          <a:xfrm>
            <a:off x="7935933" y="3744631"/>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6A1E9BA2-0751-1128-948A-D541EEF80E7D}"/>
              </a:ext>
            </a:extLst>
          </p:cNvPr>
          <p:cNvSpPr txBox="1"/>
          <p:nvPr/>
        </p:nvSpPr>
        <p:spPr>
          <a:xfrm>
            <a:off x="6854753" y="3765897"/>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sp>
        <p:nvSpPr>
          <p:cNvPr id="8" name="TextBox 7">
            <a:extLst>
              <a:ext uri="{FF2B5EF4-FFF2-40B4-BE49-F238E27FC236}">
                <a16:creationId xmlns:a16="http://schemas.microsoft.com/office/drawing/2014/main" id="{B204D1F6-A5AE-EB94-A7AA-C0002B5C0EF2}"/>
              </a:ext>
            </a:extLst>
          </p:cNvPr>
          <p:cNvSpPr txBox="1"/>
          <p:nvPr/>
        </p:nvSpPr>
        <p:spPr>
          <a:xfrm>
            <a:off x="5394288" y="2044005"/>
            <a:ext cx="5723890" cy="2769989"/>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Arrange the numbers in order from greatest to least.</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aphicFrame>
        <p:nvGraphicFramePr>
          <p:cNvPr id="11" name="Table 10">
            <a:extLst>
              <a:ext uri="{FF2B5EF4-FFF2-40B4-BE49-F238E27FC236}">
                <a16:creationId xmlns:a16="http://schemas.microsoft.com/office/drawing/2014/main" id="{A2B941D7-7725-DBD6-B895-30F82F9A806C}"/>
              </a:ext>
            </a:extLst>
          </p:cNvPr>
          <p:cNvGraphicFramePr>
            <a:graphicFrameLocks noGrp="1"/>
          </p:cNvGraphicFramePr>
          <p:nvPr>
            <p:extLst>
              <p:ext uri="{D42A27DB-BD31-4B8C-83A1-F6EECF244321}">
                <p14:modId xmlns:p14="http://schemas.microsoft.com/office/powerpoint/2010/main" val="1482182168"/>
              </p:ext>
            </p:extLst>
          </p:nvPr>
        </p:nvGraphicFramePr>
        <p:xfrm>
          <a:off x="5546962" y="3358726"/>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12" name="TextBox 11">
            <a:extLst>
              <a:ext uri="{FF2B5EF4-FFF2-40B4-BE49-F238E27FC236}">
                <a16:creationId xmlns:a16="http://schemas.microsoft.com/office/drawing/2014/main" id="{539E45E1-834A-8A06-026E-17A3264C47A3}"/>
              </a:ext>
            </a:extLst>
          </p:cNvPr>
          <p:cNvSpPr txBox="1"/>
          <p:nvPr/>
        </p:nvSpPr>
        <p:spPr>
          <a:xfrm>
            <a:off x="7939704" y="3706451"/>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13" name="TextBox 12">
            <a:extLst>
              <a:ext uri="{FF2B5EF4-FFF2-40B4-BE49-F238E27FC236}">
                <a16:creationId xmlns:a16="http://schemas.microsoft.com/office/drawing/2014/main" id="{EDA788FB-D1E8-FF3F-1827-D21FDB13A5B1}"/>
              </a:ext>
            </a:extLst>
          </p:cNvPr>
          <p:cNvSpPr txBox="1"/>
          <p:nvPr/>
        </p:nvSpPr>
        <p:spPr>
          <a:xfrm>
            <a:off x="6858524" y="3727717"/>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945378" y="776896"/>
            <a:ext cx="5212080" cy="527097"/>
          </a:xfrm>
        </p:spPr>
        <p:txBody>
          <a:bodyPr/>
          <a:lstStyle/>
          <a:p>
            <a:r>
              <a:rPr lang="en-US" dirty="0"/>
              <a:t>&gt; </a:t>
            </a:r>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72EE9ECF-050D-A66D-9A73-75B5F55442D6}"/>
              </a:ext>
            </a:extLst>
          </p:cNvPr>
          <p:cNvSpPr/>
          <p:nvPr/>
        </p:nvSpPr>
        <p:spPr>
          <a:xfrm>
            <a:off x="7666443" y="1040445"/>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pic>
        <p:nvPicPr>
          <p:cNvPr id="14" name="Picture 13">
            <a:extLst>
              <a:ext uri="{FF2B5EF4-FFF2-40B4-BE49-F238E27FC236}">
                <a16:creationId xmlns:a16="http://schemas.microsoft.com/office/drawing/2014/main" id="{F04419BF-1FF5-C9D4-222F-EBD3AC809DE4}"/>
              </a:ext>
            </a:extLst>
          </p:cNvPr>
          <p:cNvPicPr>
            <a:picLocks noChangeAspect="1"/>
          </p:cNvPicPr>
          <p:nvPr/>
        </p:nvPicPr>
        <p:blipFill>
          <a:blip r:embed="rId3"/>
          <a:stretch>
            <a:fillRect/>
          </a:stretch>
        </p:blipFill>
        <p:spPr>
          <a:xfrm>
            <a:off x="3735196" y="371794"/>
            <a:ext cx="1074948" cy="1296949"/>
          </a:xfrm>
          <a:prstGeom prst="rect">
            <a:avLst/>
          </a:prstGeom>
        </p:spPr>
      </p:pic>
      <p:pic>
        <p:nvPicPr>
          <p:cNvPr id="18" name="Picture 17">
            <a:extLst>
              <a:ext uri="{FF2B5EF4-FFF2-40B4-BE49-F238E27FC236}">
                <a16:creationId xmlns:a16="http://schemas.microsoft.com/office/drawing/2014/main" id="{972E05CD-3192-5BEA-B4EB-20B512B2B01D}"/>
              </a:ext>
            </a:extLst>
          </p:cNvPr>
          <p:cNvPicPr>
            <a:picLocks noChangeAspect="1"/>
          </p:cNvPicPr>
          <p:nvPr/>
        </p:nvPicPr>
        <p:blipFill>
          <a:blip r:embed="rId4"/>
          <a:stretch>
            <a:fillRect/>
          </a:stretch>
        </p:blipFill>
        <p:spPr>
          <a:xfrm>
            <a:off x="2295943" y="355403"/>
            <a:ext cx="1071918" cy="1313340"/>
          </a:xfrm>
          <a:prstGeom prst="rect">
            <a:avLst/>
          </a:prstGeom>
        </p:spPr>
      </p:pic>
      <p:sp>
        <p:nvSpPr>
          <p:cNvPr id="4" name="TextBox 3">
            <a:extLst>
              <a:ext uri="{FF2B5EF4-FFF2-40B4-BE49-F238E27FC236}">
                <a16:creationId xmlns:a16="http://schemas.microsoft.com/office/drawing/2014/main" id="{DA32F842-B921-330F-B1FE-63335D800E2E}"/>
              </a:ext>
            </a:extLst>
          </p:cNvPr>
          <p:cNvSpPr txBox="1"/>
          <p:nvPr/>
        </p:nvSpPr>
        <p:spPr>
          <a:xfrm>
            <a:off x="740189" y="2114279"/>
            <a:ext cx="5723890" cy="2769989"/>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Arrange the numbers in order from greatest to least.</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E8FDAACB-531E-DD63-5DF1-52CD80B2410A}"/>
              </a:ext>
            </a:extLst>
          </p:cNvPr>
          <p:cNvGraphicFramePr>
            <a:graphicFrameLocks noGrp="1"/>
          </p:cNvGraphicFramePr>
          <p:nvPr>
            <p:extLst>
              <p:ext uri="{D42A27DB-BD31-4B8C-83A1-F6EECF244321}">
                <p14:modId xmlns:p14="http://schemas.microsoft.com/office/powerpoint/2010/main" val="1550027578"/>
              </p:ext>
            </p:extLst>
          </p:nvPr>
        </p:nvGraphicFramePr>
        <p:xfrm>
          <a:off x="892863" y="3429000"/>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11" name="TextBox 10">
            <a:extLst>
              <a:ext uri="{FF2B5EF4-FFF2-40B4-BE49-F238E27FC236}">
                <a16:creationId xmlns:a16="http://schemas.microsoft.com/office/drawing/2014/main" id="{A7894E22-A934-23EC-A3AD-8BED8FD6FE69}"/>
              </a:ext>
            </a:extLst>
          </p:cNvPr>
          <p:cNvSpPr txBox="1"/>
          <p:nvPr/>
        </p:nvSpPr>
        <p:spPr>
          <a:xfrm>
            <a:off x="3285605" y="3776725"/>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2451DA4E-98BC-085A-C83D-AF65B4514A85}"/>
              </a:ext>
            </a:extLst>
          </p:cNvPr>
          <p:cNvSpPr txBox="1"/>
          <p:nvPr/>
        </p:nvSpPr>
        <p:spPr>
          <a:xfrm>
            <a:off x="2204425" y="3797991"/>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935B0-A800-4163-950D-6CB8CCB597A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BEB33A-F9C3-D6C9-AF0C-47B22DAA2EFB}"/>
              </a:ext>
            </a:extLst>
          </p:cNvPr>
          <p:cNvSpPr>
            <a:spLocks noGrp="1"/>
          </p:cNvSpPr>
          <p:nvPr>
            <p:ph sz="half" idx="1"/>
          </p:nvPr>
        </p:nvSpPr>
        <p:spPr>
          <a:xfrm>
            <a:off x="945378" y="806130"/>
            <a:ext cx="5212080" cy="579726"/>
          </a:xfrm>
        </p:spPr>
        <p:txBody>
          <a:bodyPr/>
          <a:lstStyle/>
          <a:p>
            <a:r>
              <a:rPr lang="en-US" dirty="0"/>
              <a:t>&lt;</a:t>
            </a:r>
          </a:p>
        </p:txBody>
      </p:sp>
      <p:sp>
        <p:nvSpPr>
          <p:cNvPr id="5" name="Rectangle 4">
            <a:extLst>
              <a:ext uri="{FF2B5EF4-FFF2-40B4-BE49-F238E27FC236}">
                <a16:creationId xmlns:a16="http://schemas.microsoft.com/office/drawing/2014/main" id="{451B87BA-B549-D229-EE8D-53AF0B99C8D7}"/>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E46304FF-72D0-7245-D56A-5F845DE8F34C}"/>
              </a:ext>
            </a:extLst>
          </p:cNvPr>
          <p:cNvSpPr/>
          <p:nvPr/>
        </p:nvSpPr>
        <p:spPr>
          <a:xfrm>
            <a:off x="7666443" y="2841591"/>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pic>
        <p:nvPicPr>
          <p:cNvPr id="11" name="Picture 10">
            <a:extLst>
              <a:ext uri="{FF2B5EF4-FFF2-40B4-BE49-F238E27FC236}">
                <a16:creationId xmlns:a16="http://schemas.microsoft.com/office/drawing/2014/main" id="{F0854B88-9E3E-AB29-7E53-D9E7CA7E40B8}"/>
              </a:ext>
            </a:extLst>
          </p:cNvPr>
          <p:cNvPicPr>
            <a:picLocks noChangeAspect="1"/>
          </p:cNvPicPr>
          <p:nvPr/>
        </p:nvPicPr>
        <p:blipFill>
          <a:blip r:embed="rId3"/>
          <a:stretch>
            <a:fillRect/>
          </a:stretch>
        </p:blipFill>
        <p:spPr>
          <a:xfrm>
            <a:off x="3721429" y="381938"/>
            <a:ext cx="1064891" cy="1291464"/>
          </a:xfrm>
          <a:prstGeom prst="rect">
            <a:avLst/>
          </a:prstGeom>
        </p:spPr>
      </p:pic>
      <p:pic>
        <p:nvPicPr>
          <p:cNvPr id="13" name="Picture 12">
            <a:extLst>
              <a:ext uri="{FF2B5EF4-FFF2-40B4-BE49-F238E27FC236}">
                <a16:creationId xmlns:a16="http://schemas.microsoft.com/office/drawing/2014/main" id="{84521515-12A2-5ABB-446B-74091834164B}"/>
              </a:ext>
            </a:extLst>
          </p:cNvPr>
          <p:cNvPicPr>
            <a:picLocks noChangeAspect="1"/>
          </p:cNvPicPr>
          <p:nvPr/>
        </p:nvPicPr>
        <p:blipFill>
          <a:blip r:embed="rId4"/>
          <a:stretch>
            <a:fillRect/>
          </a:stretch>
        </p:blipFill>
        <p:spPr>
          <a:xfrm>
            <a:off x="2358454" y="389616"/>
            <a:ext cx="1064891" cy="1293899"/>
          </a:xfrm>
          <a:prstGeom prst="rect">
            <a:avLst/>
          </a:prstGeom>
        </p:spPr>
      </p:pic>
      <p:sp>
        <p:nvSpPr>
          <p:cNvPr id="10" name="TextBox 9">
            <a:extLst>
              <a:ext uri="{FF2B5EF4-FFF2-40B4-BE49-F238E27FC236}">
                <a16:creationId xmlns:a16="http://schemas.microsoft.com/office/drawing/2014/main" id="{77A488BA-5612-EFA2-DDA1-07B1F12216C7}"/>
              </a:ext>
            </a:extLst>
          </p:cNvPr>
          <p:cNvSpPr txBox="1"/>
          <p:nvPr/>
        </p:nvSpPr>
        <p:spPr>
          <a:xfrm>
            <a:off x="740189" y="2114279"/>
            <a:ext cx="5723890" cy="2769989"/>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Arrange the numbers in order from greatest to least.</a:t>
            </a: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p:txBody>
      </p:sp>
      <p:graphicFrame>
        <p:nvGraphicFramePr>
          <p:cNvPr id="12" name="Table 11">
            <a:extLst>
              <a:ext uri="{FF2B5EF4-FFF2-40B4-BE49-F238E27FC236}">
                <a16:creationId xmlns:a16="http://schemas.microsoft.com/office/drawing/2014/main" id="{2F8495B7-0AEA-EC6A-BA77-3239713266F0}"/>
              </a:ext>
            </a:extLst>
          </p:cNvPr>
          <p:cNvGraphicFramePr>
            <a:graphicFrameLocks noGrp="1"/>
          </p:cNvGraphicFramePr>
          <p:nvPr>
            <p:extLst>
              <p:ext uri="{D42A27DB-BD31-4B8C-83A1-F6EECF244321}">
                <p14:modId xmlns:p14="http://schemas.microsoft.com/office/powerpoint/2010/main" val="1076595730"/>
              </p:ext>
            </p:extLst>
          </p:nvPr>
        </p:nvGraphicFramePr>
        <p:xfrm>
          <a:off x="892863" y="3429000"/>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17" name="TextBox 16">
            <a:extLst>
              <a:ext uri="{FF2B5EF4-FFF2-40B4-BE49-F238E27FC236}">
                <a16:creationId xmlns:a16="http://schemas.microsoft.com/office/drawing/2014/main" id="{D1EAE148-4C7E-16DB-052C-F39ADB92D366}"/>
              </a:ext>
            </a:extLst>
          </p:cNvPr>
          <p:cNvSpPr txBox="1"/>
          <p:nvPr/>
        </p:nvSpPr>
        <p:spPr>
          <a:xfrm>
            <a:off x="3285605" y="3776725"/>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18" name="TextBox 17">
            <a:extLst>
              <a:ext uri="{FF2B5EF4-FFF2-40B4-BE49-F238E27FC236}">
                <a16:creationId xmlns:a16="http://schemas.microsoft.com/office/drawing/2014/main" id="{C69BA67D-A888-A617-DD62-8EC6F0E4A920}"/>
              </a:ext>
            </a:extLst>
          </p:cNvPr>
          <p:cNvSpPr txBox="1"/>
          <p:nvPr/>
        </p:nvSpPr>
        <p:spPr>
          <a:xfrm>
            <a:off x="2204425" y="3797991"/>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spTree>
    <p:extLst>
      <p:ext uri="{BB962C8B-B14F-4D97-AF65-F5344CB8AC3E}">
        <p14:creationId xmlns:p14="http://schemas.microsoft.com/office/powerpoint/2010/main" val="99826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2446</TotalTime>
  <Words>2434</Words>
  <Application>Microsoft Office PowerPoint</Application>
  <PresentationFormat>Widescreen</PresentationFormat>
  <Paragraphs>456</Paragraphs>
  <Slides>18</Slides>
  <Notes>18</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18</vt:i4>
      </vt:variant>
    </vt:vector>
  </HeadingPairs>
  <TitlesOfParts>
    <vt:vector size="30"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72</cp:revision>
  <dcterms:created xsi:type="dcterms:W3CDTF">2025-07-09T19:11:59Z</dcterms:created>
  <dcterms:modified xsi:type="dcterms:W3CDTF">2025-09-22T23:24:22Z</dcterms:modified>
</cp:coreProperties>
</file>