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slideLayouts/slideLayout1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72" r:id="rId2"/>
    <p:sldMasterId id="2147483674" r:id="rId3"/>
    <p:sldMasterId id="2147483676" r:id="rId4"/>
    <p:sldMasterId id="2147483678" r:id="rId5"/>
    <p:sldMasterId id="2147483680" r:id="rId6"/>
    <p:sldMasterId id="2147483648" r:id="rId7"/>
  </p:sldMasterIdLst>
  <p:notesMasterIdLst>
    <p:notesMasterId r:id="rId29"/>
  </p:notesMasterIdLst>
  <p:sldIdLst>
    <p:sldId id="256" r:id="rId8"/>
    <p:sldId id="265" r:id="rId9"/>
    <p:sldId id="258" r:id="rId10"/>
    <p:sldId id="279" r:id="rId11"/>
    <p:sldId id="259" r:id="rId12"/>
    <p:sldId id="280" r:id="rId13"/>
    <p:sldId id="270" r:id="rId14"/>
    <p:sldId id="271" r:id="rId15"/>
    <p:sldId id="289" r:id="rId16"/>
    <p:sldId id="290" r:id="rId17"/>
    <p:sldId id="260" r:id="rId18"/>
    <p:sldId id="267" r:id="rId19"/>
    <p:sldId id="272" r:id="rId20"/>
    <p:sldId id="273" r:id="rId21"/>
    <p:sldId id="276" r:id="rId22"/>
    <p:sldId id="277" r:id="rId23"/>
    <p:sldId id="261" r:id="rId24"/>
    <p:sldId id="268" r:id="rId25"/>
    <p:sldId id="283" r:id="rId26"/>
    <p:sldId id="262"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C440"/>
    <a:srgbClr val="820082"/>
    <a:srgbClr val="089AF1"/>
    <a:srgbClr val="047AD2"/>
    <a:srgbClr val="AEDEFC"/>
    <a:srgbClr val="E8F4DB"/>
    <a:srgbClr val="005EA0"/>
    <a:srgbClr val="035EA0"/>
    <a:srgbClr val="E1ED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DD1CA1-497E-486B-80AF-45952C6E4C5E}" v="2" dt="2025-09-12T16:01:23.5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29" autoAdjust="0"/>
    <p:restoredTop sz="63429" autoAdjust="0"/>
  </p:normalViewPr>
  <p:slideViewPr>
    <p:cSldViewPr snapToGrid="0">
      <p:cViewPr varScale="1">
        <p:scale>
          <a:sx n="67" d="100"/>
          <a:sy n="67" d="100"/>
        </p:scale>
        <p:origin x="184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O'Neal" userId="C7XtvxS4g0cBb4xk4cfY09vszhBAkawk5/Khzw2ihEQ=" providerId="None" clId="Web-{B4DD1CA1-497E-486B-80AF-45952C6E4C5E}"/>
    <pc:docChg chg="modSld">
      <pc:chgData name="Kimberly O'Neal" userId="C7XtvxS4g0cBb4xk4cfY09vszhBAkawk5/Khzw2ihEQ=" providerId="None" clId="Web-{B4DD1CA1-497E-486B-80AF-45952C6E4C5E}" dt="2025-09-12T16:01:20.122" v="46"/>
      <pc:docMkLst>
        <pc:docMk/>
      </pc:docMkLst>
      <pc:sldChg chg="modNotes">
        <pc:chgData name="Kimberly O'Neal" userId="C7XtvxS4g0cBb4xk4cfY09vszhBAkawk5/Khzw2ihEQ=" providerId="None" clId="Web-{B4DD1CA1-497E-486B-80AF-45952C6E4C5E}" dt="2025-09-12T16:01:05.966" v="8"/>
        <pc:sldMkLst>
          <pc:docMk/>
          <pc:sldMk cId="1227204920" sldId="273"/>
        </pc:sldMkLst>
      </pc:sldChg>
      <pc:sldChg chg="modNotes">
        <pc:chgData name="Kimberly O'Neal" userId="C7XtvxS4g0cBb4xk4cfY09vszhBAkawk5/Khzw2ihEQ=" providerId="None" clId="Web-{B4DD1CA1-497E-486B-80AF-45952C6E4C5E}" dt="2025-09-12T16:01:13.981" v="27"/>
        <pc:sldMkLst>
          <pc:docMk/>
          <pc:sldMk cId="2951371370" sldId="276"/>
        </pc:sldMkLst>
      </pc:sldChg>
      <pc:sldChg chg="modNotes">
        <pc:chgData name="Kimberly O'Neal" userId="C7XtvxS4g0cBb4xk4cfY09vszhBAkawk5/Khzw2ihEQ=" providerId="None" clId="Web-{B4DD1CA1-497E-486B-80AF-45952C6E4C5E}" dt="2025-09-12T16:01:20.122" v="46"/>
        <pc:sldMkLst>
          <pc:docMk/>
          <pc:sldMk cId="1666130433" sldId="277"/>
        </pc:sldMkLst>
      </pc:sldChg>
    </pc:docChg>
  </pc:docChgLst>
  <pc:docChgLst>
    <pc:chgData name="Carol Gautier" userId="9f03ed452849cfae" providerId="LiveId" clId="{083D5CCD-1B6E-4D79-BAE6-D88578AB0603}"/>
    <pc:docChg chg="undo custSel addSld delSld modSld">
      <pc:chgData name="Carol Gautier" userId="9f03ed452849cfae" providerId="LiveId" clId="{083D5CCD-1B6E-4D79-BAE6-D88578AB0603}" dt="2025-07-28T15:39:59.481" v="5968"/>
      <pc:docMkLst>
        <pc:docMk/>
      </pc:docMkLst>
      <pc:sldChg chg="addSp delSp modSp mod">
        <pc:chgData name="Carol Gautier" userId="9f03ed452849cfae" providerId="LiveId" clId="{083D5CCD-1B6E-4D79-BAE6-D88578AB0603}" dt="2025-07-28T13:56:03.936" v="5493" actId="1035"/>
        <pc:sldMkLst>
          <pc:docMk/>
          <pc:sldMk cId="176977563" sldId="265"/>
        </pc:sldMkLst>
      </pc:sldChg>
      <pc:sldChg chg="addSp delSp modSp add del mod modNotesTx">
        <pc:chgData name="Carol Gautier" userId="9f03ed452849cfae" providerId="LiveId" clId="{083D5CCD-1B6E-4D79-BAE6-D88578AB0603}" dt="2025-07-28T13:43:21.464" v="4732" actId="6549"/>
        <pc:sldMkLst>
          <pc:docMk/>
          <pc:sldMk cId="2172881330" sldId="267"/>
        </pc:sldMkLst>
      </pc:sldChg>
      <pc:sldChg chg="addSp delSp modSp mod">
        <pc:chgData name="Carol Gautier" userId="9f03ed452849cfae" providerId="LiveId" clId="{083D5CCD-1B6E-4D79-BAE6-D88578AB0603}" dt="2025-07-28T14:16:16.866" v="5659" actId="27107"/>
        <pc:sldMkLst>
          <pc:docMk/>
          <pc:sldMk cId="1873386740" sldId="268"/>
        </pc:sldMkLst>
      </pc:sldChg>
      <pc:sldChg chg="modNotesTx">
        <pc:chgData name="Carol Gautier" userId="9f03ed452849cfae" providerId="LiveId" clId="{083D5CCD-1B6E-4D79-BAE6-D88578AB0603}" dt="2025-07-28T13:51:29.994" v="5330" actId="6549"/>
        <pc:sldMkLst>
          <pc:docMk/>
          <pc:sldMk cId="3860722883" sldId="270"/>
        </pc:sldMkLst>
      </pc:sldChg>
      <pc:sldChg chg="addSp delSp modSp mod addAnim delAnim modAnim modNotesTx">
        <pc:chgData name="Carol Gautier" userId="9f03ed452849cfae" providerId="LiveId" clId="{083D5CCD-1B6E-4D79-BAE6-D88578AB0603}" dt="2025-07-28T14:11:52.197" v="5619" actId="1035"/>
        <pc:sldMkLst>
          <pc:docMk/>
          <pc:sldMk cId="3973114400" sldId="271"/>
        </pc:sldMkLst>
      </pc:sldChg>
      <pc:sldChg chg="add del modNotesTx">
        <pc:chgData name="Carol Gautier" userId="9f03ed452849cfae" providerId="LiveId" clId="{083D5CCD-1B6E-4D79-BAE6-D88578AB0603}" dt="2025-07-28T13:52:09.130" v="5336" actId="6549"/>
        <pc:sldMkLst>
          <pc:docMk/>
          <pc:sldMk cId="3503585903" sldId="272"/>
        </pc:sldMkLst>
      </pc:sldChg>
      <pc:sldChg chg="addSp delSp modSp add del mod modAnim modNotesTx">
        <pc:chgData name="Carol Gautier" userId="9f03ed452849cfae" providerId="LiveId" clId="{083D5CCD-1B6E-4D79-BAE6-D88578AB0603}" dt="2025-07-28T15:39:15.773" v="5967"/>
        <pc:sldMkLst>
          <pc:docMk/>
          <pc:sldMk cId="1227204920" sldId="273"/>
        </pc:sldMkLst>
      </pc:sldChg>
      <pc:sldChg chg="addSp delSp modSp add del mod delAnim modAnim modNotesTx">
        <pc:chgData name="Carol Gautier" userId="9f03ed452849cfae" providerId="LiveId" clId="{083D5CCD-1B6E-4D79-BAE6-D88578AB0603}" dt="2025-07-28T15:38:18.125" v="5966"/>
        <pc:sldMkLst>
          <pc:docMk/>
          <pc:sldMk cId="2951371370" sldId="276"/>
        </pc:sldMkLst>
      </pc:sldChg>
      <pc:sldChg chg="addSp delSp modSp add del mod delAnim modAnim modNotesTx">
        <pc:chgData name="Carol Gautier" userId="9f03ed452849cfae" providerId="LiveId" clId="{083D5CCD-1B6E-4D79-BAE6-D88578AB0603}" dt="2025-07-28T15:39:59.481" v="5968"/>
        <pc:sldMkLst>
          <pc:docMk/>
          <pc:sldMk cId="1666130433" sldId="277"/>
        </pc:sldMkLst>
      </pc:sldChg>
      <pc:sldChg chg="del">
        <pc:chgData name="Carol Gautier" userId="9f03ed452849cfae" providerId="LiveId" clId="{083D5CCD-1B6E-4D79-BAE6-D88578AB0603}" dt="2025-07-28T13:46:27.633" v="4968" actId="47"/>
        <pc:sldMkLst>
          <pc:docMk/>
          <pc:sldMk cId="2936408850" sldId="278"/>
        </pc:sldMkLst>
      </pc:sldChg>
      <pc:sldChg chg="addSp delSp modSp mod modNotesTx">
        <pc:chgData name="Carol Gautier" userId="9f03ed452849cfae" providerId="LiveId" clId="{083D5CCD-1B6E-4D79-BAE6-D88578AB0603}" dt="2025-07-28T14:09:18.663" v="5602" actId="20577"/>
        <pc:sldMkLst>
          <pc:docMk/>
          <pc:sldMk cId="116853761" sldId="279"/>
        </pc:sldMkLst>
      </pc:sldChg>
      <pc:sldChg chg="addSp delSp modSp mod modNotesTx">
        <pc:chgData name="Carol Gautier" userId="9f03ed452849cfae" providerId="LiveId" clId="{083D5CCD-1B6E-4D79-BAE6-D88578AB0603}" dt="2025-07-28T13:41:46.742" v="4686" actId="6549"/>
        <pc:sldMkLst>
          <pc:docMk/>
          <pc:sldMk cId="3894104992" sldId="280"/>
        </pc:sldMkLst>
      </pc:sldChg>
      <pc:sldChg chg="del">
        <pc:chgData name="Carol Gautier" userId="9f03ed452849cfae" providerId="LiveId" clId="{083D5CCD-1B6E-4D79-BAE6-D88578AB0603}" dt="2025-07-24T19:14:20.817" v="1881" actId="47"/>
        <pc:sldMkLst>
          <pc:docMk/>
          <pc:sldMk cId="663612293" sldId="281"/>
        </pc:sldMkLst>
      </pc:sldChg>
      <pc:sldChg chg="addSp delSp modSp del mod">
        <pc:chgData name="Carol Gautier" userId="9f03ed452849cfae" providerId="LiveId" clId="{083D5CCD-1B6E-4D79-BAE6-D88578AB0603}" dt="2025-07-24T19:31:48.160" v="3010" actId="47"/>
        <pc:sldMkLst>
          <pc:docMk/>
          <pc:sldMk cId="874935960" sldId="282"/>
        </pc:sldMkLst>
      </pc:sldChg>
      <pc:sldChg chg="addSp delSp modSp mod modNotesTx">
        <pc:chgData name="Carol Gautier" userId="9f03ed452849cfae" providerId="LiveId" clId="{083D5CCD-1B6E-4D79-BAE6-D88578AB0603}" dt="2025-07-28T13:54:11.258" v="5478" actId="6549"/>
        <pc:sldMkLst>
          <pc:docMk/>
          <pc:sldMk cId="3471312857" sldId="283"/>
        </pc:sldMkLst>
      </pc:sldChg>
      <pc:sldChg chg="addSp delSp modSp mod">
        <pc:chgData name="Carol Gautier" userId="9f03ed452849cfae" providerId="LiveId" clId="{083D5CCD-1B6E-4D79-BAE6-D88578AB0603}" dt="2025-07-28T14:22:18.684" v="5666"/>
        <pc:sldMkLst>
          <pc:docMk/>
          <pc:sldMk cId="252226454" sldId="288"/>
        </pc:sldMkLst>
      </pc:sldChg>
      <pc:sldChg chg="addSp delSp modSp add mod addAnim delAnim modAnim modNotesTx">
        <pc:chgData name="Carol Gautier" userId="9f03ed452849cfae" providerId="LiveId" clId="{083D5CCD-1B6E-4D79-BAE6-D88578AB0603}" dt="2025-07-28T14:12:36.258" v="5643" actId="20577"/>
        <pc:sldMkLst>
          <pc:docMk/>
          <pc:sldMk cId="3268765930" sldId="289"/>
        </pc:sldMkLst>
      </pc:sldChg>
      <pc:sldChg chg="addSp delSp modSp add mod delAnim modNotesTx">
        <pc:chgData name="Carol Gautier" userId="9f03ed452849cfae" providerId="LiveId" clId="{083D5CCD-1B6E-4D79-BAE6-D88578AB0603}" dt="2025-07-28T14:13:11.629" v="5658" actId="1035"/>
        <pc:sldMkLst>
          <pc:docMk/>
          <pc:sldMk cId="4130375369" sldId="290"/>
        </pc:sldMkLst>
      </pc:sldChg>
    </pc:docChg>
  </pc:docChgLst>
  <pc:docChgLst>
    <pc:chgData name="Kimberly O'Neal" userId="C7XtvxS4g0cBb4xk4cfY09vszhBAkawk5/Khzw2ihEQ=" providerId="None" clId="Web-{2BB3D306-C827-4C46-BDF5-369B6CF9F818}"/>
    <pc:docChg chg="modSld">
      <pc:chgData name="Kimberly O'Neal" userId="C7XtvxS4g0cBb4xk4cfY09vszhBAkawk5/Khzw2ihEQ=" providerId="None" clId="Web-{2BB3D306-C827-4C46-BDF5-369B6CF9F818}" dt="2025-09-04T22:55:29.843" v="77" actId="14100"/>
      <pc:docMkLst>
        <pc:docMk/>
      </pc:docMkLst>
      <pc:sldChg chg="delAnim">
        <pc:chgData name="Kimberly O'Neal" userId="C7XtvxS4g0cBb4xk4cfY09vszhBAkawk5/Khzw2ihEQ=" providerId="None" clId="Web-{2BB3D306-C827-4C46-BDF5-369B6CF9F818}" dt="2025-09-04T22:53:55.030" v="5"/>
        <pc:sldMkLst>
          <pc:docMk/>
          <pc:sldMk cId="2172881330" sldId="267"/>
        </pc:sldMkLst>
      </pc:sldChg>
      <pc:sldChg chg="modSp delAnim">
        <pc:chgData name="Kimberly O'Neal" userId="C7XtvxS4g0cBb4xk4cfY09vszhBAkawk5/Khzw2ihEQ=" providerId="None" clId="Web-{2BB3D306-C827-4C46-BDF5-369B6CF9F818}" dt="2025-09-04T22:54:51.702" v="35" actId="20577"/>
        <pc:sldMkLst>
          <pc:docMk/>
          <pc:sldMk cId="1873386740" sldId="268"/>
        </pc:sldMkLst>
        <pc:spChg chg="mod">
          <ac:chgData name="Kimberly O'Neal" userId="C7XtvxS4g0cBb4xk4cfY09vszhBAkawk5/Khzw2ihEQ=" providerId="None" clId="Web-{2BB3D306-C827-4C46-BDF5-369B6CF9F818}" dt="2025-09-04T22:54:51.702" v="35" actId="20577"/>
          <ac:spMkLst>
            <pc:docMk/>
            <pc:sldMk cId="1873386740" sldId="268"/>
            <ac:spMk id="2" creationId="{50DE24A2-923E-C6A0-8E00-97623BDC1844}"/>
          </ac:spMkLst>
        </pc:spChg>
        <pc:spChg chg="mod">
          <ac:chgData name="Kimberly O'Neal" userId="C7XtvxS4g0cBb4xk4cfY09vszhBAkawk5/Khzw2ihEQ=" providerId="None" clId="Web-{2BB3D306-C827-4C46-BDF5-369B6CF9F818}" dt="2025-09-04T22:54:46.265" v="34" actId="20577"/>
          <ac:spMkLst>
            <pc:docMk/>
            <pc:sldMk cId="1873386740" sldId="268"/>
            <ac:spMk id="3" creationId="{0D0B2114-043D-2DEF-8B73-2F305D133F8D}"/>
          </ac:spMkLst>
        </pc:spChg>
      </pc:sldChg>
      <pc:sldChg chg="delAnim">
        <pc:chgData name="Kimberly O'Neal" userId="C7XtvxS4g0cBb4xk4cfY09vszhBAkawk5/Khzw2ihEQ=" providerId="None" clId="Web-{2BB3D306-C827-4C46-BDF5-369B6CF9F818}" dt="2025-09-04T22:53:36.967" v="1"/>
        <pc:sldMkLst>
          <pc:docMk/>
          <pc:sldMk cId="116853761" sldId="279"/>
        </pc:sldMkLst>
      </pc:sldChg>
      <pc:sldChg chg="delAnim">
        <pc:chgData name="Kimberly O'Neal" userId="C7XtvxS4g0cBb4xk4cfY09vszhBAkawk5/Khzw2ihEQ=" providerId="None" clId="Web-{2BB3D306-C827-4C46-BDF5-369B6CF9F818}" dt="2025-09-04T22:53:44.030" v="3"/>
        <pc:sldMkLst>
          <pc:docMk/>
          <pc:sldMk cId="3894104992" sldId="280"/>
        </pc:sldMkLst>
      </pc:sldChg>
      <pc:sldChg chg="modSp delAnim">
        <pc:chgData name="Kimberly O'Neal" userId="C7XtvxS4g0cBb4xk4cfY09vszhBAkawk5/Khzw2ihEQ=" providerId="None" clId="Web-{2BB3D306-C827-4C46-BDF5-369B6CF9F818}" dt="2025-09-04T22:55:29.843" v="77" actId="14100"/>
        <pc:sldMkLst>
          <pc:docMk/>
          <pc:sldMk cId="252226454" sldId="288"/>
        </pc:sldMkLst>
        <pc:spChg chg="mod">
          <ac:chgData name="Kimberly O'Neal" userId="C7XtvxS4g0cBb4xk4cfY09vszhBAkawk5/Khzw2ihEQ=" providerId="None" clId="Web-{2BB3D306-C827-4C46-BDF5-369B6CF9F818}" dt="2025-09-04T22:55:15.640" v="62" actId="20577"/>
          <ac:spMkLst>
            <pc:docMk/>
            <pc:sldMk cId="252226454" sldId="288"/>
            <ac:spMk id="2" creationId="{5A9248D1-F337-0503-8E67-372386FA81E5}"/>
          </ac:spMkLst>
        </pc:spChg>
        <pc:spChg chg="mod">
          <ac:chgData name="Kimberly O'Neal" userId="C7XtvxS4g0cBb4xk4cfY09vszhBAkawk5/Khzw2ihEQ=" providerId="None" clId="Web-{2BB3D306-C827-4C46-BDF5-369B6CF9F818}" dt="2025-09-04T22:55:29.843" v="77" actId="14100"/>
          <ac:spMkLst>
            <pc:docMk/>
            <pc:sldMk cId="252226454" sldId="288"/>
            <ac:spMk id="3" creationId="{B6C2D999-4995-8556-5050-E584229293A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B0F71367-10D3-4BF6-93A2-69F3847EC846}" type="datetimeFigureOut">
              <a:rPr lang="en-US" smtClean="0"/>
              <a:pPr/>
              <a:t>9/22/2025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DA6298F2-3F1F-4041-A8E1-C335B761E25A}" type="slidenum">
              <a:rPr lang="en-US" smtClean="0"/>
              <a:pPr/>
              <a:t>‹#›</a:t>
            </a:fld>
            <a:endParaRPr lang="en-US" dirty="0"/>
          </a:p>
        </p:txBody>
      </p:sp>
    </p:spTree>
    <p:extLst>
      <p:ext uri="{BB962C8B-B14F-4D97-AF65-F5344CB8AC3E}">
        <p14:creationId xmlns:p14="http://schemas.microsoft.com/office/powerpoint/2010/main" val="408468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E0C63"/>
                </a:solidFill>
                <a:ea typeface="Tahoma" pitchFamily="34" charset="0"/>
                <a:cs typeface="Calibri" panose="020F0502020204030204" pitchFamily="34" charset="0"/>
              </a:rPr>
              <a:t>The </a:t>
            </a:r>
            <a:r>
              <a:rPr lang="en-US" sz="1200" b="1" kern="1200" dirty="0">
                <a:solidFill>
                  <a:schemeClr val="tx1"/>
                </a:solidFill>
                <a:effectLst/>
                <a:ea typeface="+mn-ea"/>
                <a:cs typeface="Calibri" panose="020F0502020204030204" pitchFamily="34" charset="0"/>
              </a:rPr>
              <a:t>thinkalong toolkit </a:t>
            </a:r>
            <a:r>
              <a:rPr lang="en-US" sz="1200" kern="1200" dirty="0">
                <a:solidFill>
                  <a:schemeClr val="tx1"/>
                </a:solidFill>
                <a:effectLst/>
                <a:ea typeface="+mn-ea"/>
                <a:cs typeface="Calibri" panose="020F0502020204030204" pitchFamily="34" charset="0"/>
              </a:rPr>
              <a:t>includes </a:t>
            </a:r>
            <a:r>
              <a:rPr lang="en-US" sz="1200" b="1" kern="1200" dirty="0">
                <a:solidFill>
                  <a:schemeClr val="tx1"/>
                </a:solidFill>
                <a:effectLst/>
                <a:ea typeface="+mn-ea"/>
                <a:cs typeface="Calibri" panose="020F0502020204030204" pitchFamily="34" charset="0"/>
              </a:rPr>
              <a:t>assessment-style items </a:t>
            </a:r>
            <a:r>
              <a:rPr lang="en-US" sz="1200" kern="1200" dirty="0">
                <a:solidFill>
                  <a:schemeClr val="tx1"/>
                </a:solidFill>
                <a:effectLst/>
                <a:ea typeface="+mn-ea"/>
                <a:cs typeface="Calibri" panose="020F0502020204030204" pitchFamily="34" charset="0"/>
              </a:rPr>
              <a:t>with </a:t>
            </a:r>
            <a:r>
              <a:rPr lang="en-US" sz="1200" b="1" kern="1200" dirty="0">
                <a:solidFill>
                  <a:schemeClr val="tx1"/>
                </a:solidFill>
                <a:effectLst/>
                <a:ea typeface="+mn-ea"/>
                <a:cs typeface="Calibri" panose="020F0502020204030204" pitchFamily="34" charset="0"/>
              </a:rPr>
              <a:t>answer keys</a:t>
            </a:r>
            <a:r>
              <a:rPr lang="en-US" sz="1200" kern="1200" dirty="0">
                <a:solidFill>
                  <a:schemeClr val="tx1"/>
                </a:solidFill>
                <a:effectLst/>
                <a:ea typeface="+mn-ea"/>
                <a:cs typeface="Calibri" panose="020F0502020204030204" pitchFamily="34" charset="0"/>
              </a:rPr>
              <a:t>. A</a:t>
            </a:r>
            <a:r>
              <a:rPr lang="en-US" sz="1200" dirty="0">
                <a:solidFill>
                  <a:srgbClr val="5E0C63"/>
                </a:solidFill>
                <a:ea typeface="Tahoma" pitchFamily="34" charset="0"/>
                <a:cs typeface="Calibri" panose="020F0502020204030204" pitchFamily="34" charset="0"/>
              </a:rPr>
              <a:t> digital version (poster) of the </a:t>
            </a:r>
            <a:r>
              <a:rPr lang="en-US" sz="1200" kern="1200" dirty="0">
                <a:solidFill>
                  <a:schemeClr val="tx1"/>
                </a:solidFill>
                <a:effectLst/>
                <a:ea typeface="+mn-ea"/>
                <a:cs typeface="Calibri" panose="020F0502020204030204" pitchFamily="34" charset="0"/>
              </a:rPr>
              <a:t>thinkalong routine and daily questions for teacher and students’ reference is also included.</a:t>
            </a:r>
            <a:endParaRPr lang="en-US" sz="1200" dirty="0">
              <a:cs typeface="Calibri" panose="020F050202020403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a:t>
            </a:fld>
            <a:endParaRPr lang="en-US" dirty="0"/>
          </a:p>
        </p:txBody>
      </p:sp>
    </p:spTree>
    <p:extLst>
      <p:ext uri="{BB962C8B-B14F-4D97-AF65-F5344CB8AC3E}">
        <p14:creationId xmlns:p14="http://schemas.microsoft.com/office/powerpoint/2010/main" val="4102358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8095B-E708-34BE-ECFB-7D3E112C1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A3451-CC34-97C0-8B4E-DD597271A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9D1A09-AE6E-0AFB-B746-386213F899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 </a:t>
            </a:r>
            <a:r>
              <a:rPr lang="en-US" sz="1200" b="1" i="0" dirty="0">
                <a:solidFill>
                  <a:srgbClr val="1D1C1D"/>
                </a:solidFill>
                <a:effectLst/>
              </a:rPr>
              <a:t>round 3 rationale</a:t>
            </a:r>
          </a:p>
          <a:p>
            <a:r>
              <a:rPr lang="en-US" dirty="0"/>
              <a:t>This is a FIB because 1 5/6 = 1.8333, and that is greater than 1.6 (or 1.6 = 1 6/10). Finding a common denominator, 1 50/60 &lt; 1 36/60. </a:t>
            </a:r>
          </a:p>
        </p:txBody>
      </p:sp>
      <p:sp>
        <p:nvSpPr>
          <p:cNvPr id="4" name="Slide Number Placeholder 3">
            <a:extLst>
              <a:ext uri="{FF2B5EF4-FFF2-40B4-BE49-F238E27FC236}">
                <a16:creationId xmlns:a16="http://schemas.microsoft.com/office/drawing/2014/main" id="{625C6410-94A9-142C-699C-B4767F5103D3}"/>
              </a:ext>
            </a:extLst>
          </p:cNvPr>
          <p:cNvSpPr>
            <a:spLocks noGrp="1"/>
          </p:cNvSpPr>
          <p:nvPr>
            <p:ph type="sldNum" sz="quarter" idx="5"/>
          </p:nvPr>
        </p:nvSpPr>
        <p:spPr/>
        <p:txBody>
          <a:bodyPr/>
          <a:lstStyle/>
          <a:p>
            <a:fld id="{DA6298F2-3F1F-4041-A8E1-C335B761E25A}" type="slidenum">
              <a:rPr lang="en-US" smtClean="0"/>
              <a:t>10</a:t>
            </a:fld>
            <a:endParaRPr lang="en-US" dirty="0"/>
          </a:p>
        </p:txBody>
      </p:sp>
    </p:spTree>
    <p:extLst>
      <p:ext uri="{BB962C8B-B14F-4D97-AF65-F5344CB8AC3E}">
        <p14:creationId xmlns:p14="http://schemas.microsoft.com/office/powerpoint/2010/main" val="36648290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latin typeface="Arial" panose="020B0604020202020204" pitchFamily="34" charset="0"/>
                <a:cs typeface="Arial" panose="020B0604020202020204" pitchFamily="34" charset="0"/>
              </a:rPr>
              <a:t>work it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goal of the third 10 minutes of the routine is for students to </a:t>
            </a:r>
            <a:r>
              <a:rPr lang="en-US" b="1" dirty="0">
                <a:latin typeface="Arial" panose="020B0604020202020204" pitchFamily="34" charset="0"/>
                <a:cs typeface="Arial" panose="020B0604020202020204" pitchFamily="34" charset="0"/>
              </a:rPr>
              <a:t>work out</a:t>
            </a:r>
            <a:r>
              <a:rPr lang="en-US" dirty="0">
                <a:latin typeface="Arial" panose="020B0604020202020204" pitchFamily="34" charset="0"/>
                <a:cs typeface="Arial" panose="020B0604020202020204" pitchFamily="34" charset="0"/>
              </a:rPr>
              <a:t> the problem and </a:t>
            </a:r>
            <a:r>
              <a:rPr lang="en-US" b="1" dirty="0">
                <a:latin typeface="Arial" panose="020B0604020202020204" pitchFamily="34" charset="0"/>
                <a:cs typeface="Arial" panose="020B0604020202020204" pitchFamily="34" charset="0"/>
              </a:rPr>
              <a:t>defend</a:t>
            </a:r>
            <a:r>
              <a:rPr lang="en-US" dirty="0">
                <a:latin typeface="Arial" panose="020B0604020202020204" pitchFamily="34" charset="0"/>
                <a:cs typeface="Arial" panose="020B0604020202020204" pitchFamily="34" charset="0"/>
              </a:rPr>
              <a:t> their answer. We want students to prove why their chosen response is </a:t>
            </a:r>
            <a:r>
              <a:rPr lang="en-US" b="1" dirty="0">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and explain why the incorrect answers are </a:t>
            </a:r>
            <a:r>
              <a:rPr lang="en-US" b="1" dirty="0">
                <a:latin typeface="Arial" panose="020B0604020202020204" pitchFamily="34" charset="0"/>
                <a:cs typeface="Arial" panose="020B0604020202020204" pitchFamily="34" charset="0"/>
              </a:rPr>
              <a:t>wrong</a:t>
            </a:r>
            <a:r>
              <a:rPr lang="en-US" dirty="0">
                <a:latin typeface="Arial" panose="020B0604020202020204" pitchFamily="34" charset="0"/>
                <a:cs typeface="Arial" panose="020B0604020202020204" pitchFamily="34" charset="0"/>
              </a:rPr>
              <a:t>. </a:t>
            </a:r>
            <a:endParaRPr lang="en-US" sz="1200" dirty="0">
              <a:solidFill>
                <a:srgbClr val="5E0C63"/>
              </a:solidFill>
              <a:latin typeface="Arial" panose="020B0604020202020204" pitchFamily="34" charset="0"/>
              <a:ea typeface="Tahoma"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11</a:t>
            </a:fld>
            <a:endParaRPr lang="en-US" dirty="0"/>
          </a:p>
        </p:txBody>
      </p:sp>
    </p:spTree>
    <p:extLst>
      <p:ext uri="{BB962C8B-B14F-4D97-AF65-F5344CB8AC3E}">
        <p14:creationId xmlns:p14="http://schemas.microsoft.com/office/powerpoint/2010/main" val="3742091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work it out - option 1: </a:t>
            </a:r>
            <a:r>
              <a:rPr lang="en-US" dirty="0"/>
              <a:t>Correct learning mistakes and clarify misconceptions by answering the question but be sure students not only solve but also prove why their chosen response is right and explain why the incorrect answers are wrong.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Be sure discussion includes:</a:t>
            </a:r>
          </a:p>
          <a:p>
            <a:pPr marL="228600" indent="-228600">
              <a:buFont typeface="+mj-lt"/>
              <a:buAutoNum type="arabicPeriod"/>
            </a:pPr>
            <a:r>
              <a:rPr lang="en-US" dirty="0"/>
              <a:t>How least to least is greatest from greatest to least.</a:t>
            </a:r>
          </a:p>
          <a:p>
            <a:pPr marL="228600" indent="-228600">
              <a:buFont typeface="+mj-lt"/>
              <a:buAutoNum type="arabicPeriod"/>
            </a:pPr>
            <a:r>
              <a:rPr lang="en-US" dirty="0"/>
              <a:t>How the distance from 0 determines the magnitude of fractions.</a:t>
            </a:r>
          </a:p>
          <a:p>
            <a:pPr marL="228600" indent="-228600">
              <a:buFont typeface="+mj-lt"/>
              <a:buAutoNum type="arabicPeriod"/>
            </a:pPr>
            <a:r>
              <a:rPr lang="en-US" dirty="0"/>
              <a:t>How the size of the denominator determines the magnitude of fractions.</a:t>
            </a:r>
          </a:p>
          <a:p>
            <a:pPr marL="228600" indent="-228600">
              <a:buFont typeface="+mj-lt"/>
              <a:buAutoNum type="arabicPeriod"/>
            </a:pPr>
            <a:r>
              <a:rPr lang="en-US" dirty="0"/>
              <a:t>Using reasonableness to place the numbers as much as possible lessens the workload and difficulty of the problem.</a:t>
            </a:r>
          </a:p>
          <a:p>
            <a:pPr marL="228600" indent="-228600">
              <a:buFont typeface="+mj-lt"/>
              <a:buAutoNum type="arabicPeriod"/>
            </a:pPr>
            <a:r>
              <a:rPr lang="en-US" dirty="0"/>
              <a:t>If students can’t place all the numbers in the correct order using reasonableness, they may have to change decimals to fractions or fractions to decimals.</a:t>
            </a:r>
          </a:p>
          <a:p>
            <a:pPr marL="228600" indent="-228600">
              <a:buFont typeface="+mj-lt"/>
              <a:buAutoNum type="arabicPeriod"/>
            </a:pPr>
            <a:r>
              <a:rPr lang="en-US" dirty="0"/>
              <a:t>How to change fractions to decimals or decimals to fractions as needed.</a:t>
            </a:r>
          </a:p>
          <a:p>
            <a:pPr marL="0" indent="0">
              <a:buFont typeface="+mj-lt"/>
              <a:buNone/>
            </a:pPr>
            <a:endParaRPr 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u="none" dirty="0">
                <a:solidFill>
                  <a:schemeClr val="accent5"/>
                </a:solidFill>
              </a:rPr>
              <a:t>Tip: Have students write the names and distances on a piece of scratch paper!</a:t>
            </a:r>
          </a:p>
        </p:txBody>
      </p:sp>
      <p:sp>
        <p:nvSpPr>
          <p:cNvPr id="4" name="Slide Number Placeholder 3"/>
          <p:cNvSpPr>
            <a:spLocks noGrp="1"/>
          </p:cNvSpPr>
          <p:nvPr>
            <p:ph type="sldNum" sz="quarter" idx="5"/>
          </p:nvPr>
        </p:nvSpPr>
        <p:spPr/>
        <p:txBody>
          <a:bodyPr/>
          <a:lstStyle/>
          <a:p>
            <a:fld id="{DA6298F2-3F1F-4041-A8E1-C335B761E25A}" type="slidenum">
              <a:rPr lang="en-US" smtClean="0"/>
              <a:t>12</a:t>
            </a:fld>
            <a:endParaRPr lang="en-US" dirty="0"/>
          </a:p>
        </p:txBody>
      </p:sp>
    </p:spTree>
    <p:extLst>
      <p:ext uri="{BB962C8B-B14F-4D97-AF65-F5344CB8AC3E}">
        <p14:creationId xmlns:p14="http://schemas.microsoft.com/office/powerpoint/2010/main" val="264045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D1C1D"/>
                </a:solidFill>
                <a:effectLst/>
              </a:rPr>
              <a:t>work it out - option 1: IQ slap down (learning from mistakes instructional strategy) </a:t>
            </a:r>
          </a:p>
          <a:p>
            <a:endParaRPr lang="en-US" b="1" i="0" dirty="0">
              <a:solidFill>
                <a:srgbClr val="1D1C1D"/>
              </a:solidFill>
              <a:effectLst/>
            </a:endParaRPr>
          </a:p>
          <a:p>
            <a:r>
              <a:rPr lang="en-US" b="1" i="0" dirty="0">
                <a:solidFill>
                  <a:srgbClr val="1D1C1D"/>
                </a:solidFill>
                <a:effectLst/>
              </a:rPr>
              <a:t>p</a:t>
            </a:r>
            <a:r>
              <a:rPr lang="en-US" sz="1200" b="1" i="0" kern="1200" dirty="0">
                <a:solidFill>
                  <a:schemeClr val="tx1"/>
                </a:solidFill>
                <a:effectLst/>
                <a:ea typeface="+mn-ea"/>
                <a:cs typeface="+mn-cs"/>
              </a:rPr>
              <a:t>urpose</a:t>
            </a:r>
          </a:p>
          <a:p>
            <a:r>
              <a:rPr lang="en-US" sz="1200" b="0" i="0" kern="1200" dirty="0">
                <a:solidFill>
                  <a:schemeClr val="tx1"/>
                </a:solidFill>
                <a:effectLst/>
                <a:ea typeface="+mn-ea"/>
                <a:cs typeface="+mn-cs"/>
              </a:rPr>
              <a:t>Students analyze or practice assessment questions by determining the worst answer, the distractor, and the correct answer through a slap-down game.</a:t>
            </a:r>
          </a:p>
          <a:p>
            <a:endParaRPr lang="en-US" b="1" i="0" dirty="0">
              <a:solidFill>
                <a:srgbClr val="1D1C1D"/>
              </a:solidFill>
              <a:effectLst/>
            </a:endParaRPr>
          </a:p>
          <a:p>
            <a:r>
              <a:rPr lang="en-US" b="1" i="0" dirty="0">
                <a:solidFill>
                  <a:srgbClr val="1D1C1D"/>
                </a:solidFill>
                <a:effectLst/>
              </a:rPr>
              <a:t>instructions</a:t>
            </a:r>
            <a:endParaRPr lang="en-US" sz="1200" b="1" i="0" kern="1200" dirty="0">
              <a:solidFill>
                <a:schemeClr val="tx1"/>
              </a:solidFill>
              <a:effectLst/>
              <a:ea typeface="+mn-ea"/>
              <a:cs typeface="+mn-cs"/>
            </a:endParaRPr>
          </a:p>
          <a:p>
            <a:pPr marL="228600" indent="-228600">
              <a:buFont typeface="+mj-lt"/>
              <a:buAutoNum type="arabicPeriod"/>
            </a:pPr>
            <a:r>
              <a:rPr lang="en-US" sz="1200" b="0" i="0" kern="1200" dirty="0">
                <a:solidFill>
                  <a:schemeClr val="tx1"/>
                </a:solidFill>
                <a:effectLst/>
                <a:ea typeface="+mn-ea"/>
                <a:cs typeface="+mn-cs"/>
              </a:rPr>
              <a:t>Students create a set of A-B-C-D cards using sticky notes, index cards, or scratch paper.</a:t>
            </a:r>
          </a:p>
          <a:p>
            <a:pPr marL="228600" indent="-228600">
              <a:buFont typeface="+mj-lt"/>
              <a:buAutoNum type="arabicPeriod"/>
            </a:pPr>
            <a:r>
              <a:rPr lang="en-US" sz="1200" b="0" i="0" kern="1200" dirty="0">
                <a:solidFill>
                  <a:schemeClr val="tx1"/>
                </a:solidFill>
                <a:effectLst/>
                <a:ea typeface="+mn-ea"/>
                <a:cs typeface="+mn-cs"/>
              </a:rPr>
              <a:t>Organize students into thinking partners or small groups.</a:t>
            </a:r>
          </a:p>
          <a:p>
            <a:pPr marL="228600" indent="-228600">
              <a:buFont typeface="+mj-lt"/>
              <a:buAutoNum type="arabicPeriod"/>
            </a:pPr>
            <a:r>
              <a:rPr lang="en-US" sz="1200" b="0" i="0" kern="1200" dirty="0">
                <a:solidFill>
                  <a:schemeClr val="tx1"/>
                </a:solidFill>
                <a:effectLst/>
                <a:ea typeface="+mn-ea"/>
                <a:cs typeface="+mn-cs"/>
              </a:rPr>
              <a:t>Facilitate 3 rounds of IQ Slap Down with the selected weekly assessment item:</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1: At teacher’s signal, students slap down the WORST answer, justify with their partner, and pick up their cards. Teacher clarifies.</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2: At teacher’s signal, students slap down the DISTRACTOR answer, justify with their partner, and pick up their cards. Teacher clarifies.</a:t>
            </a:r>
          </a:p>
          <a:p>
            <a:pPr marL="628650" lvl="1" indent="-171450">
              <a:buFont typeface="Arial" panose="020B0604020202020204" pitchFamily="34" charset="0"/>
              <a:buChar char="•"/>
            </a:pPr>
            <a:r>
              <a:rPr lang="en-US" sz="1200" b="0" i="0" kern="1200" dirty="0">
                <a:solidFill>
                  <a:schemeClr val="tx1"/>
                </a:solidFill>
                <a:effectLst/>
                <a:ea typeface="+mn-ea"/>
                <a:cs typeface="+mn-cs"/>
              </a:rPr>
              <a:t>Round 3: At teacher’s signal, students slap down the CORRECT answer, justify with their partner, and pick up their cards. Teacher clarifies.</a:t>
            </a:r>
          </a:p>
          <a:p>
            <a:pPr marL="228600" indent="-228600">
              <a:buFont typeface="+mj-lt"/>
              <a:buAutoNum type="arabicPeriod"/>
            </a:pPr>
            <a:r>
              <a:rPr lang="en-US" sz="1200" b="0" i="0" kern="1200" dirty="0">
                <a:solidFill>
                  <a:schemeClr val="tx1"/>
                </a:solidFill>
                <a:effectLst/>
                <a:ea typeface="+mn-ea"/>
                <a:cs typeface="+mn-cs"/>
              </a:rPr>
              <a:t>Observe students’ thinking and clarify/verify as appropriate.</a:t>
            </a:r>
          </a:p>
          <a:p>
            <a:pPr marL="228600" indent="-228600">
              <a:buFont typeface="+mj-lt"/>
              <a:buAutoNum type="arabicPeriod"/>
            </a:pPr>
            <a:r>
              <a:rPr lang="en-US" sz="1200" b="0" i="0" kern="1200" dirty="0">
                <a:solidFill>
                  <a:schemeClr val="tx1"/>
                </a:solidFill>
                <a:effectLst/>
                <a:ea typeface="+mn-ea"/>
                <a:cs typeface="+mn-cs"/>
              </a:rPr>
              <a:t>Answer “work it out questions” from think along routine.</a:t>
            </a:r>
            <a:endParaRPr lang="en-US" dirty="0"/>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13</a:t>
            </a:fld>
            <a:endParaRPr lang="en-US" dirty="0"/>
          </a:p>
        </p:txBody>
      </p:sp>
    </p:spTree>
    <p:extLst>
      <p:ext uri="{BB962C8B-B14F-4D97-AF65-F5344CB8AC3E}">
        <p14:creationId xmlns:p14="http://schemas.microsoft.com/office/powerpoint/2010/main" val="14768363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D1C1D"/>
                </a:solidFill>
              </a:rPr>
              <a:t>work it out - option 1: round 1 rationale</a:t>
            </a:r>
            <a:endParaRPr lang="en-US" dirty="0"/>
          </a:p>
          <a:p>
            <a:endParaRPr lang="en-US" b="1" dirty="0"/>
          </a:p>
          <a:p>
            <a:r>
              <a:rPr lang="en-US" b="1" dirty="0"/>
              <a:t>B </a:t>
            </a:r>
            <a:r>
              <a:rPr lang="en-US" b="0" dirty="0"/>
              <a:t>is the worst answer. The order is correct if the names are put in order from greatest to least. The student knew the content but put the numbers in the wrong order.</a:t>
            </a:r>
            <a:endParaRPr lang="en-US" dirty="0"/>
          </a:p>
          <a:p>
            <a:endParaRPr lang="en-US" b="0" dirty="0"/>
          </a:p>
          <a:p>
            <a:r>
              <a:rPr lang="en-US" b="0" i="0" dirty="0"/>
              <a:t>Students may be able to give a rationale for other answer choices being the worst.</a:t>
            </a:r>
            <a:endParaRPr lang="en-US" b="1" i="0" dirty="0"/>
          </a:p>
        </p:txBody>
      </p:sp>
      <p:sp>
        <p:nvSpPr>
          <p:cNvPr id="4" name="Slide Number Placeholder 3"/>
          <p:cNvSpPr>
            <a:spLocks noGrp="1"/>
          </p:cNvSpPr>
          <p:nvPr>
            <p:ph type="sldNum" sz="quarter" idx="5"/>
          </p:nvPr>
        </p:nvSpPr>
        <p:spPr/>
        <p:txBody>
          <a:bodyPr/>
          <a:lstStyle/>
          <a:p>
            <a:fld id="{DA6298F2-3F1F-4041-A8E1-C335B761E25A}" type="slidenum">
              <a:rPr lang="en-US" smtClean="0"/>
              <a:t>14</a:t>
            </a:fld>
            <a:endParaRPr lang="en-US" dirty="0"/>
          </a:p>
        </p:txBody>
      </p:sp>
    </p:spTree>
    <p:extLst>
      <p:ext uri="{BB962C8B-B14F-4D97-AF65-F5344CB8AC3E}">
        <p14:creationId xmlns:p14="http://schemas.microsoft.com/office/powerpoint/2010/main" val="4193516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1D1C1D"/>
                </a:solidFill>
              </a:rPr>
              <a:t>work it out - option 1: round 2 rationale</a:t>
            </a:r>
            <a:endParaRPr lang="en-US" dirty="0"/>
          </a:p>
          <a:p>
            <a:endParaRPr lang="en-US" b="1" dirty="0">
              <a:solidFill>
                <a:srgbClr val="1D1C1D"/>
              </a:solidFill>
            </a:endParaRPr>
          </a:p>
          <a:p>
            <a:r>
              <a:rPr lang="en-US" b="1" dirty="0"/>
              <a:t>A </a:t>
            </a:r>
            <a:r>
              <a:rPr lang="en-US" b="0" dirty="0"/>
              <a:t>is the best distractor. Two names are mixed up, Jacob and Charlsie.</a:t>
            </a:r>
            <a:endParaRPr lang="en-US"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Students may be able to give a rationale for other answers choices being the best distractor.</a:t>
            </a:r>
            <a:endParaRPr lang="en-US" b="1" i="0" dirty="0"/>
          </a:p>
          <a:p>
            <a:endParaRPr lang="en-US" b="1" dirty="0"/>
          </a:p>
        </p:txBody>
      </p:sp>
      <p:sp>
        <p:nvSpPr>
          <p:cNvPr id="4" name="Slide Number Placeholder 3"/>
          <p:cNvSpPr>
            <a:spLocks noGrp="1"/>
          </p:cNvSpPr>
          <p:nvPr>
            <p:ph type="sldNum" sz="quarter" idx="5"/>
          </p:nvPr>
        </p:nvSpPr>
        <p:spPr/>
        <p:txBody>
          <a:bodyPr/>
          <a:lstStyle/>
          <a:p>
            <a:fld id="{DA6298F2-3F1F-4041-A8E1-C335B761E25A}" type="slidenum">
              <a:rPr lang="en-US" smtClean="0"/>
              <a:t>15</a:t>
            </a:fld>
            <a:endParaRPr lang="en-US" dirty="0"/>
          </a:p>
        </p:txBody>
      </p:sp>
    </p:spTree>
    <p:extLst>
      <p:ext uri="{BB962C8B-B14F-4D97-AF65-F5344CB8AC3E}">
        <p14:creationId xmlns:p14="http://schemas.microsoft.com/office/powerpoint/2010/main" val="7564782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1D1C1D"/>
                </a:solidFill>
              </a:rPr>
              <a:t>work it out - option 1: round 3 rationale</a:t>
            </a:r>
            <a:endParaRPr lang="en-US" b="1" dirty="0"/>
          </a:p>
          <a:p>
            <a:pPr>
              <a:defRPr/>
            </a:pPr>
            <a:endParaRPr lang="en-US" b="1" dirty="0"/>
          </a:p>
          <a:p>
            <a:pPr>
              <a:defRPr/>
            </a:pPr>
            <a:r>
              <a:rPr lang="en-US" b="1" dirty="0"/>
              <a:t>D </a:t>
            </a:r>
            <a:r>
              <a:rPr lang="en-US" b="0" dirty="0"/>
              <a:t>is the correct answer.</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1D1C1D"/>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rgbClr val="1D1C1D"/>
                </a:solidFill>
                <a:effectLst/>
                <a:ea typeface="+mn-ea"/>
                <a:cs typeface="+mn-cs"/>
              </a:rPr>
              <a:t>After IQ slap down, a</a:t>
            </a:r>
            <a:r>
              <a:rPr lang="en-US" sz="1200" b="0" i="0" kern="1200" dirty="0">
                <a:solidFill>
                  <a:schemeClr val="tx1"/>
                </a:solidFill>
                <a:effectLst/>
                <a:ea typeface="+mn-ea"/>
                <a:cs typeface="+mn-cs"/>
              </a:rPr>
              <a:t>nswer the “work it out” questions from the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ea typeface="+mn-ea"/>
                <a:cs typeface="+mn-cs"/>
              </a:rPr>
              <a:t>explain your answer in more than one 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ea typeface="+mn-ea"/>
                <a:cs typeface="+mn-cs"/>
              </a:rPr>
              <a:t>what mistakes do you need to avoid?</a:t>
            </a: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16</a:t>
            </a:fld>
            <a:endParaRPr lang="en-US" dirty="0"/>
          </a:p>
        </p:txBody>
      </p:sp>
    </p:spTree>
    <p:extLst>
      <p:ext uri="{BB962C8B-B14F-4D97-AF65-F5344CB8AC3E}">
        <p14:creationId xmlns:p14="http://schemas.microsoft.com/office/powerpoint/2010/main" val="17145782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fourth 10 minutes of the routine is for us to change things up so students can practice with novelty and transfer. </a:t>
            </a:r>
          </a:p>
        </p:txBody>
      </p:sp>
      <p:sp>
        <p:nvSpPr>
          <p:cNvPr id="4" name="Slide Number Placeholder 3"/>
          <p:cNvSpPr>
            <a:spLocks noGrp="1"/>
          </p:cNvSpPr>
          <p:nvPr>
            <p:ph type="sldNum" sz="quarter" idx="5"/>
          </p:nvPr>
        </p:nvSpPr>
        <p:spPr/>
        <p:txBody>
          <a:bodyPr/>
          <a:lstStyle/>
          <a:p>
            <a:fld id="{DA6298F2-3F1F-4041-A8E1-C335B761E25A}" type="slidenum">
              <a:rPr lang="en-US" smtClean="0"/>
              <a:t>17</a:t>
            </a:fld>
            <a:endParaRPr lang="en-US" dirty="0"/>
          </a:p>
        </p:txBody>
      </p:sp>
    </p:spTree>
    <p:extLst>
      <p:ext uri="{BB962C8B-B14F-4D97-AF65-F5344CB8AC3E}">
        <p14:creationId xmlns:p14="http://schemas.microsoft.com/office/powerpoint/2010/main" val="660200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think it up - option 1: </a:t>
            </a:r>
            <a:r>
              <a:rPr lang="en-US" b="0" i="0" dirty="0">
                <a:solidFill>
                  <a:srgbClr val="1D1C1D"/>
                </a:solidFill>
                <a:effectLst/>
              </a:rPr>
              <a:t>Use the guiding questions on the routine to drive the thinking and discussion with students as they reflect </a:t>
            </a:r>
            <a:r>
              <a:rPr lang="en-US" dirty="0"/>
              <a:t>on the work of the routine so far -- the thinking around the content and the problem, text or visual. Then, have students analyze how all of that can help them as they work on or think through other content or solving future problems.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18</a:t>
            </a:fld>
            <a:endParaRPr lang="en-US" dirty="0"/>
          </a:p>
        </p:txBody>
      </p:sp>
    </p:spTree>
    <p:extLst>
      <p:ext uri="{BB962C8B-B14F-4D97-AF65-F5344CB8AC3E}">
        <p14:creationId xmlns:p14="http://schemas.microsoft.com/office/powerpoint/2010/main" val="542248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ABAE7-F82A-4B44-B796-8A4A337DAE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29E8AD-6099-C32D-7312-B8CF6F2E1E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BDACE-7D2E-9897-0450-E6E142A8F7A0}"/>
              </a:ext>
            </a:extLst>
          </p:cNvPr>
          <p:cNvSpPr>
            <a:spLocks noGrp="1"/>
          </p:cNvSpPr>
          <p:nvPr>
            <p:ph type="body" idx="1"/>
          </p:nvPr>
        </p:nvSpPr>
        <p:spPr/>
        <p:txBody>
          <a:bodyPr/>
          <a:lstStyle/>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think it up - option 2:</a:t>
            </a:r>
            <a:r>
              <a:rPr lang="en-US" sz="1200" b="0" i="0" dirty="0">
                <a:solidFill>
                  <a:srgbClr val="5E0C63"/>
                </a:solidFill>
                <a:effectLst/>
                <a:latin typeface="Arial" panose="020B0604020202020204" pitchFamily="34" charset="0"/>
                <a:ea typeface="Tahoma" pitchFamily="34" charset="0"/>
                <a:cs typeface="Arial" panose="020B0604020202020204" pitchFamily="34" charset="0"/>
              </a:rPr>
              <a:t> </a:t>
            </a:r>
            <a:r>
              <a:rPr lang="en-US" b="1" i="0" dirty="0">
                <a:solidFill>
                  <a:srgbClr val="1D1C1D"/>
                </a:solidFill>
                <a:effectLst/>
                <a:latin typeface="Arial" panose="020B0604020202020204" pitchFamily="34" charset="0"/>
                <a:cs typeface="Arial" panose="020B0604020202020204" pitchFamily="34" charset="0"/>
              </a:rPr>
              <a:t>compare/contrast model (extending thinking instructional strategy)</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b="1" i="0" dirty="0">
              <a:solidFill>
                <a:srgbClr val="1D1C1D"/>
              </a:solidFill>
              <a:effectLst/>
              <a:latin typeface="Arial" panose="020B0604020202020204" pitchFamily="34" charset="0"/>
              <a:cs typeface="Arial" panose="020B0604020202020204" pitchFamily="34" charset="0"/>
            </a:endParaRP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1" i="0" dirty="0">
                <a:solidFill>
                  <a:srgbClr val="1D1C1D"/>
                </a:solidFill>
                <a:effectLst/>
                <a:latin typeface="Arial" panose="020B0604020202020204" pitchFamily="34" charset="0"/>
                <a:cs typeface="Arial" panose="020B0604020202020204" pitchFamily="34" charset="0"/>
              </a:rPr>
              <a:t>purpose</a:t>
            </a:r>
          </a:p>
          <a:p>
            <a:pPr marL="0" marR="0" lvl="0" indent="0" algn="l" defTabSz="996094" rtl="0" eaLnBrk="1" fontAlgn="auto" latinLnBrk="0" hangingPunct="1">
              <a:lnSpc>
                <a:spcPct val="100000"/>
              </a:lnSpc>
              <a:spcBef>
                <a:spcPts val="0"/>
              </a:spcBef>
              <a:spcAft>
                <a:spcPts val="0"/>
              </a:spcAft>
              <a:buClrTx/>
              <a:buSzTx/>
              <a:buFont typeface="+mj-lt"/>
              <a:buNone/>
              <a:tabLst/>
              <a:defRPr/>
            </a:pPr>
            <a:r>
              <a:rPr lang="en-US" b="0" i="0" dirty="0">
                <a:solidFill>
                  <a:srgbClr val="1D1C1D"/>
                </a:solidFill>
                <a:effectLst/>
                <a:latin typeface="Arial" panose="020B0604020202020204" pitchFamily="34" charset="0"/>
                <a:cs typeface="Arial" panose="020B0604020202020204" pitchFamily="34" charset="0"/>
              </a:rPr>
              <a:t>This is an effective </a:t>
            </a:r>
            <a:r>
              <a:rPr lang="en-US" dirty="0">
                <a:latin typeface="Arial" panose="020B0604020202020204" pitchFamily="34" charset="0"/>
                <a:cs typeface="Arial" panose="020B0604020202020204" pitchFamily="34" charset="0"/>
              </a:rPr>
              <a:t>strategy to facilitate a structured, supported, and engaging way for kids to answer the “think it up” questions and analyze 2 similar yet different items or visuals aligned to the same standard. </a:t>
            </a:r>
          </a:p>
          <a:p>
            <a:pPr marL="0" marR="0" lvl="0" indent="0" algn="l" defTabSz="996094" rtl="0" eaLnBrk="1" fontAlgn="auto" latinLnBrk="0" hangingPunct="1">
              <a:lnSpc>
                <a:spcPct val="100000"/>
              </a:lnSpc>
              <a:spcBef>
                <a:spcPts val="0"/>
              </a:spcBef>
              <a:spcAft>
                <a:spcPts val="0"/>
              </a:spcAft>
              <a:buClrTx/>
              <a:buSzTx/>
              <a:buFont typeface="+mj-lt"/>
              <a:buNone/>
              <a:tabLst/>
              <a:defRPr/>
            </a:pPr>
            <a:endParaRPr lang="en-US" dirty="0">
              <a:latin typeface="Arial" panose="020B0604020202020204" pitchFamily="34" charset="0"/>
              <a:cs typeface="Arial" panose="020B0604020202020204" pitchFamily="34" charset="0"/>
            </a:endParaRPr>
          </a:p>
          <a:p>
            <a:pPr marL="0" indent="0" defTabSz="996094">
              <a:buFont typeface="+mj-lt"/>
              <a:buNone/>
              <a:defRPr/>
            </a:pPr>
            <a:r>
              <a:rPr lang="en-US" b="1" i="0" dirty="0">
                <a:solidFill>
                  <a:srgbClr val="1D1C1D"/>
                </a:solidFill>
                <a:effectLst/>
                <a:latin typeface="Arial" panose="020B0604020202020204" pitchFamily="34" charset="0"/>
                <a:cs typeface="Arial" panose="020B0604020202020204" pitchFamily="34" charset="0"/>
              </a:rPr>
              <a:t>instructions</a:t>
            </a:r>
            <a:endParaRPr lang="en-US" dirty="0">
              <a:solidFill>
                <a:prstClr val="black"/>
              </a:solidFill>
              <a:latin typeface="Arial" panose="020B0604020202020204" pitchFamily="34" charset="0"/>
              <a:cs typeface="Arial" panose="020B0604020202020204" pitchFamily="34" charset="0"/>
            </a:endParaRP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Divide students into groups of 3. </a:t>
            </a:r>
          </a:p>
          <a:p>
            <a:pPr marL="228600" marR="0" lvl="0" indent="-228600" algn="l" defTabSz="996094" rtl="0" eaLnBrk="1" fontAlgn="auto" latinLnBrk="0" hangingPunct="1">
              <a:lnSpc>
                <a:spcPct val="100000"/>
              </a:lnSpc>
              <a:spcBef>
                <a:spcPts val="0"/>
              </a:spcBef>
              <a:spcAft>
                <a:spcPts val="0"/>
              </a:spcAft>
              <a:buClrTx/>
              <a:buSzTx/>
              <a:buFont typeface="+mj-lt"/>
              <a:buAutoNum type="arabicPeriod"/>
              <a:tabLst/>
              <a:defRPr/>
            </a:pPr>
            <a:r>
              <a:rPr lang="en-US" dirty="0">
                <a:solidFill>
                  <a:prstClr val="black"/>
                </a:solidFill>
                <a:latin typeface="Arial" panose="020B0604020202020204" pitchFamily="34" charset="0"/>
                <a:cs typeface="Arial" panose="020B0604020202020204" pitchFamily="34" charset="0"/>
              </a:rPr>
              <a:t>In each group, students CONTRAST the items by discussing/writing 2-3 attributes of each item.</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In each group, students COMPARE the items by discussing/writing 2-3 attributes both items share.</a:t>
            </a:r>
          </a:p>
          <a:p>
            <a:pPr marL="228600" indent="-228600" defTabSz="996094">
              <a:buFont typeface="+mj-lt"/>
              <a:buAutoNum type="arabicPeriod"/>
              <a:defRPr/>
            </a:pPr>
            <a:r>
              <a:rPr lang="en-US" dirty="0">
                <a:solidFill>
                  <a:prstClr val="black"/>
                </a:solidFill>
                <a:latin typeface="Arial" panose="020B0604020202020204" pitchFamily="34" charset="0"/>
                <a:cs typeface="Arial" panose="020B0604020202020204" pitchFamily="34" charset="0"/>
              </a:rPr>
              <a:t>Groups share out 1 of their differences and 1 of their similarities. </a:t>
            </a:r>
          </a:p>
          <a:p>
            <a:pPr marL="228600" indent="-228600">
              <a:buFont typeface="+mj-lt"/>
              <a:buAutoNum type="arabicPeriod"/>
            </a:pPr>
            <a:r>
              <a:rPr lang="en-US" sz="1200" b="0" i="0" kern="1200" dirty="0">
                <a:solidFill>
                  <a:schemeClr val="tx1"/>
                </a:solidFill>
                <a:effectLst/>
                <a:latin typeface="Arial" panose="020B0604020202020204" pitchFamily="34" charset="0"/>
                <a:ea typeface="+mn-ea"/>
                <a:cs typeface="Arial" panose="020B0604020202020204" pitchFamily="34" charset="0"/>
              </a:rPr>
              <a:t>Observe and listen to students’ thinking and clarify/verify as appropriate.</a:t>
            </a:r>
            <a:endParaRPr lang="en-US" i="1"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246C2C8-F52A-00A2-C2B2-96DE99248DC0}"/>
              </a:ext>
            </a:extLst>
          </p:cNvPr>
          <p:cNvSpPr>
            <a:spLocks noGrp="1"/>
          </p:cNvSpPr>
          <p:nvPr>
            <p:ph type="sldNum" sz="quarter" idx="5"/>
          </p:nvPr>
        </p:nvSpPr>
        <p:spPr/>
        <p:txBody>
          <a:bodyPr/>
          <a:lstStyle/>
          <a:p>
            <a:fld id="{DA6298F2-3F1F-4041-A8E1-C335B761E25A}" type="slidenum">
              <a:rPr lang="en-US" smtClean="0"/>
              <a:t>19</a:t>
            </a:fld>
            <a:endParaRPr lang="en-US" dirty="0"/>
          </a:p>
        </p:txBody>
      </p:sp>
    </p:spTree>
    <p:extLst>
      <p:ext uri="{BB962C8B-B14F-4D97-AF65-F5344CB8AC3E}">
        <p14:creationId xmlns:p14="http://schemas.microsoft.com/office/powerpoint/2010/main" val="2117275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week, use the guiding questions from the </a:t>
            </a:r>
            <a:r>
              <a:rPr lang="en-US" b="1" dirty="0"/>
              <a:t>thinkalong routine </a:t>
            </a:r>
            <a:r>
              <a:rPr lang="en-US" dirty="0"/>
              <a:t>to lead student thinking and discussion around the selected </a:t>
            </a:r>
            <a:r>
              <a:rPr lang="en-US" b="1" dirty="0"/>
              <a:t>stimulus</a:t>
            </a:r>
            <a:r>
              <a:rPr lang="en-US" b="0" dirty="0"/>
              <a:t> (</a:t>
            </a:r>
            <a:r>
              <a:rPr lang="en-US" dirty="0"/>
              <a:t>problem, text, or visual) aligned to a high-impact standard/concept.</a:t>
            </a:r>
          </a:p>
        </p:txBody>
      </p:sp>
      <p:sp>
        <p:nvSpPr>
          <p:cNvPr id="4" name="Slide Number Placeholder 3"/>
          <p:cNvSpPr>
            <a:spLocks noGrp="1"/>
          </p:cNvSpPr>
          <p:nvPr>
            <p:ph type="sldNum" sz="quarter" idx="5"/>
          </p:nvPr>
        </p:nvSpPr>
        <p:spPr/>
        <p:txBody>
          <a:bodyPr/>
          <a:lstStyle/>
          <a:p>
            <a:fld id="{DA6298F2-3F1F-4041-A8E1-C335B761E25A}" type="slidenum">
              <a:rPr lang="en-US" smtClean="0"/>
              <a:t>2</a:t>
            </a:fld>
            <a:endParaRPr lang="en-US" dirty="0"/>
          </a:p>
        </p:txBody>
      </p:sp>
    </p:spTree>
    <p:extLst>
      <p:ext uri="{BB962C8B-B14F-4D97-AF65-F5344CB8AC3E}">
        <p14:creationId xmlns:p14="http://schemas.microsoft.com/office/powerpoint/2010/main" val="25364086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last 10 minutes of the routine is for students to reflect on the routine and write about how it affected their understanding and confidence around the content and problem-solving process. </a:t>
            </a:r>
          </a:p>
        </p:txBody>
      </p:sp>
      <p:sp>
        <p:nvSpPr>
          <p:cNvPr id="4" name="Slide Number Placeholder 3"/>
          <p:cNvSpPr>
            <a:spLocks noGrp="1"/>
          </p:cNvSpPr>
          <p:nvPr>
            <p:ph type="sldNum" sz="quarter" idx="5"/>
          </p:nvPr>
        </p:nvSpPr>
        <p:spPr/>
        <p:txBody>
          <a:bodyPr/>
          <a:lstStyle/>
          <a:p>
            <a:fld id="{DA6298F2-3F1F-4041-A8E1-C335B761E25A}" type="slidenum">
              <a:rPr lang="en-US" smtClean="0"/>
              <a:t>20</a:t>
            </a:fld>
            <a:endParaRPr lang="en-US" dirty="0"/>
          </a:p>
        </p:txBody>
      </p:sp>
    </p:spTree>
    <p:extLst>
      <p:ext uri="{BB962C8B-B14F-4D97-AF65-F5344CB8AC3E}">
        <p14:creationId xmlns:p14="http://schemas.microsoft.com/office/powerpoint/2010/main" val="101814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9F3BA-9AAC-E1A8-187E-6BF335983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37185-26C5-9A52-AC5C-A3D282002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E3D4A-71AD-F686-0EDF-CD92322EEF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write about it</a:t>
            </a:r>
            <a:r>
              <a:rPr lang="en-US" b="0" dirty="0"/>
              <a:t>: The goal of the last 10 minutes of the routine is to solidify learning and have students practice communicating what they know in </a:t>
            </a:r>
            <a:r>
              <a:rPr lang="en-US" b="1" dirty="0"/>
              <a:t>writing</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students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think</a:t>
            </a:r>
            <a:r>
              <a:rPr lang="en-US" b="0" dirty="0"/>
              <a:t> about the activities, questions, discussions, and the selected problem, text or visual for this week’s thinkalong routine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talk</a:t>
            </a:r>
            <a:r>
              <a:rPr lang="en-US" b="0" dirty="0"/>
              <a:t> with a partner or in a small group about what they learned and the evidence that supports their thinking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write</a:t>
            </a:r>
            <a:r>
              <a:rPr lang="en-US" b="0" dirty="0"/>
              <a:t> their answers on a piece of paper or in their notebooks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areas in which students may need more support.</a:t>
            </a:r>
            <a:endParaRPr lang="en-US" b="0" dirty="0"/>
          </a:p>
        </p:txBody>
      </p:sp>
      <p:sp>
        <p:nvSpPr>
          <p:cNvPr id="4" name="Slide Number Placeholder 3">
            <a:extLst>
              <a:ext uri="{FF2B5EF4-FFF2-40B4-BE49-F238E27FC236}">
                <a16:creationId xmlns:a16="http://schemas.microsoft.com/office/drawing/2014/main" id="{1277E5E3-D279-AD81-2114-2208EA228A67}"/>
              </a:ext>
            </a:extLst>
          </p:cNvPr>
          <p:cNvSpPr>
            <a:spLocks noGrp="1"/>
          </p:cNvSpPr>
          <p:nvPr>
            <p:ph type="sldNum" sz="quarter" idx="5"/>
          </p:nvPr>
        </p:nvSpPr>
        <p:spPr/>
        <p:txBody>
          <a:bodyPr/>
          <a:lstStyle/>
          <a:p>
            <a:fld id="{DA6298F2-3F1F-4041-A8E1-C335B761E25A}" type="slidenum">
              <a:rPr lang="en-US" smtClean="0"/>
              <a:t>21</a:t>
            </a:fld>
            <a:endParaRPr lang="en-US" dirty="0"/>
          </a:p>
        </p:txBody>
      </p:sp>
    </p:spTree>
    <p:extLst>
      <p:ext uri="{BB962C8B-B14F-4D97-AF65-F5344CB8AC3E}">
        <p14:creationId xmlns:p14="http://schemas.microsoft.com/office/powerpoint/2010/main" val="550118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make a plan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goal of the first 5-10 minutes of the routine is just for students to </a:t>
            </a:r>
            <a:r>
              <a:rPr lang="en-US" b="1" dirty="0"/>
              <a:t>explore</a:t>
            </a:r>
            <a:r>
              <a:rPr lang="en-US" dirty="0"/>
              <a:t>. We are engaging the “tools to know” process standards and using the selected problem, text, or visual to activate memory around the designated content for the week.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you’re using a problem as the stimulus, students don’t solve the problem or even see the answer choices yet! In this part of the routine, students practice making a plan, getting started, and thinking about what they will need to answer the question based on the vocabulary and/or visuals included. </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3</a:t>
            </a:fld>
            <a:endParaRPr lang="en-US" dirty="0"/>
          </a:p>
        </p:txBody>
      </p:sp>
    </p:spTree>
    <p:extLst>
      <p:ext uri="{BB962C8B-B14F-4D97-AF65-F5344CB8AC3E}">
        <p14:creationId xmlns:p14="http://schemas.microsoft.com/office/powerpoint/2010/main" val="1901270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B02EA-07EA-A531-6593-7BE169339F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1B776-9943-89A6-6764-7C04733DD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77A462-43BF-B55B-C9ED-9D0D51C1AF4F}"/>
              </a:ext>
            </a:extLst>
          </p:cNvPr>
          <p:cNvSpPr>
            <a:spLocks noGrp="1"/>
          </p:cNvSpPr>
          <p:nvPr>
            <p:ph type="body" idx="1"/>
          </p:nvPr>
        </p:nvSpPr>
        <p:spPr/>
        <p:txBody>
          <a:bodyPr/>
          <a:lstStyle/>
          <a:p>
            <a:pPr marL="0" indent="0" algn="l">
              <a:buFont typeface="+mj-lt"/>
              <a:buNone/>
            </a:pPr>
            <a:r>
              <a:rPr lang="en-US" b="1" i="0" dirty="0">
                <a:solidFill>
                  <a:srgbClr val="1D1C1D"/>
                </a:solidFill>
                <a:effectLst/>
              </a:rPr>
              <a:t>make a plan: </a:t>
            </a:r>
            <a:r>
              <a:rPr lang="en-US" b="0" i="0" dirty="0">
                <a:solidFill>
                  <a:srgbClr val="1D1C1D"/>
                </a:solidFill>
                <a:effectLst/>
              </a:rPr>
              <a:t>Use the guiding questions on the routine to drive the thinking and discussion with students as you explore the selected stimulus.</a:t>
            </a:r>
          </a:p>
          <a:p>
            <a:pPr marL="0" indent="0" algn="l">
              <a:buFont typeface="+mj-lt"/>
              <a:buNone/>
            </a:pPr>
            <a:endParaRPr lang="en-US" b="0" i="0" dirty="0">
              <a:solidFill>
                <a:srgbClr val="1D1C1D"/>
              </a:solidFill>
              <a:effectLst/>
            </a:endParaRPr>
          </a:p>
          <a:p>
            <a:pPr marL="0" indent="0" algn="l">
              <a:buFont typeface="+mj-lt"/>
              <a:buNone/>
            </a:pPr>
            <a:r>
              <a:rPr lang="en-US" b="1" i="0" dirty="0">
                <a:solidFill>
                  <a:srgbClr val="1D1C1D"/>
                </a:solidFill>
                <a:effectLst/>
              </a:rPr>
              <a:t>This item was selected to address, loopback, or intervene on comparing and ordering rational numbers because:</a:t>
            </a:r>
          </a:p>
          <a:p>
            <a:pPr marL="228600" indent="-228600">
              <a:buFont typeface="+mj-lt"/>
              <a:buAutoNum type="arabicPeriod"/>
            </a:pPr>
            <a:r>
              <a:rPr lang="en-US" dirty="0"/>
              <a:t>It includes many types of numbers (positive, fractions, decimals).</a:t>
            </a:r>
          </a:p>
          <a:p>
            <a:pPr marL="228600" indent="-228600">
              <a:buFont typeface="+mj-lt"/>
              <a:buAutoNum type="arabicPeriod"/>
            </a:pPr>
            <a:r>
              <a:rPr lang="en-US" dirty="0"/>
              <a:t>The numbers are fairly complex (different denominators; mixture of fractions and decimals; mixed numbers).</a:t>
            </a:r>
          </a:p>
          <a:p>
            <a:pPr marL="228600" indent="-228600">
              <a:buFont typeface="+mj-lt"/>
              <a:buAutoNum type="arabicPeriod"/>
            </a:pPr>
            <a:r>
              <a:rPr lang="en-US" dirty="0"/>
              <a:t>In this problem, students order the </a:t>
            </a:r>
            <a:r>
              <a:rPr lang="en-US" i="1" dirty="0"/>
              <a:t>names</a:t>
            </a:r>
            <a:r>
              <a:rPr lang="en-US" i="0" dirty="0"/>
              <a:t> based on the </a:t>
            </a:r>
            <a:r>
              <a:rPr lang="en-US" i="1" dirty="0"/>
              <a:t>numbers.</a:t>
            </a:r>
            <a:endParaRPr lang="en-US" dirty="0"/>
          </a:p>
          <a:p>
            <a:pPr marL="228600" indent="-228600">
              <a:buFont typeface="+mj-lt"/>
              <a:buAutoNum type="arabicPeriod"/>
            </a:pPr>
            <a:r>
              <a:rPr lang="en-US" dirty="0"/>
              <a:t>This is an important skill that is tested in lots of different ways.</a:t>
            </a:r>
          </a:p>
          <a:p>
            <a:pPr marL="0" indent="0" algn="l">
              <a:buFont typeface="+mj-lt"/>
              <a:buNone/>
            </a:pPr>
            <a:endParaRPr lang="en-US" b="1" i="0" dirty="0">
              <a:solidFill>
                <a:srgbClr val="1D1C1D"/>
              </a:solidFill>
              <a:effectLst/>
            </a:endParaRPr>
          </a:p>
        </p:txBody>
      </p:sp>
      <p:sp>
        <p:nvSpPr>
          <p:cNvPr id="4" name="Slide Number Placeholder 3">
            <a:extLst>
              <a:ext uri="{FF2B5EF4-FFF2-40B4-BE49-F238E27FC236}">
                <a16:creationId xmlns:a16="http://schemas.microsoft.com/office/drawing/2014/main" id="{4F8B941E-C4DC-C46B-4ADC-90630AC9FEB5}"/>
              </a:ext>
            </a:extLst>
          </p:cNvPr>
          <p:cNvSpPr>
            <a:spLocks noGrp="1"/>
          </p:cNvSpPr>
          <p:nvPr>
            <p:ph type="sldNum" sz="quarter" idx="5"/>
          </p:nvPr>
        </p:nvSpPr>
        <p:spPr/>
        <p:txBody>
          <a:bodyPr/>
          <a:lstStyle/>
          <a:p>
            <a:fld id="{DA6298F2-3F1F-4041-A8E1-C335B761E25A}" type="slidenum">
              <a:rPr lang="en-US" smtClean="0"/>
              <a:t>4</a:t>
            </a:fld>
            <a:endParaRPr lang="en-US" dirty="0"/>
          </a:p>
        </p:txBody>
      </p:sp>
    </p:spTree>
    <p:extLst>
      <p:ext uri="{BB962C8B-B14F-4D97-AF65-F5344CB8AC3E}">
        <p14:creationId xmlns:p14="http://schemas.microsoft.com/office/powerpoint/2010/main" val="3150525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goal of the second 10 minutes in the routine is for students to </a:t>
            </a:r>
            <a:r>
              <a:rPr lang="en-US" b="1" dirty="0"/>
              <a:t>talk</a:t>
            </a:r>
            <a:r>
              <a:rPr lang="en-US" dirty="0"/>
              <a:t> using the problem, text, or visual to show what they know about this concept! This part of the routine allows students and teacher to talk about, share, and clarify the content (vocabulary, visuals, activities, common mistakes, connections, key ideas, important info/details, etc.).</a:t>
            </a:r>
            <a:endParaRPr lang="en-US" sz="1200" dirty="0">
              <a:solidFill>
                <a:srgbClr val="5E0C63"/>
              </a:solidFill>
              <a:latin typeface="Century Gothic" panose="020B0502020202020204"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fld id="{DA6298F2-3F1F-4041-A8E1-C335B761E25A}" type="slidenum">
              <a:rPr lang="en-US" smtClean="0"/>
              <a:t>5</a:t>
            </a:fld>
            <a:endParaRPr lang="en-US" dirty="0"/>
          </a:p>
        </p:txBody>
      </p:sp>
    </p:spTree>
    <p:extLst>
      <p:ext uri="{BB962C8B-B14F-4D97-AF65-F5344CB8AC3E}">
        <p14:creationId xmlns:p14="http://schemas.microsoft.com/office/powerpoint/2010/main" val="245912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2F392-22A3-E3EB-F499-DCCB4D0EA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88230C-8CB7-607D-1720-9C1348E50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8D6037-1694-F66F-E031-F474E9FF6D43}"/>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1:  </a:t>
            </a:r>
            <a:r>
              <a:rPr lang="en-US" b="0" i="0" dirty="0">
                <a:solidFill>
                  <a:srgbClr val="1D1C1D"/>
                </a:solidFill>
                <a:effectLst/>
              </a:rPr>
              <a:t>Use</a:t>
            </a:r>
            <a:r>
              <a:rPr lang="en-US" dirty="0"/>
              <a:t> these questions from the routine, along with the selected stimulus, to activate memory, review content, correct learning mistakes, and clarify misconceptions. Be sure discussion includes important information related to the selected stimulus.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important information about this item:</a:t>
            </a:r>
          </a:p>
          <a:p>
            <a:pPr marL="228600" indent="-228600" algn="l">
              <a:buFont typeface="+mj-lt"/>
              <a:buAutoNum type="arabicPeriod"/>
            </a:pPr>
            <a:r>
              <a:rPr lang="en-US" b="0" i="0" dirty="0">
                <a:solidFill>
                  <a:srgbClr val="1D1C1D"/>
                </a:solidFill>
                <a:effectLst/>
              </a:rPr>
              <a:t>Clues include and require an understanding of important academic vocabulary: least to greatest</a:t>
            </a:r>
            <a:r>
              <a:rPr lang="en-US" b="0" i="0">
                <a:solidFill>
                  <a:srgbClr val="1D1C1D"/>
                </a:solidFill>
                <a:effectLst/>
              </a:rPr>
              <a:t>, order.</a:t>
            </a:r>
            <a:endParaRPr lang="en-US" b="0" i="0" dirty="0">
              <a:solidFill>
                <a:srgbClr val="1D1C1D"/>
              </a:solidFill>
              <a:effectLst/>
            </a:endParaRPr>
          </a:p>
          <a:p>
            <a:pPr marL="228600" indent="-228600" algn="l">
              <a:buFont typeface="+mj-lt"/>
              <a:buAutoNum type="arabicPeriod"/>
            </a:pPr>
            <a:r>
              <a:rPr lang="en-US" b="0" i="0" dirty="0">
                <a:solidFill>
                  <a:srgbClr val="1D1C1D"/>
                </a:solidFill>
                <a:effectLst/>
              </a:rPr>
              <a:t>Students must read and clarify all of the clues:</a:t>
            </a:r>
          </a:p>
          <a:p>
            <a:pPr marL="628650" lvl="1" indent="-171450" algn="l">
              <a:buFont typeface="Arial" panose="020B0604020202020204" pitchFamily="34" charset="0"/>
              <a:buChar char="•"/>
            </a:pPr>
            <a:r>
              <a:rPr lang="en-US" b="0" i="0" dirty="0">
                <a:solidFill>
                  <a:srgbClr val="1D1C1D"/>
                </a:solidFill>
                <a:effectLst/>
              </a:rPr>
              <a:t>The names have to be put in order.</a:t>
            </a:r>
          </a:p>
          <a:p>
            <a:pPr marL="628650" lvl="1" indent="-171450" algn="l">
              <a:buFont typeface="Arial" panose="020B0604020202020204" pitchFamily="34" charset="0"/>
              <a:buChar char="•"/>
            </a:pPr>
            <a:r>
              <a:rPr lang="en-US" b="0" i="0" dirty="0">
                <a:solidFill>
                  <a:srgbClr val="1D1C1D"/>
                </a:solidFill>
                <a:effectLst/>
              </a:rPr>
              <a:t>You are ordering the distance from least to greatest. This means that the person with the shortest throw is placed first in the list.</a:t>
            </a:r>
          </a:p>
          <a:p>
            <a:pPr marL="628650" lvl="1" indent="-171450" algn="l">
              <a:buFont typeface="Arial" panose="020B0604020202020204" pitchFamily="34" charset="0"/>
              <a:buChar char="•"/>
            </a:pPr>
            <a:r>
              <a:rPr lang="en-US" b="0" i="0" dirty="0">
                <a:solidFill>
                  <a:srgbClr val="1D1C1D"/>
                </a:solidFill>
                <a:effectLst/>
              </a:rPr>
              <a:t>Some numbers are fractions, and some are decimals.</a:t>
            </a:r>
          </a:p>
          <a:p>
            <a:pPr marL="228600" indent="-228600" algn="l">
              <a:buFont typeface="+mj-lt"/>
              <a:buAutoNum type="arabicPeriod"/>
            </a:pPr>
            <a:r>
              <a:rPr lang="en-US" b="0" i="0" dirty="0">
                <a:solidFill>
                  <a:srgbClr val="1D1C1D"/>
                </a:solidFill>
                <a:effectLst/>
              </a:rPr>
              <a:t>Students would benefit from:</a:t>
            </a:r>
          </a:p>
          <a:p>
            <a:pPr marL="685800" lvl="1" indent="-228600" algn="l">
              <a:buFont typeface="Arial" panose="020B0604020202020204" pitchFamily="34" charset="0"/>
              <a:buChar char="•"/>
            </a:pPr>
            <a:r>
              <a:rPr lang="en-US" b="0" i="0" dirty="0">
                <a:solidFill>
                  <a:srgbClr val="1D1C1D"/>
                </a:solidFill>
                <a:effectLst/>
              </a:rPr>
              <a:t>Knowing how to change fractions to decimals or decimals to fractions, whichever they decide to do.</a:t>
            </a:r>
          </a:p>
          <a:p>
            <a:pPr marL="685800" lvl="1" indent="-228600" algn="l">
              <a:buFont typeface="Arial" panose="020B0604020202020204" pitchFamily="34" charset="0"/>
              <a:buChar char="•"/>
            </a:pPr>
            <a:r>
              <a:rPr lang="en-US" b="0" i="0" dirty="0">
                <a:solidFill>
                  <a:srgbClr val="1D1C1D"/>
                </a:solidFill>
                <a:effectLst/>
              </a:rPr>
              <a:t>Being able to use reasonableness to determine where some of the numbers belong.</a:t>
            </a:r>
          </a:p>
          <a:p>
            <a:pPr marL="685800" lvl="1" indent="-228600" algn="l">
              <a:buFont typeface="Arial" panose="020B0604020202020204" pitchFamily="34" charset="0"/>
              <a:buChar char="•"/>
            </a:pPr>
            <a:r>
              <a:rPr lang="en-US" b="0" i="0" dirty="0">
                <a:solidFill>
                  <a:srgbClr val="1D1C1D"/>
                </a:solidFill>
                <a:effectLst/>
              </a:rPr>
              <a:t>Using a number line as a tool.</a:t>
            </a:r>
          </a:p>
        </p:txBody>
      </p:sp>
      <p:sp>
        <p:nvSpPr>
          <p:cNvPr id="4" name="Slide Number Placeholder 3">
            <a:extLst>
              <a:ext uri="{FF2B5EF4-FFF2-40B4-BE49-F238E27FC236}">
                <a16:creationId xmlns:a16="http://schemas.microsoft.com/office/drawing/2014/main" id="{1E831C49-DAE2-B842-2C5A-5FEF10A8C057}"/>
              </a:ext>
            </a:extLst>
          </p:cNvPr>
          <p:cNvSpPr>
            <a:spLocks noGrp="1"/>
          </p:cNvSpPr>
          <p:nvPr>
            <p:ph type="sldNum" sz="quarter" idx="5"/>
          </p:nvPr>
        </p:nvSpPr>
        <p:spPr/>
        <p:txBody>
          <a:bodyPr/>
          <a:lstStyle/>
          <a:p>
            <a:fld id="{DA6298F2-3F1F-4041-A8E1-C335B761E25A}" type="slidenum">
              <a:rPr lang="en-US" smtClean="0"/>
              <a:t>6</a:t>
            </a:fld>
            <a:endParaRPr lang="en-US" dirty="0"/>
          </a:p>
        </p:txBody>
      </p:sp>
    </p:spTree>
    <p:extLst>
      <p:ext uri="{BB962C8B-B14F-4D97-AF65-F5344CB8AC3E}">
        <p14:creationId xmlns:p14="http://schemas.microsoft.com/office/powerpoint/2010/main" val="194739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show what you know - option 2: fact or fib (rehearsal and practice instructional strategy)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purpose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i="0" dirty="0">
                <a:solidFill>
                  <a:srgbClr val="1D1C1D"/>
                </a:solidFill>
                <a:effectLst/>
              </a:rPr>
              <a:t>Students review important content and clarify misconceptions by determining which statements are facts and which are fibs in a fact or fib showdown game. </a:t>
            </a:r>
            <a:r>
              <a:rPr lang="en-US" dirty="0"/>
              <a:t>Fact or fib is an effective strategy for brain dumping and to activate memory, review content, correct learning mistakes, and clarify misconceptions and that will engage students with the guiding questions from the “show what you know” column and selected weekly stimulus. </a:t>
            </a: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i="0" dirty="0">
              <a:solidFill>
                <a:srgbClr val="1D1C1D"/>
              </a:solidFill>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1" i="0" dirty="0">
                <a:solidFill>
                  <a:srgbClr val="1D1C1D"/>
                </a:solidFill>
                <a:effectLst/>
              </a:rPr>
              <a:t>instructions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0" i="0" dirty="0">
                <a:solidFill>
                  <a:srgbClr val="1D1C1D"/>
                </a:solidFill>
                <a:effectLst/>
              </a:rPr>
              <a:t>Students </a:t>
            </a:r>
            <a:r>
              <a:rPr lang="en-US" dirty="0"/>
              <a:t>create FACT and FIB cards using post it notes, index cards, scratch paper, white boards or use their fingers.</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They hold their cards while teacher presents students with a statement (fact or fib) relating to the concept, visual, text, or test item.</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Allow students 5-8 seconds to infer if the statement is a fact or a fib.</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think and prepare to justify their answer until the teacher calls out, “One! Two! Three! Showdown!” at which time all students hold up either the fact or fib card to represent their choice.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b="0" i="0" dirty="0">
                <a:solidFill>
                  <a:srgbClr val="1D1C1D"/>
                </a:solidFill>
                <a:effectLst/>
              </a:rPr>
              <a:t>Students then take turns explaining and justifying their thinking with a partner or small group. </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Observe students’ thinking and clarify/verify as appropriate.</a:t>
            </a:r>
          </a:p>
          <a:p>
            <a:pPr marL="228600" marR="0" lvl="0" indent="-228600" algn="l" defTabSz="4572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ea typeface="+mn-ea"/>
                <a:cs typeface="+mn-cs"/>
              </a:rPr>
              <a:t>Reveal correct answer and provide rationale. </a:t>
            </a:r>
            <a:endParaRPr lang="en-US" b="0" i="0" dirty="0">
              <a:solidFill>
                <a:srgbClr val="1D1C1D"/>
              </a:solidFill>
              <a:effectLst/>
            </a:endParaRPr>
          </a:p>
          <a:p>
            <a:endParaRPr lang="en-US" dirty="0"/>
          </a:p>
        </p:txBody>
      </p:sp>
      <p:sp>
        <p:nvSpPr>
          <p:cNvPr id="4" name="Slide Number Placeholder 3"/>
          <p:cNvSpPr>
            <a:spLocks noGrp="1"/>
          </p:cNvSpPr>
          <p:nvPr>
            <p:ph type="sldNum" sz="quarter" idx="5"/>
          </p:nvPr>
        </p:nvSpPr>
        <p:spPr/>
        <p:txBody>
          <a:bodyPr/>
          <a:lstStyle/>
          <a:p>
            <a:fld id="{DA6298F2-3F1F-4041-A8E1-C335B761E25A}" type="slidenum">
              <a:rPr lang="en-US" smtClean="0"/>
              <a:t>7</a:t>
            </a:fld>
            <a:endParaRPr lang="en-US" dirty="0"/>
          </a:p>
        </p:txBody>
      </p:sp>
    </p:spTree>
    <p:extLst>
      <p:ext uri="{BB962C8B-B14F-4D97-AF65-F5344CB8AC3E}">
        <p14:creationId xmlns:p14="http://schemas.microsoft.com/office/powerpoint/2010/main" val="3483209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a:t>
            </a:r>
            <a:r>
              <a:rPr lang="en-US" sz="1200" b="1" i="0" dirty="0">
                <a:solidFill>
                  <a:srgbClr val="1D1C1D"/>
                </a:solidFill>
                <a:effectLst/>
              </a:rPr>
              <a:t> round 1 rationale</a:t>
            </a:r>
          </a:p>
          <a:p>
            <a:r>
              <a:rPr lang="en-US" dirty="0"/>
              <a:t>This is a FIB because 3.2 = 3 2/10 or 3 1/5. 1/5 is larger than 1/8 and is further away from 0. So 3.2 &gt; 3 1/8.</a:t>
            </a:r>
          </a:p>
        </p:txBody>
      </p:sp>
      <p:sp>
        <p:nvSpPr>
          <p:cNvPr id="4" name="Slide Number Placeholder 3"/>
          <p:cNvSpPr>
            <a:spLocks noGrp="1"/>
          </p:cNvSpPr>
          <p:nvPr>
            <p:ph type="sldNum" sz="quarter" idx="5"/>
          </p:nvPr>
        </p:nvSpPr>
        <p:spPr/>
        <p:txBody>
          <a:bodyPr/>
          <a:lstStyle/>
          <a:p>
            <a:fld id="{DA6298F2-3F1F-4041-A8E1-C335B761E25A}" type="slidenum">
              <a:rPr lang="en-US" smtClean="0"/>
              <a:t>8</a:t>
            </a:fld>
            <a:endParaRPr lang="en-US" dirty="0"/>
          </a:p>
        </p:txBody>
      </p:sp>
    </p:spTree>
    <p:extLst>
      <p:ext uri="{BB962C8B-B14F-4D97-AF65-F5344CB8AC3E}">
        <p14:creationId xmlns:p14="http://schemas.microsoft.com/office/powerpoint/2010/main" val="405098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0617F-9458-5B00-FB7A-4805A57EAF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F0F6DF-1F0E-9AAE-07C5-63B69CB10D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CA63E7-8DE1-E01D-19AB-2A14511AE0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solidFill>
                  <a:srgbClr val="1D1C1D"/>
                </a:solidFill>
                <a:effectLst/>
              </a:rPr>
              <a:t>show what you know</a:t>
            </a:r>
            <a:r>
              <a:rPr lang="en-US" b="1" i="0" dirty="0">
                <a:solidFill>
                  <a:srgbClr val="1D1C1D"/>
                </a:solidFill>
                <a:effectLst/>
              </a:rPr>
              <a:t> - option 2,</a:t>
            </a:r>
            <a:r>
              <a:rPr lang="en-US" sz="1200" b="1" i="0" dirty="0">
                <a:solidFill>
                  <a:srgbClr val="1D1C1D"/>
                </a:solidFill>
                <a:effectLst/>
              </a:rPr>
              <a:t> round 2 rationale</a:t>
            </a:r>
          </a:p>
          <a:p>
            <a:r>
              <a:rPr lang="en-US" dirty="0"/>
              <a:t>This is a FACT because Tyrion’s throw was 3.2 feet and 3.2 &gt; 3 1/8. Demarcos’ throw was less than 1 foot long.</a:t>
            </a:r>
          </a:p>
        </p:txBody>
      </p:sp>
      <p:sp>
        <p:nvSpPr>
          <p:cNvPr id="4" name="Slide Number Placeholder 3">
            <a:extLst>
              <a:ext uri="{FF2B5EF4-FFF2-40B4-BE49-F238E27FC236}">
                <a16:creationId xmlns:a16="http://schemas.microsoft.com/office/drawing/2014/main" id="{4FF19B48-DAC7-F7AB-C62F-886019A39998}"/>
              </a:ext>
            </a:extLst>
          </p:cNvPr>
          <p:cNvSpPr>
            <a:spLocks noGrp="1"/>
          </p:cNvSpPr>
          <p:nvPr>
            <p:ph type="sldNum" sz="quarter" idx="5"/>
          </p:nvPr>
        </p:nvSpPr>
        <p:spPr/>
        <p:txBody>
          <a:bodyPr/>
          <a:lstStyle/>
          <a:p>
            <a:fld id="{DA6298F2-3F1F-4041-A8E1-C335B761E25A}" type="slidenum">
              <a:rPr lang="en-US" smtClean="0"/>
              <a:t>9</a:t>
            </a:fld>
            <a:endParaRPr lang="en-US" dirty="0"/>
          </a:p>
        </p:txBody>
      </p:sp>
    </p:spTree>
    <p:extLst>
      <p:ext uri="{BB962C8B-B14F-4D97-AF65-F5344CB8AC3E}">
        <p14:creationId xmlns:p14="http://schemas.microsoft.com/office/powerpoint/2010/main" val="1456598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96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37106D6A-9125-7A21-96A0-83FC4D3B834D}"/>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8B5240D5-9083-6D4D-45E1-E6778328D7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05006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write about it</a:t>
            </a:r>
          </a:p>
        </p:txBody>
      </p:sp>
    </p:spTree>
    <p:extLst>
      <p:ext uri="{BB962C8B-B14F-4D97-AF65-F5344CB8AC3E}">
        <p14:creationId xmlns:p14="http://schemas.microsoft.com/office/powerpoint/2010/main" val="9549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explanation">
    <p:spTree>
      <p:nvGrpSpPr>
        <p:cNvPr id="1" name=""/>
        <p:cNvGrpSpPr/>
        <p:nvPr/>
      </p:nvGrpSpPr>
      <p:grpSpPr>
        <a:xfrm>
          <a:off x="0" y="0"/>
          <a:ext cx="0" cy="0"/>
          <a:chOff x="0" y="0"/>
          <a:chExt cx="0" cy="0"/>
        </a:xfrm>
      </p:grpSpPr>
      <p:sp>
        <p:nvSpPr>
          <p:cNvPr id="2" name="Text Placeholder 4">
            <a:extLst>
              <a:ext uri="{FF2B5EF4-FFF2-40B4-BE49-F238E27FC236}">
                <a16:creationId xmlns:a16="http://schemas.microsoft.com/office/drawing/2014/main" id="{C0999051-D08A-DC7F-A10F-8B3AF89A7854}"/>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4">
            <a:extLst>
              <a:ext uri="{FF2B5EF4-FFF2-40B4-BE49-F238E27FC236}">
                <a16:creationId xmlns:a16="http://schemas.microsoft.com/office/drawing/2014/main" id="{D0A4AC8E-18B0-FB50-9829-5F8FBE3EF2AB}"/>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28567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3573003"/>
            <a:ext cx="12192000" cy="1009184"/>
          </a:xfrm>
          <a:prstGeom prst="rect">
            <a:avLst/>
          </a:prstGeom>
        </p:spPr>
        <p:txBody>
          <a:bodyPr/>
          <a:lstStyle>
            <a:lvl1pPr marL="0" indent="0" algn="ctr">
              <a:lnSpc>
                <a:spcPct val="110000"/>
              </a:lnSpc>
              <a:spcBef>
                <a:spcPts val="0"/>
              </a:spcBef>
              <a:buNone/>
              <a:defRPr sz="1400" b="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change text)</a:t>
            </a:r>
          </a:p>
        </p:txBody>
      </p:sp>
    </p:spTree>
    <p:extLst>
      <p:ext uri="{BB962C8B-B14F-4D97-AF65-F5344CB8AC3E}">
        <p14:creationId xmlns:p14="http://schemas.microsoft.com/office/powerpoint/2010/main" val="1243074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option on left or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793139-DE80-8E7D-1166-B2A4684701A7}"/>
              </a:ext>
            </a:extLst>
          </p:cNvPr>
          <p:cNvSpPr>
            <a:spLocks noGrp="1"/>
          </p:cNvSpPr>
          <p:nvPr>
            <p:ph sz="half" idx="1" hasCustomPrompt="1"/>
          </p:nvPr>
        </p:nvSpPr>
        <p:spPr>
          <a:xfrm>
            <a:off x="370368"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
        <p:nvSpPr>
          <p:cNvPr id="2" name="Content Placeholder 2">
            <a:extLst>
              <a:ext uri="{FF2B5EF4-FFF2-40B4-BE49-F238E27FC236}">
                <a16:creationId xmlns:a16="http://schemas.microsoft.com/office/drawing/2014/main" id="{11039524-D1CD-5C98-4FA4-EEA3AFA4D575}"/>
              </a:ext>
            </a:extLst>
          </p:cNvPr>
          <p:cNvSpPr>
            <a:spLocks noGrp="1"/>
          </p:cNvSpPr>
          <p:nvPr>
            <p:ph sz="half" idx="10" hasCustomPrompt="1"/>
          </p:nvPr>
        </p:nvSpPr>
        <p:spPr>
          <a:xfrm>
            <a:off x="6609554" y="326435"/>
            <a:ext cx="5212080" cy="4351338"/>
          </a:xfrm>
        </p:spPr>
        <p:txBody>
          <a:bodyPr/>
          <a:lstStyle>
            <a:lvl1pPr algn="ctr">
              <a:spcBef>
                <a:spcPts val="0"/>
              </a:spcBef>
              <a:defRPr/>
            </a:lvl1pPr>
          </a:lstStyle>
          <a:p>
            <a:pPr lvl="0"/>
            <a:r>
              <a:rPr lang="en-US"/>
              <a:t>click to edit</a:t>
            </a:r>
          </a:p>
          <a:p>
            <a:pPr lvl="0"/>
            <a:r>
              <a:rPr lang="en-US"/>
              <a:t>(delete the side you don’t need)</a:t>
            </a:r>
          </a:p>
        </p:txBody>
      </p:sp>
    </p:spTree>
    <p:extLst>
      <p:ext uri="{BB962C8B-B14F-4D97-AF65-F5344CB8AC3E}">
        <p14:creationId xmlns:p14="http://schemas.microsoft.com/office/powerpoint/2010/main" val="3471402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make a plan</a:t>
            </a:r>
          </a:p>
        </p:txBody>
      </p:sp>
    </p:spTree>
    <p:extLst>
      <p:ext uri="{BB962C8B-B14F-4D97-AF65-F5344CB8AC3E}">
        <p14:creationId xmlns:p14="http://schemas.microsoft.com/office/powerpoint/2010/main" val="65372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xplanati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FC71B3A-4E88-ED66-DF69-C012184E1A9B}"/>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E271782A-905B-830E-DD0A-3521E9E94FB4}"/>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958468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86C44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show what you know</a:t>
            </a:r>
          </a:p>
        </p:txBody>
      </p:sp>
    </p:spTree>
    <p:extLst>
      <p:ext uri="{BB962C8B-B14F-4D97-AF65-F5344CB8AC3E}">
        <p14:creationId xmlns:p14="http://schemas.microsoft.com/office/powerpoint/2010/main" val="2088649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68AF5916-56D5-2C2B-6A3E-947C28DBBCE6}"/>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3F66BD66-0FE7-2512-8C7D-865A1DBE3127}"/>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33588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work it out</a:t>
            </a:r>
          </a:p>
        </p:txBody>
      </p:sp>
    </p:spTree>
    <p:extLst>
      <p:ext uri="{BB962C8B-B14F-4D97-AF65-F5344CB8AC3E}">
        <p14:creationId xmlns:p14="http://schemas.microsoft.com/office/powerpoint/2010/main" val="3883003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explanation">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5D7D28E4-282E-DC24-26C0-FBC57797AC2A}"/>
              </a:ext>
            </a:extLst>
          </p:cNvPr>
          <p:cNvSpPr>
            <a:spLocks noGrp="1"/>
          </p:cNvSpPr>
          <p:nvPr>
            <p:ph type="body" sz="quarter" idx="3" hasCustomPrompt="1"/>
          </p:nvPr>
        </p:nvSpPr>
        <p:spPr>
          <a:xfrm>
            <a:off x="561472" y="1103647"/>
            <a:ext cx="11105389" cy="823912"/>
          </a:xfrm>
        </p:spPr>
        <p:txBody>
          <a:bodyPr anchor="t"/>
          <a:lstStyle>
            <a:lvl1pPr marL="0" indent="0" algn="l">
              <a:lnSpc>
                <a:spcPct val="110000"/>
              </a:lnSpc>
              <a:spcBef>
                <a:spcPts val="0"/>
              </a:spcBef>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Text Placeholder 4">
            <a:extLst>
              <a:ext uri="{FF2B5EF4-FFF2-40B4-BE49-F238E27FC236}">
                <a16:creationId xmlns:a16="http://schemas.microsoft.com/office/drawing/2014/main" id="{5B3817CE-36BE-9CDE-9472-3634103FC045}"/>
              </a:ext>
            </a:extLst>
          </p:cNvPr>
          <p:cNvSpPr>
            <a:spLocks noGrp="1"/>
          </p:cNvSpPr>
          <p:nvPr>
            <p:ph type="body" sz="quarter" idx="10" hasCustomPrompt="1"/>
          </p:nvPr>
        </p:nvSpPr>
        <p:spPr>
          <a:xfrm>
            <a:off x="561473" y="1927559"/>
            <a:ext cx="11105389" cy="823912"/>
          </a:xfrm>
        </p:spPr>
        <p:txBody>
          <a:bodyPr anchor="t"/>
          <a:lstStyle>
            <a:lvl1pPr marL="0" indent="0" algn="l">
              <a:lnSpc>
                <a:spcPct val="90000"/>
              </a:lnSpc>
              <a:spcBef>
                <a:spcPts val="0"/>
              </a:spcBef>
              <a:buNone/>
              <a:defRPr sz="2400" b="0">
                <a:solidFill>
                  <a:schemeClr val="tx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324166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3070434-ABE5-650F-C7F0-F251319C2C9F}"/>
              </a:ext>
            </a:extLst>
          </p:cNvPr>
          <p:cNvSpPr>
            <a:spLocks noGrp="1"/>
          </p:cNvSpPr>
          <p:nvPr>
            <p:ph type="subTitle" idx="1" hasCustomPrompt="1"/>
          </p:nvPr>
        </p:nvSpPr>
        <p:spPr>
          <a:xfrm>
            <a:off x="0" y="2924408"/>
            <a:ext cx="12192000" cy="1009184"/>
          </a:xfrm>
          <a:prstGeom prst="rect">
            <a:avLst/>
          </a:prstGeom>
        </p:spPr>
        <p:txBody>
          <a:bodyPr/>
          <a:lstStyle>
            <a:lvl1pPr marL="0" indent="0" algn="ctr">
              <a:buNone/>
              <a:defRPr sz="5400" b="1">
                <a:solidFill>
                  <a:srgbClr val="035E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think it up</a:t>
            </a:r>
          </a:p>
        </p:txBody>
      </p:sp>
    </p:spTree>
    <p:extLst>
      <p:ext uri="{BB962C8B-B14F-4D97-AF65-F5344CB8AC3E}">
        <p14:creationId xmlns:p14="http://schemas.microsoft.com/office/powerpoint/2010/main" val="14510423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7.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CF5186-1D88-1B4E-83EF-2283B7FC7B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6C0833-2820-73A8-E79D-509D86B6D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51529"/>
      </p:ext>
    </p:extLst>
  </p:cSld>
  <p:clrMap bg1="lt1" tx1="dk1" bg2="lt2" tx2="dk2" accent1="accent1" accent2="accent2" accent3="accent3" accent4="accent4" accent5="accent5" accent6="accent6" hlink="hlink" folHlink="folHlink"/>
  <p:sldLayoutIdLst>
    <p:sldLayoutId id="2147483691" r:id="rId1"/>
    <p:sldLayoutId id="2147483688" r:id="rId2"/>
  </p:sldLayoutIdLst>
  <p:txStyles>
    <p:titleStyle>
      <a:lvl1pPr algn="l" defTabSz="914400" rtl="0" eaLnBrk="1" latinLnBrk="0" hangingPunct="1">
        <a:lnSpc>
          <a:spcPct val="11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044728"/>
      </p:ext>
    </p:extLst>
  </p:cSld>
  <p:clrMap bg1="lt1" tx1="dk1" bg2="lt2" tx2="dk2" accent1="accent1" accent2="accent2" accent3="accent3" accent4="accent4" accent5="accent5" accent6="accent6" hlink="hlink" folHlink="folHlink"/>
  <p:sldLayoutIdLst>
    <p:sldLayoutId id="2147483673" r:id="rId1"/>
    <p:sldLayoutId id="2147483683"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741394"/>
      </p:ext>
    </p:extLst>
  </p:cSld>
  <p:clrMap bg1="lt1" tx1="dk1" bg2="lt2" tx2="dk2" accent1="accent1" accent2="accent2" accent3="accent3" accent4="accent4" accent5="accent5" accent6="accent6" hlink="hlink" folHlink="folHlink"/>
  <p:sldLayoutIdLst>
    <p:sldLayoutId id="2147483675" r:id="rId1"/>
    <p:sldLayoutId id="2147483694"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862619"/>
      </p:ext>
    </p:extLst>
  </p:cSld>
  <p:clrMap bg1="lt1" tx1="dk1" bg2="lt2" tx2="dk2" accent1="accent1" accent2="accent2" accent3="accent3" accent4="accent4" accent5="accent5" accent6="accent6" hlink="hlink" folHlink="folHlink"/>
  <p:sldLayoutIdLst>
    <p:sldLayoutId id="2147483677"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914669"/>
      </p:ext>
    </p:extLst>
  </p:cSld>
  <p:clrMap bg1="lt1" tx1="dk1" bg2="lt2" tx2="dk2" accent1="accent1" accent2="accent2" accent3="accent3" accent4="accent4" accent5="accent5" accent6="accent6" hlink="hlink" folHlink="folHlink"/>
  <p:sldLayoutIdLst>
    <p:sldLayoutId id="2147483679"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097025"/>
      </p:ext>
    </p:extLst>
  </p:cSld>
  <p:clrMap bg1="lt1" tx1="dk1" bg2="lt2" tx2="dk2" accent1="accent1" accent2="accent2" accent3="accent3" accent4="accent4" accent5="accent5" accent6="accent6" hlink="hlink" folHlink="folHlink"/>
  <p:sldLayoutIdLst>
    <p:sldLayoutId id="2147483681"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550457"/>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 Target="slide3.xml"/><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9.png"/><Relationship Id="rId11" Type="http://schemas.openxmlformats.org/officeDocument/2006/relationships/slide" Target="slide11.xml"/><Relationship Id="rId5" Type="http://schemas.openxmlformats.org/officeDocument/2006/relationships/slide" Target="slide17.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slide" Target="slide2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2A664A7-52CC-5ED5-DB42-749E646AAEEB}"/>
              </a:ext>
            </a:extLst>
          </p:cNvPr>
          <p:cNvSpPr>
            <a:spLocks noGrp="1"/>
          </p:cNvSpPr>
          <p:nvPr>
            <p:ph type="subTitle" idx="1"/>
          </p:nvPr>
        </p:nvSpPr>
        <p:spPr>
          <a:xfrm>
            <a:off x="0" y="3592366"/>
            <a:ext cx="12192000" cy="1009184"/>
          </a:xfrm>
        </p:spPr>
        <p:txBody>
          <a:bodyPr/>
          <a:lstStyle/>
          <a:p>
            <a:r>
              <a:rPr lang="en-US" dirty="0"/>
              <a:t>(click on a button to go directly to that step)</a:t>
            </a:r>
          </a:p>
        </p:txBody>
      </p:sp>
      <p:pic>
        <p:nvPicPr>
          <p:cNvPr id="5" name="Picture 4" descr="A close-up of a blue and white screen&#10;&#10;AI-generated content may be incorrect.">
            <a:hlinkClick r:id="rId3" action="ppaction://hlinksldjump"/>
            <a:extLst>
              <a:ext uri="{FF2B5EF4-FFF2-40B4-BE49-F238E27FC236}">
                <a16:creationId xmlns:a16="http://schemas.microsoft.com/office/drawing/2014/main" id="{D4234A10-B5DB-A9D6-8185-822A8976952B}"/>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01712" y="2807103"/>
            <a:ext cx="2103120" cy="459624"/>
          </a:xfrm>
          <a:prstGeom prst="rect">
            <a:avLst/>
          </a:prstGeom>
          <a:effectLst>
            <a:outerShdw blurRad="50800" dist="50800" dir="2700000" algn="tl" rotWithShape="0">
              <a:prstClr val="black">
                <a:alpha val="30000"/>
              </a:prstClr>
            </a:outerShdw>
          </a:effectLst>
        </p:spPr>
      </p:pic>
      <p:pic>
        <p:nvPicPr>
          <p:cNvPr id="7" name="Picture 6" descr="A close-up of a computer screen&#10;&#10;AI-generated content may be incorrect.">
            <a:hlinkClick r:id="rId5" action="ppaction://hlinksldjump"/>
            <a:extLst>
              <a:ext uri="{FF2B5EF4-FFF2-40B4-BE49-F238E27FC236}">
                <a16:creationId xmlns:a16="http://schemas.microsoft.com/office/drawing/2014/main" id="{8D1CDA98-D3E1-1C65-2F5C-A99DC850D43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298231" y="2807103"/>
            <a:ext cx="2103120" cy="459624"/>
          </a:xfrm>
          <a:prstGeom prst="rect">
            <a:avLst/>
          </a:prstGeom>
          <a:effectLst>
            <a:outerShdw blurRad="50800" dist="50800" dir="2700000" algn="tl" rotWithShape="0">
              <a:prstClr val="black">
                <a:alpha val="30000"/>
              </a:prstClr>
            </a:outerShdw>
          </a:effectLst>
        </p:spPr>
      </p:pic>
      <p:pic>
        <p:nvPicPr>
          <p:cNvPr id="9" name="Picture 8" descr="A green and white rectangular sign with black text&#10;&#10;AI-generated content may be incorrect.">
            <a:hlinkClick r:id="rId7" action="ppaction://hlinksldjump"/>
            <a:extLst>
              <a:ext uri="{FF2B5EF4-FFF2-40B4-BE49-F238E27FC236}">
                <a16:creationId xmlns:a16="http://schemas.microsoft.com/office/drawing/2014/main" id="{28A65E3D-B421-E885-CC21-825EC0B08B54}"/>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tretch>
            <a:fillRect/>
          </a:stretch>
        </p:blipFill>
        <p:spPr>
          <a:xfrm>
            <a:off x="2833885" y="2807103"/>
            <a:ext cx="2103120" cy="459624"/>
          </a:xfrm>
          <a:prstGeom prst="rect">
            <a:avLst/>
          </a:prstGeom>
          <a:effectLst>
            <a:outerShdw blurRad="50800" dist="50800" dir="2700000" algn="tl" rotWithShape="0">
              <a:prstClr val="black">
                <a:alpha val="30000"/>
              </a:prstClr>
            </a:outerShdw>
          </a:effectLst>
        </p:spPr>
      </p:pic>
      <p:pic>
        <p:nvPicPr>
          <p:cNvPr id="11" name="Picture 10" descr="A blue and white screen with black letters&#10;&#10;AI-generated content may be incorrect.">
            <a:hlinkClick r:id="rId9" action="ppaction://hlinksldjump"/>
            <a:extLst>
              <a:ext uri="{FF2B5EF4-FFF2-40B4-BE49-F238E27FC236}">
                <a16:creationId xmlns:a16="http://schemas.microsoft.com/office/drawing/2014/main" id="{F08968E3-87C0-92B8-6C64-DF0E6F8AECB0}"/>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tretch>
            <a:fillRect/>
          </a:stretch>
        </p:blipFill>
        <p:spPr>
          <a:xfrm>
            <a:off x="9530404" y="2807103"/>
            <a:ext cx="2103120" cy="459624"/>
          </a:xfrm>
          <a:prstGeom prst="rect">
            <a:avLst/>
          </a:prstGeom>
          <a:effectLst>
            <a:outerShdw blurRad="50800" dist="50800" dir="2700000" algn="tl" rotWithShape="0">
              <a:prstClr val="black">
                <a:alpha val="30000"/>
              </a:prstClr>
            </a:outerShdw>
          </a:effectLst>
        </p:spPr>
      </p:pic>
      <p:pic>
        <p:nvPicPr>
          <p:cNvPr id="13" name="Picture 12" descr="A close-up of a sign&#10;&#10;AI-generated content may be incorrect.">
            <a:hlinkClick r:id="rId11" action="ppaction://hlinksldjump"/>
            <a:extLst>
              <a:ext uri="{FF2B5EF4-FFF2-40B4-BE49-F238E27FC236}">
                <a16:creationId xmlns:a16="http://schemas.microsoft.com/office/drawing/2014/main" id="{E433410D-C33E-8150-2CAA-3A955011589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5066058" y="2807103"/>
            <a:ext cx="2103120" cy="459624"/>
          </a:xfrm>
          <a:prstGeom prst="rect">
            <a:avLst/>
          </a:prstGeom>
          <a:effectLst>
            <a:outerShdw blurRad="50800" dist="50800" dir="2700000" algn="tl" rotWithShape="0">
              <a:prstClr val="black">
                <a:alpha val="30000"/>
              </a:prstClr>
            </a:outerShdw>
          </a:effectLst>
        </p:spPr>
      </p:pic>
    </p:spTree>
    <p:extLst>
      <p:ext uri="{BB962C8B-B14F-4D97-AF65-F5344CB8AC3E}">
        <p14:creationId xmlns:p14="http://schemas.microsoft.com/office/powerpoint/2010/main" val="1947795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91F6F-35FE-E61D-730B-D1ED6E76048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1196E7C-4010-57DD-280D-A452D8C692BB}"/>
              </a:ext>
            </a:extLst>
          </p:cNvPr>
          <p:cNvSpPr/>
          <p:nvPr/>
        </p:nvSpPr>
        <p:spPr>
          <a:xfrm>
            <a:off x="0" y="5747204"/>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D141C400-46E9-2D48-DE40-5B97C818AE45}"/>
              </a:ext>
            </a:extLst>
          </p:cNvPr>
          <p:cNvSpPr/>
          <p:nvPr/>
        </p:nvSpPr>
        <p:spPr>
          <a:xfrm>
            <a:off x="8075671" y="2433127"/>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13" name="Content Placeholder 1">
            <a:extLst>
              <a:ext uri="{FF2B5EF4-FFF2-40B4-BE49-F238E27FC236}">
                <a16:creationId xmlns:a16="http://schemas.microsoft.com/office/drawing/2014/main" id="{998FFC2A-5CE8-D1A2-46A9-8758DE8F8F48}"/>
              </a:ext>
            </a:extLst>
          </p:cNvPr>
          <p:cNvSpPr txBox="1">
            <a:spLocks/>
          </p:cNvSpPr>
          <p:nvPr/>
        </p:nvSpPr>
        <p:spPr>
          <a:xfrm>
            <a:off x="0" y="381803"/>
            <a:ext cx="7298583" cy="464469"/>
          </a:xfrm>
          <a:prstGeom prst="rect">
            <a:avLst/>
          </a:prstGeom>
        </p:spPr>
        <p:txBody>
          <a:bodyPr vert="horz" lIns="91440" tIns="45720" rIns="91440" bIns="45720" rtlCol="0">
            <a:normAutofit/>
          </a:bodyPr>
          <a:lstStyle>
            <a:lvl1pPr marL="0" indent="0" algn="ctr" defTabSz="914400" rtl="0" eaLnBrk="1" latinLnBrk="0" hangingPunct="1">
              <a:lnSpc>
                <a:spcPct val="110000"/>
              </a:lnSpc>
              <a:spcBef>
                <a:spcPts val="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      &gt;   1.6</a:t>
            </a:r>
          </a:p>
        </p:txBody>
      </p:sp>
      <p:sp>
        <p:nvSpPr>
          <p:cNvPr id="14" name="TextBox 13">
            <a:extLst>
              <a:ext uri="{FF2B5EF4-FFF2-40B4-BE49-F238E27FC236}">
                <a16:creationId xmlns:a16="http://schemas.microsoft.com/office/drawing/2014/main" id="{638CEED1-2228-324B-C119-E9E1C416611C}"/>
              </a:ext>
            </a:extLst>
          </p:cNvPr>
          <p:cNvSpPr txBox="1"/>
          <p:nvPr/>
        </p:nvSpPr>
        <p:spPr>
          <a:xfrm>
            <a:off x="2984698" y="295688"/>
            <a:ext cx="701203" cy="646331"/>
          </a:xfrm>
          <a:prstGeom prst="rect">
            <a:avLst/>
          </a:prstGeom>
          <a:noFill/>
        </p:spPr>
        <p:txBody>
          <a:bodyPr wrap="square" rtlCol="0">
            <a:spAutoFit/>
          </a:bodyPr>
          <a:lstStyle/>
          <a:p>
            <a:r>
              <a:rPr lang="en-US" u="sng" dirty="0">
                <a:latin typeface="Century Gothic" panose="020B0502020202020204" pitchFamily="34" charset="0"/>
                <a:ea typeface="Verdana" panose="020B0604030504040204" pitchFamily="34" charset="0"/>
              </a:rPr>
              <a:t>5</a:t>
            </a:r>
          </a:p>
          <a:p>
            <a:r>
              <a:rPr lang="en-US" dirty="0">
                <a:latin typeface="Century Gothic" panose="020B0502020202020204" pitchFamily="34" charset="0"/>
                <a:ea typeface="Verdana" panose="020B0604030504040204" pitchFamily="34" charset="0"/>
              </a:rPr>
              <a:t>6</a:t>
            </a:r>
          </a:p>
        </p:txBody>
      </p:sp>
      <p:sp>
        <p:nvSpPr>
          <p:cNvPr id="2" name="TextBox 1">
            <a:extLst>
              <a:ext uri="{FF2B5EF4-FFF2-40B4-BE49-F238E27FC236}">
                <a16:creationId xmlns:a16="http://schemas.microsoft.com/office/drawing/2014/main" id="{4E0440FB-D593-66BB-0CD6-A4700D17430A}"/>
              </a:ext>
            </a:extLst>
          </p:cNvPr>
          <p:cNvSpPr txBox="1"/>
          <p:nvPr/>
        </p:nvSpPr>
        <p:spPr>
          <a:xfrm>
            <a:off x="583145" y="1119742"/>
            <a:ext cx="6251407" cy="4478149"/>
          </a:xfrm>
          <a:prstGeom prst="rect">
            <a:avLst/>
          </a:prstGeom>
          <a:noFill/>
          <a:ln w="28575">
            <a:solidFill>
              <a:schemeClr val="bg1">
                <a:lumMod val="75000"/>
              </a:schemeClr>
            </a:solidFill>
            <a:prstDash val="dash"/>
          </a:ln>
        </p:spPr>
        <p:txBody>
          <a:bodyPr wrap="square" tIns="91440" rtlCol="0">
            <a:spAutoFit/>
          </a:bodyPr>
          <a:lstStyle/>
          <a:p>
            <a:pPr>
              <a:spcAft>
                <a:spcPts val="600"/>
              </a:spcAft>
            </a:pPr>
            <a:r>
              <a:rPr lang="en-US" sz="1600" dirty="0">
                <a:latin typeface="Verdana" panose="020B0604030504040204" pitchFamily="34" charset="0"/>
                <a:ea typeface="Verdana" panose="020B0604030504040204" pitchFamily="34" charset="0"/>
              </a:rPr>
              <a:t>The table shows the distance between throws of a paper airplane for each person in the STEM club. </a:t>
            </a:r>
          </a:p>
          <a:p>
            <a:pPr algn="ctr">
              <a:spcAft>
                <a:spcPts val="600"/>
              </a:spcAft>
            </a:pPr>
            <a:r>
              <a:rPr lang="en-US" sz="1600" b="1" dirty="0">
                <a:latin typeface="Verdana" panose="020B0604030504040204" pitchFamily="34" charset="0"/>
                <a:ea typeface="Verdana" panose="020B0604030504040204" pitchFamily="34" charset="0"/>
              </a:rPr>
              <a:t>Paper Airplane Toss</a:t>
            </a:r>
          </a:p>
          <a:p>
            <a:pPr algn="ctr"/>
            <a:endParaRPr lang="en-US" sz="1600" b="1" dirty="0">
              <a:latin typeface="Verdana" panose="020B0604030504040204" pitchFamily="34" charset="0"/>
              <a:ea typeface="Verdana" panose="020B0604030504040204" pitchFamily="34" charset="0"/>
            </a:endParaRPr>
          </a:p>
          <a:p>
            <a:pPr algn="ctr"/>
            <a:endParaRPr lang="en-US" sz="1600" b="1" dirty="0">
              <a:latin typeface="Verdana" panose="020B0604030504040204" pitchFamily="34" charset="0"/>
              <a:ea typeface="Verdana" panose="020B0604030504040204" pitchFamily="34" charset="0"/>
            </a:endParaRPr>
          </a:p>
          <a:p>
            <a:pPr algn="ctr"/>
            <a:endParaRPr lang="en-US" sz="1600" b="1" dirty="0">
              <a:latin typeface="Verdana" panose="020B0604030504040204" pitchFamily="34" charset="0"/>
              <a:ea typeface="Verdana" panose="020B0604030504040204" pitchFamily="34" charset="0"/>
            </a:endParaRPr>
          </a:p>
          <a:p>
            <a:pPr algn="ctr"/>
            <a:endParaRPr lang="en-US" sz="1600" b="1" dirty="0">
              <a:latin typeface="Verdana" panose="020B0604030504040204" pitchFamily="34" charset="0"/>
              <a:ea typeface="Verdana" panose="020B0604030504040204" pitchFamily="34" charset="0"/>
            </a:endParaRPr>
          </a:p>
          <a:p>
            <a:pPr algn="ctr"/>
            <a:endParaRPr lang="en-US" sz="1600" b="1"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r>
              <a:rPr lang="en-US" sz="1600" dirty="0">
                <a:latin typeface="Verdana" panose="020B0604030504040204" pitchFamily="34" charset="0"/>
                <a:ea typeface="Verdana" panose="020B0604030504040204" pitchFamily="34" charset="0"/>
              </a:rPr>
              <a:t>Order the names of the students by throwing distance from least to greatest.</a:t>
            </a:r>
          </a:p>
        </p:txBody>
      </p:sp>
      <p:graphicFrame>
        <p:nvGraphicFramePr>
          <p:cNvPr id="3" name="Table 2">
            <a:extLst>
              <a:ext uri="{FF2B5EF4-FFF2-40B4-BE49-F238E27FC236}">
                <a16:creationId xmlns:a16="http://schemas.microsoft.com/office/drawing/2014/main" id="{8C42DD01-9A29-3FF8-BFDE-AA119691B1A4}"/>
              </a:ext>
            </a:extLst>
          </p:cNvPr>
          <p:cNvGraphicFramePr>
            <a:graphicFrameLocks noGrp="1"/>
          </p:cNvGraphicFramePr>
          <p:nvPr>
            <p:extLst>
              <p:ext uri="{D42A27DB-BD31-4B8C-83A1-F6EECF244321}">
                <p14:modId xmlns:p14="http://schemas.microsoft.com/office/powerpoint/2010/main" val="3851904103"/>
              </p:ext>
            </p:extLst>
          </p:nvPr>
        </p:nvGraphicFramePr>
        <p:xfrm>
          <a:off x="1161286" y="2056897"/>
          <a:ext cx="5028497" cy="2896469"/>
        </p:xfrm>
        <a:graphic>
          <a:graphicData uri="http://schemas.openxmlformats.org/drawingml/2006/table">
            <a:tbl>
              <a:tblPr firstRow="1" bandRow="1">
                <a:tableStyleId>{5C22544A-7EE6-4342-B048-85BDC9FD1C3A}</a:tableStyleId>
              </a:tblPr>
              <a:tblGrid>
                <a:gridCol w="1413780">
                  <a:extLst>
                    <a:ext uri="{9D8B030D-6E8A-4147-A177-3AD203B41FA5}">
                      <a16:colId xmlns:a16="http://schemas.microsoft.com/office/drawing/2014/main" val="4205870181"/>
                    </a:ext>
                  </a:extLst>
                </a:gridCol>
                <a:gridCol w="3614717">
                  <a:extLst>
                    <a:ext uri="{9D8B030D-6E8A-4147-A177-3AD203B41FA5}">
                      <a16:colId xmlns:a16="http://schemas.microsoft.com/office/drawing/2014/main" val="344159171"/>
                    </a:ext>
                  </a:extLst>
                </a:gridCol>
              </a:tblGrid>
              <a:tr h="370840">
                <a:tc>
                  <a:txBody>
                    <a:bodyPr/>
                    <a:lstStyle/>
                    <a:p>
                      <a:pPr algn="ctr"/>
                      <a:r>
                        <a:rPr lang="en-US" sz="1600" b="1" dirty="0">
                          <a:solidFill>
                            <a:schemeClr val="tx1"/>
                          </a:solidFill>
                          <a:latin typeface="Verdana" panose="020B0604030504040204" pitchFamily="34" charset="0"/>
                          <a:ea typeface="Verdana" panose="020B0604030504040204" pitchFamily="34" charset="0"/>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Distance of Throws (feet)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2049627"/>
                  </a:ext>
                </a:extLst>
              </a:tr>
              <a:tr h="518231">
                <a:tc>
                  <a:txBody>
                    <a:bodyPr/>
                    <a:lstStyle/>
                    <a:p>
                      <a:pPr algn="l"/>
                      <a:r>
                        <a:rPr lang="en-US" sz="1600" dirty="0">
                          <a:solidFill>
                            <a:schemeClr val="tx1"/>
                          </a:solidFill>
                          <a:latin typeface="Verdana" panose="020B0604030504040204" pitchFamily="34" charset="0"/>
                          <a:ea typeface="Verdana" panose="020B0604030504040204" pitchFamily="34" charset="0"/>
                        </a:rPr>
                        <a:t>Marcos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u="sng" dirty="0">
                          <a:solidFill>
                            <a:schemeClr val="tx1"/>
                          </a:solidFill>
                          <a:latin typeface="Verdana" panose="020B0604030504040204" pitchFamily="34" charset="0"/>
                          <a:ea typeface="Verdana" panose="020B0604030504040204" pitchFamily="34" charset="0"/>
                        </a:rPr>
                        <a:t>3</a:t>
                      </a:r>
                    </a:p>
                    <a:p>
                      <a:pPr algn="ctr"/>
                      <a:r>
                        <a:rPr lang="en-US" sz="1600" dirty="0">
                          <a:solidFill>
                            <a:schemeClr val="tx1"/>
                          </a:solidFill>
                          <a:latin typeface="Verdana" panose="020B0604030504040204" pitchFamily="34" charset="0"/>
                          <a:ea typeface="Verdana" panose="020B060403050404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990977"/>
                  </a:ext>
                </a:extLst>
              </a:tr>
              <a:tr h="370840">
                <a:tc>
                  <a:txBody>
                    <a:bodyPr/>
                    <a:lstStyle/>
                    <a:p>
                      <a:pPr algn="l"/>
                      <a:r>
                        <a:rPr lang="en-US" sz="1600" dirty="0">
                          <a:solidFill>
                            <a:schemeClr val="tx1"/>
                          </a:solidFill>
                          <a:latin typeface="Verdana" panose="020B0604030504040204" pitchFamily="34" charset="0"/>
                          <a:ea typeface="Verdana" panose="020B0604030504040204" pitchFamily="34" charset="0"/>
                        </a:rPr>
                        <a:t>Tyrion</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3144570"/>
                  </a:ext>
                </a:extLst>
              </a:tr>
              <a:tr h="601325">
                <a:tc>
                  <a:txBody>
                    <a:bodyPr/>
                    <a:lstStyle/>
                    <a:p>
                      <a:pPr algn="l"/>
                      <a:r>
                        <a:rPr lang="en-US" sz="1600" dirty="0">
                          <a:solidFill>
                            <a:schemeClr val="tx1"/>
                          </a:solidFill>
                          <a:latin typeface="Verdana" panose="020B0604030504040204" pitchFamily="34" charset="0"/>
                          <a:ea typeface="Verdana" panose="020B0604030504040204" pitchFamily="34" charset="0"/>
                        </a:rPr>
                        <a:t>Jaylinda</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dirty="0">
                          <a:solidFill>
                            <a:schemeClr val="tx1"/>
                          </a:solidFill>
                          <a:latin typeface="Verdana" panose="020B0604030504040204" pitchFamily="34" charset="0"/>
                          <a:ea typeface="Verdana" panose="020B0604030504040204" pitchFamily="34"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883820"/>
                  </a:ext>
                </a:extLst>
              </a:tr>
              <a:tr h="370840">
                <a:tc>
                  <a:txBody>
                    <a:bodyPr/>
                    <a:lstStyle/>
                    <a:p>
                      <a:pPr algn="l"/>
                      <a:r>
                        <a:rPr lang="en-US" sz="1600" dirty="0">
                          <a:solidFill>
                            <a:schemeClr val="tx1"/>
                          </a:solidFill>
                          <a:latin typeface="Verdana" panose="020B0604030504040204" pitchFamily="34" charset="0"/>
                          <a:ea typeface="Verdana" panose="020B0604030504040204" pitchFamily="34" charset="0"/>
                        </a:rPr>
                        <a:t>Jacob</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58438"/>
                  </a:ext>
                </a:extLst>
              </a:tr>
              <a:tr h="603504">
                <a:tc>
                  <a:txBody>
                    <a:bodyPr/>
                    <a:lstStyle/>
                    <a:p>
                      <a:pPr algn="l"/>
                      <a:r>
                        <a:rPr lang="en-US" sz="1600" dirty="0">
                          <a:solidFill>
                            <a:schemeClr val="tx1"/>
                          </a:solidFill>
                          <a:latin typeface="Verdana" panose="020B0604030504040204" pitchFamily="34" charset="0"/>
                          <a:ea typeface="Verdana" panose="020B0604030504040204" pitchFamily="34" charset="0"/>
                        </a:rPr>
                        <a:t>Charlsie</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dirty="0">
                          <a:solidFill>
                            <a:schemeClr val="tx1"/>
                          </a:solidFill>
                          <a:latin typeface="Verdana" panose="020B0604030504040204" pitchFamily="34" charset="0"/>
                          <a:ea typeface="Verdana" panose="020B0604030504040204" pitchFamily="34"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925748"/>
                  </a:ext>
                </a:extLst>
              </a:tr>
            </a:tbl>
          </a:graphicData>
        </a:graphic>
      </p:graphicFrame>
      <p:sp>
        <p:nvSpPr>
          <p:cNvPr id="4" name="TextBox 3">
            <a:extLst>
              <a:ext uri="{FF2B5EF4-FFF2-40B4-BE49-F238E27FC236}">
                <a16:creationId xmlns:a16="http://schemas.microsoft.com/office/drawing/2014/main" id="{D76B76A5-A0BF-D17A-44C9-265F54DA738D}"/>
              </a:ext>
            </a:extLst>
          </p:cNvPr>
          <p:cNvSpPr txBox="1"/>
          <p:nvPr/>
        </p:nvSpPr>
        <p:spPr>
          <a:xfrm>
            <a:off x="4343366" y="3376569"/>
            <a:ext cx="701203" cy="584775"/>
          </a:xfrm>
          <a:prstGeom prst="rect">
            <a:avLst/>
          </a:prstGeom>
          <a:noFill/>
        </p:spPr>
        <p:txBody>
          <a:bodyPr wrap="square" rtlCol="0">
            <a:spAutoFit/>
          </a:bodyPr>
          <a:lstStyle/>
          <a:p>
            <a:r>
              <a:rPr lang="en-US" sz="1600" u="sng" dirty="0">
                <a:latin typeface="Verdana" panose="020B0604030504040204" pitchFamily="34" charset="0"/>
                <a:ea typeface="Verdana" panose="020B0604030504040204" pitchFamily="34" charset="0"/>
              </a:rPr>
              <a:t>1</a:t>
            </a:r>
          </a:p>
          <a:p>
            <a:r>
              <a:rPr lang="en-US" sz="1600" dirty="0">
                <a:latin typeface="Verdana" panose="020B0604030504040204" pitchFamily="34" charset="0"/>
                <a:ea typeface="Verdana" panose="020B0604030504040204" pitchFamily="34" charset="0"/>
              </a:rPr>
              <a:t>8</a:t>
            </a:r>
          </a:p>
        </p:txBody>
      </p:sp>
      <p:sp>
        <p:nvSpPr>
          <p:cNvPr id="7" name="TextBox 6">
            <a:extLst>
              <a:ext uri="{FF2B5EF4-FFF2-40B4-BE49-F238E27FC236}">
                <a16:creationId xmlns:a16="http://schemas.microsoft.com/office/drawing/2014/main" id="{0525BA6C-E29F-146D-7948-F963C8D5EA69}"/>
              </a:ext>
            </a:extLst>
          </p:cNvPr>
          <p:cNvSpPr txBox="1"/>
          <p:nvPr/>
        </p:nvSpPr>
        <p:spPr>
          <a:xfrm>
            <a:off x="4310699" y="4351686"/>
            <a:ext cx="701203" cy="584775"/>
          </a:xfrm>
          <a:prstGeom prst="rect">
            <a:avLst/>
          </a:prstGeom>
          <a:noFill/>
        </p:spPr>
        <p:txBody>
          <a:bodyPr wrap="square" rtlCol="0">
            <a:spAutoFit/>
          </a:bodyPr>
          <a:lstStyle/>
          <a:p>
            <a:r>
              <a:rPr lang="en-US" sz="1600" u="sng" dirty="0">
                <a:latin typeface="Verdana" panose="020B0604030504040204" pitchFamily="34" charset="0"/>
                <a:ea typeface="Verdana" panose="020B0604030504040204" pitchFamily="34" charset="0"/>
              </a:rPr>
              <a:t>5</a:t>
            </a:r>
          </a:p>
          <a:p>
            <a:r>
              <a:rPr lang="en-US" sz="1600" dirty="0">
                <a:latin typeface="Verdana" panose="020B0604030504040204" pitchFamily="34" charset="0"/>
                <a:ea typeface="Verdana" panose="020B0604030504040204" pitchFamily="34" charset="0"/>
              </a:rPr>
              <a:t>6</a:t>
            </a:r>
          </a:p>
        </p:txBody>
      </p:sp>
    </p:spTree>
    <p:extLst>
      <p:ext uri="{BB962C8B-B14F-4D97-AF65-F5344CB8AC3E}">
        <p14:creationId xmlns:p14="http://schemas.microsoft.com/office/powerpoint/2010/main" val="413037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F87F036-A1ED-F3C3-048D-9D3F0B622B45}"/>
              </a:ext>
            </a:extLst>
          </p:cNvPr>
          <p:cNvSpPr>
            <a:spLocks noGrp="1"/>
          </p:cNvSpPr>
          <p:nvPr>
            <p:ph type="subTitle" idx="1"/>
          </p:nvPr>
        </p:nvSpPr>
        <p:spPr/>
        <p:txBody>
          <a:bodyPr/>
          <a:lstStyle/>
          <a:p>
            <a:r>
              <a:rPr lang="en-US" dirty="0"/>
              <a:t>work it out</a:t>
            </a:r>
          </a:p>
        </p:txBody>
      </p:sp>
    </p:spTree>
    <p:extLst>
      <p:ext uri="{BB962C8B-B14F-4D97-AF65-F5344CB8AC3E}">
        <p14:creationId xmlns:p14="http://schemas.microsoft.com/office/powerpoint/2010/main" val="3170964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9E6ED0F7-65CE-4823-94F3-80422DD90908}"/>
              </a:ext>
            </a:extLst>
          </p:cNvPr>
          <p:cNvSpPr/>
          <p:nvPr/>
        </p:nvSpPr>
        <p:spPr>
          <a:xfrm>
            <a:off x="440886" y="3955704"/>
            <a:ext cx="2910852"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mistakes do you need to avoid?</a:t>
            </a:r>
          </a:p>
        </p:txBody>
      </p:sp>
      <p:sp>
        <p:nvSpPr>
          <p:cNvPr id="3" name="Rounded Rectangular Callout 3">
            <a:extLst>
              <a:ext uri="{FF2B5EF4-FFF2-40B4-BE49-F238E27FC236}">
                <a16:creationId xmlns:a16="http://schemas.microsoft.com/office/drawing/2014/main" id="{3E38EF0F-57D4-62FF-F914-8AE96596E0B3}"/>
              </a:ext>
            </a:extLst>
          </p:cNvPr>
          <p:cNvSpPr/>
          <p:nvPr/>
        </p:nvSpPr>
        <p:spPr>
          <a:xfrm>
            <a:off x="440885" y="2005827"/>
            <a:ext cx="2910853"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explain your answer in more than one way</a:t>
            </a:r>
          </a:p>
        </p:txBody>
      </p:sp>
      <p:sp>
        <p:nvSpPr>
          <p:cNvPr id="4" name="TextBox 3">
            <a:extLst>
              <a:ext uri="{FF2B5EF4-FFF2-40B4-BE49-F238E27FC236}">
                <a16:creationId xmlns:a16="http://schemas.microsoft.com/office/drawing/2014/main" id="{AA8D6951-817F-9C73-3E13-115F1D3DBE06}"/>
              </a:ext>
            </a:extLst>
          </p:cNvPr>
          <p:cNvSpPr txBox="1"/>
          <p:nvPr/>
        </p:nvSpPr>
        <p:spPr>
          <a:xfrm>
            <a:off x="3545815" y="835040"/>
            <a:ext cx="8118650" cy="5663089"/>
          </a:xfrm>
          <a:prstGeom prst="rect">
            <a:avLst/>
          </a:prstGeom>
          <a:noFill/>
          <a:ln w="28575">
            <a:solidFill>
              <a:schemeClr val="bg1">
                <a:lumMod val="75000"/>
              </a:schemeClr>
            </a:solidFill>
            <a:prstDash val="dash"/>
          </a:ln>
        </p:spPr>
        <p:txBody>
          <a:bodyPr wrap="square" rtlCol="0">
            <a:spAutoFit/>
          </a:bodyPr>
          <a:lstStyle/>
          <a:p>
            <a:r>
              <a:rPr lang="en-US" sz="1600" dirty="0">
                <a:latin typeface="Verdana" panose="020B0604030504040204" pitchFamily="34" charset="0"/>
                <a:ea typeface="Verdana" panose="020B0604030504040204" pitchFamily="34" charset="0"/>
              </a:rPr>
              <a:t>The table shows the distance between throws of a paper airplane for each person in the STEM club. </a:t>
            </a:r>
          </a:p>
          <a:p>
            <a:pPr algn="ctr"/>
            <a:r>
              <a:rPr lang="en-US" b="1" dirty="0">
                <a:latin typeface="Verdana" panose="020B0604030504040204" pitchFamily="34" charset="0"/>
                <a:ea typeface="Verdana" panose="020B0604030504040204" pitchFamily="34" charset="0"/>
              </a:rPr>
              <a:t>Paper Airplane Toss</a:t>
            </a:r>
          </a:p>
          <a:p>
            <a:pPr algn="ctr"/>
            <a:endParaRPr lang="en-US" b="1" dirty="0">
              <a:latin typeface="Verdana" panose="020B0604030504040204" pitchFamily="34" charset="0"/>
              <a:ea typeface="Verdana" panose="020B0604030504040204" pitchFamily="34" charset="0"/>
            </a:endParaRPr>
          </a:p>
          <a:p>
            <a:pPr algn="ctr"/>
            <a:endParaRPr lang="en-US" b="1" dirty="0">
              <a:latin typeface="Verdana" panose="020B0604030504040204" pitchFamily="34" charset="0"/>
              <a:ea typeface="Verdana" panose="020B0604030504040204" pitchFamily="34" charset="0"/>
            </a:endParaRPr>
          </a:p>
          <a:p>
            <a:pPr algn="ctr"/>
            <a:endParaRPr lang="en-US" b="1" dirty="0">
              <a:latin typeface="Verdana" panose="020B0604030504040204" pitchFamily="34" charset="0"/>
              <a:ea typeface="Verdana" panose="020B0604030504040204" pitchFamily="34" charset="0"/>
            </a:endParaRPr>
          </a:p>
          <a:p>
            <a:pPr algn="ctr"/>
            <a:endParaRPr lang="en-US" b="1"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r>
              <a:rPr lang="en-US" sz="1600" dirty="0">
                <a:latin typeface="Verdana" panose="020B0604030504040204" pitchFamily="34" charset="0"/>
                <a:ea typeface="Verdana" panose="020B0604030504040204" pitchFamily="34" charset="0"/>
              </a:rPr>
              <a:t>Order the names of the students by throwing distance from least to greatest.</a:t>
            </a:r>
          </a:p>
          <a:p>
            <a:endParaRPr lang="en-US" sz="1600" dirty="0">
              <a:latin typeface="Verdana" panose="020B0604030504040204" pitchFamily="34" charset="0"/>
              <a:ea typeface="Verdana" panose="020B0604030504040204" pitchFamily="34" charset="0"/>
            </a:endParaRPr>
          </a:p>
          <a:p>
            <a:endParaRPr lang="en-US" sz="1600" dirty="0">
              <a:latin typeface="Verdana" panose="020B0604030504040204" pitchFamily="34" charset="0"/>
              <a:ea typeface="Verdana" panose="020B0604030504040204" pitchFamily="34" charset="0"/>
            </a:endParaRPr>
          </a:p>
          <a:p>
            <a:endParaRPr lang="en-US" sz="1600" dirty="0">
              <a:latin typeface="Verdana" panose="020B0604030504040204" pitchFamily="34" charset="0"/>
              <a:ea typeface="Verdana" panose="020B0604030504040204" pitchFamily="34" charset="0"/>
            </a:endParaRPr>
          </a:p>
          <a:p>
            <a:endParaRPr lang="en-US" sz="1600" dirty="0">
              <a:latin typeface="Verdana" panose="020B0604030504040204" pitchFamily="34" charset="0"/>
              <a:ea typeface="Verdana" panose="020B0604030504040204" pitchFamily="34" charset="0"/>
            </a:endParaRPr>
          </a:p>
          <a:p>
            <a:r>
              <a:rPr lang="en-US" sz="1600" dirty="0">
                <a:latin typeface="Verdana" panose="020B0604030504040204" pitchFamily="34" charset="0"/>
                <a:ea typeface="Verdana" panose="020B0604030504040204" pitchFamily="34" charset="0"/>
              </a:rPr>
              <a:t>              Least                                                               Greatest</a:t>
            </a:r>
          </a:p>
        </p:txBody>
      </p:sp>
      <p:graphicFrame>
        <p:nvGraphicFramePr>
          <p:cNvPr id="5" name="Table 4">
            <a:extLst>
              <a:ext uri="{FF2B5EF4-FFF2-40B4-BE49-F238E27FC236}">
                <a16:creationId xmlns:a16="http://schemas.microsoft.com/office/drawing/2014/main" id="{97BF6329-BE0E-F502-7D0B-8DA403D1FC2C}"/>
              </a:ext>
            </a:extLst>
          </p:cNvPr>
          <p:cNvGraphicFramePr>
            <a:graphicFrameLocks noGrp="1"/>
          </p:cNvGraphicFramePr>
          <p:nvPr>
            <p:extLst>
              <p:ext uri="{D42A27DB-BD31-4B8C-83A1-F6EECF244321}">
                <p14:modId xmlns:p14="http://schemas.microsoft.com/office/powerpoint/2010/main" val="3657199315"/>
              </p:ext>
            </p:extLst>
          </p:nvPr>
        </p:nvGraphicFramePr>
        <p:xfrm>
          <a:off x="4844833" y="1693184"/>
          <a:ext cx="6143880" cy="2957429"/>
        </p:xfrm>
        <a:graphic>
          <a:graphicData uri="http://schemas.openxmlformats.org/drawingml/2006/table">
            <a:tbl>
              <a:tblPr firstRow="1" bandRow="1">
                <a:tableStyleId>{5C22544A-7EE6-4342-B048-85BDC9FD1C3A}</a:tableStyleId>
              </a:tblPr>
              <a:tblGrid>
                <a:gridCol w="2178968">
                  <a:extLst>
                    <a:ext uri="{9D8B030D-6E8A-4147-A177-3AD203B41FA5}">
                      <a16:colId xmlns:a16="http://schemas.microsoft.com/office/drawing/2014/main" val="4205870181"/>
                    </a:ext>
                  </a:extLst>
                </a:gridCol>
                <a:gridCol w="3964912">
                  <a:extLst>
                    <a:ext uri="{9D8B030D-6E8A-4147-A177-3AD203B41FA5}">
                      <a16:colId xmlns:a16="http://schemas.microsoft.com/office/drawing/2014/main" val="344159171"/>
                    </a:ext>
                  </a:extLst>
                </a:gridCol>
              </a:tblGrid>
              <a:tr h="370840">
                <a:tc>
                  <a:txBody>
                    <a:bodyPr/>
                    <a:lstStyle/>
                    <a:p>
                      <a:pPr algn="ctr"/>
                      <a:r>
                        <a:rPr lang="en-US" b="1" dirty="0">
                          <a:solidFill>
                            <a:schemeClr val="tx1"/>
                          </a:solidFill>
                          <a:latin typeface="Verdana" panose="020B0604030504040204" pitchFamily="34" charset="0"/>
                          <a:ea typeface="Verdana" panose="020B0604030504040204" pitchFamily="34" charset="0"/>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Distance of Throws (feet)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2049627"/>
                  </a:ext>
                </a:extLst>
              </a:tr>
              <a:tr h="518231">
                <a:tc>
                  <a:txBody>
                    <a:bodyPr/>
                    <a:lstStyle/>
                    <a:p>
                      <a:pPr algn="ctr"/>
                      <a:r>
                        <a:rPr lang="en-US" dirty="0">
                          <a:solidFill>
                            <a:schemeClr val="tx1"/>
                          </a:solidFill>
                          <a:latin typeface="Verdana" panose="020B0604030504040204" pitchFamily="34" charset="0"/>
                          <a:ea typeface="Verdana" panose="020B0604030504040204" pitchFamily="34" charset="0"/>
                        </a:rPr>
                        <a:t>Marcos</a:t>
                      </a:r>
                    </a:p>
                  </a:txBody>
                  <a:tcPr marL="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u="sng" dirty="0">
                          <a:solidFill>
                            <a:schemeClr val="tx1"/>
                          </a:solidFill>
                          <a:latin typeface="Verdana" panose="020B0604030504040204" pitchFamily="34" charset="0"/>
                          <a:ea typeface="Verdana" panose="020B0604030504040204" pitchFamily="34" charset="0"/>
                        </a:rPr>
                        <a:t>3</a:t>
                      </a:r>
                    </a:p>
                    <a:p>
                      <a:pPr algn="ctr"/>
                      <a:r>
                        <a:rPr lang="en-US" dirty="0">
                          <a:solidFill>
                            <a:schemeClr val="tx1"/>
                          </a:solidFill>
                          <a:latin typeface="Verdana" panose="020B0604030504040204" pitchFamily="34" charset="0"/>
                          <a:ea typeface="Verdana" panose="020B060403050404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990977"/>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Tyrion</a:t>
                      </a:r>
                    </a:p>
                  </a:txBody>
                  <a:tcPr marL="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3144570"/>
                  </a:ext>
                </a:extLst>
              </a:tr>
              <a:tr h="601325">
                <a:tc>
                  <a:txBody>
                    <a:bodyPr/>
                    <a:lstStyle/>
                    <a:p>
                      <a:pPr algn="ctr"/>
                      <a:r>
                        <a:rPr lang="en-US" dirty="0">
                          <a:solidFill>
                            <a:schemeClr val="tx1"/>
                          </a:solidFill>
                          <a:latin typeface="Verdana" panose="020B0604030504040204" pitchFamily="34" charset="0"/>
                          <a:ea typeface="Verdana" panose="020B0604030504040204" pitchFamily="34" charset="0"/>
                        </a:rPr>
                        <a:t>Jaylinda</a:t>
                      </a:r>
                    </a:p>
                  </a:txBody>
                  <a:tcPr marL="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883820"/>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Jacob</a:t>
                      </a:r>
                    </a:p>
                  </a:txBody>
                  <a:tcPr marL="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58438"/>
                  </a:ext>
                </a:extLst>
              </a:tr>
              <a:tr h="603504">
                <a:tc>
                  <a:txBody>
                    <a:bodyPr/>
                    <a:lstStyle/>
                    <a:p>
                      <a:pPr algn="ctr"/>
                      <a:r>
                        <a:rPr lang="en-US" dirty="0">
                          <a:solidFill>
                            <a:schemeClr val="tx1"/>
                          </a:solidFill>
                          <a:latin typeface="Verdana" panose="020B0604030504040204" pitchFamily="34" charset="0"/>
                          <a:ea typeface="Verdana" panose="020B0604030504040204" pitchFamily="34" charset="0"/>
                        </a:rPr>
                        <a:t>Charlsie</a:t>
                      </a:r>
                    </a:p>
                  </a:txBody>
                  <a:tcPr marL="1828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925748"/>
                  </a:ext>
                </a:extLst>
              </a:tr>
            </a:tbl>
          </a:graphicData>
        </a:graphic>
      </p:graphicFrame>
      <p:sp>
        <p:nvSpPr>
          <p:cNvPr id="6" name="TextBox 5">
            <a:extLst>
              <a:ext uri="{FF2B5EF4-FFF2-40B4-BE49-F238E27FC236}">
                <a16:creationId xmlns:a16="http://schemas.microsoft.com/office/drawing/2014/main" id="{B081B271-C804-4BA6-AEB1-5FCC3BEF24C2}"/>
              </a:ext>
            </a:extLst>
          </p:cNvPr>
          <p:cNvSpPr txBox="1"/>
          <p:nvPr/>
        </p:nvSpPr>
        <p:spPr>
          <a:xfrm>
            <a:off x="8931769" y="3082230"/>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8</a:t>
            </a:r>
          </a:p>
        </p:txBody>
      </p:sp>
      <p:sp>
        <p:nvSpPr>
          <p:cNvPr id="7" name="TextBox 6">
            <a:extLst>
              <a:ext uri="{FF2B5EF4-FFF2-40B4-BE49-F238E27FC236}">
                <a16:creationId xmlns:a16="http://schemas.microsoft.com/office/drawing/2014/main" id="{883C8DB4-1736-41EE-1C63-1642B36E9F43}"/>
              </a:ext>
            </a:extLst>
          </p:cNvPr>
          <p:cNvSpPr txBox="1"/>
          <p:nvPr/>
        </p:nvSpPr>
        <p:spPr>
          <a:xfrm>
            <a:off x="8899102" y="4022178"/>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5</a:t>
            </a:r>
          </a:p>
          <a:p>
            <a:r>
              <a:rPr lang="en-US" dirty="0">
                <a:latin typeface="Verdana" panose="020B0604030504040204" pitchFamily="34" charset="0"/>
                <a:ea typeface="Verdana" panose="020B0604030504040204" pitchFamily="34" charset="0"/>
              </a:rPr>
              <a:t>6</a:t>
            </a:r>
          </a:p>
        </p:txBody>
      </p:sp>
      <p:graphicFrame>
        <p:nvGraphicFramePr>
          <p:cNvPr id="10" name="Table 9">
            <a:extLst>
              <a:ext uri="{FF2B5EF4-FFF2-40B4-BE49-F238E27FC236}">
                <a16:creationId xmlns:a16="http://schemas.microsoft.com/office/drawing/2014/main" id="{F5691744-9944-2075-BC46-4BDC2845FEFF}"/>
              </a:ext>
            </a:extLst>
          </p:cNvPr>
          <p:cNvGraphicFramePr>
            <a:graphicFrameLocks noGrp="1"/>
          </p:cNvGraphicFramePr>
          <p:nvPr>
            <p:extLst>
              <p:ext uri="{D42A27DB-BD31-4B8C-83A1-F6EECF244321}">
                <p14:modId xmlns:p14="http://schemas.microsoft.com/office/powerpoint/2010/main" val="178706942"/>
              </p:ext>
            </p:extLst>
          </p:nvPr>
        </p:nvGraphicFramePr>
        <p:xfrm>
          <a:off x="4632996" y="5282236"/>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r>
                        <a:rPr lang="en-US" sz="14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4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graphicFrame>
        <p:nvGraphicFramePr>
          <p:cNvPr id="11" name="Table 10">
            <a:extLst>
              <a:ext uri="{FF2B5EF4-FFF2-40B4-BE49-F238E27FC236}">
                <a16:creationId xmlns:a16="http://schemas.microsoft.com/office/drawing/2014/main" id="{97D4292D-EE6F-AA39-4491-63117C3DDD8F}"/>
              </a:ext>
            </a:extLst>
          </p:cNvPr>
          <p:cNvGraphicFramePr>
            <a:graphicFrameLocks noGrp="1"/>
          </p:cNvGraphicFramePr>
          <p:nvPr>
            <p:extLst>
              <p:ext uri="{D42A27DB-BD31-4B8C-83A1-F6EECF244321}">
                <p14:modId xmlns:p14="http://schemas.microsoft.com/office/powerpoint/2010/main" val="1611045609"/>
              </p:ext>
            </p:extLst>
          </p:nvPr>
        </p:nvGraphicFramePr>
        <p:xfrm>
          <a:off x="4632996" y="5744886"/>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spTree>
    <p:extLst>
      <p:ext uri="{BB962C8B-B14F-4D97-AF65-F5344CB8AC3E}">
        <p14:creationId xmlns:p14="http://schemas.microsoft.com/office/powerpoint/2010/main" val="2172881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7969D0A8-5DC7-2519-B36D-C27CAFFE8F12}"/>
              </a:ext>
            </a:extLst>
          </p:cNvPr>
          <p:cNvSpPr txBox="1">
            <a:spLocks/>
          </p:cNvSpPr>
          <p:nvPr/>
        </p:nvSpPr>
        <p:spPr>
          <a:xfrm>
            <a:off x="1570791" y="522560"/>
            <a:ext cx="2622582"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IQ slap down </a:t>
            </a:r>
          </a:p>
        </p:txBody>
      </p:sp>
      <p:grpSp>
        <p:nvGrpSpPr>
          <p:cNvPr id="3" name="Group 2">
            <a:extLst>
              <a:ext uri="{FF2B5EF4-FFF2-40B4-BE49-F238E27FC236}">
                <a16:creationId xmlns:a16="http://schemas.microsoft.com/office/drawing/2014/main" id="{DA2D0E80-94A8-707D-2E36-9E1C5FDFB643}"/>
              </a:ext>
            </a:extLst>
          </p:cNvPr>
          <p:cNvGrpSpPr/>
          <p:nvPr/>
        </p:nvGrpSpPr>
        <p:grpSpPr>
          <a:xfrm>
            <a:off x="1585781" y="1406148"/>
            <a:ext cx="866139" cy="1015663"/>
            <a:chOff x="1179415" y="2219371"/>
            <a:chExt cx="1976626" cy="2377834"/>
          </a:xfrm>
        </p:grpSpPr>
        <p:pic>
          <p:nvPicPr>
            <p:cNvPr id="4" name="Picture 3">
              <a:extLst>
                <a:ext uri="{FF2B5EF4-FFF2-40B4-BE49-F238E27FC236}">
                  <a16:creationId xmlns:a16="http://schemas.microsoft.com/office/drawing/2014/main" id="{B4007A48-207D-9DE9-CE52-C55AF1B0D1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5" name="TextBox 4">
              <a:extLst>
                <a:ext uri="{FF2B5EF4-FFF2-40B4-BE49-F238E27FC236}">
                  <a16:creationId xmlns:a16="http://schemas.microsoft.com/office/drawing/2014/main" id="{B62C4AFB-976E-50D2-ECF8-F63D4D3F28AD}"/>
                </a:ext>
              </a:extLst>
            </p:cNvPr>
            <p:cNvSpPr txBox="1"/>
            <p:nvPr/>
          </p:nvSpPr>
          <p:spPr>
            <a:xfrm>
              <a:off x="1342472" y="2219371"/>
              <a:ext cx="1545092" cy="2377834"/>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A</a:t>
              </a:r>
              <a:endParaRPr lang="en-US" sz="6000" b="1" kern="0" dirty="0">
                <a:solidFill>
                  <a:srgbClr val="044C8E"/>
                </a:solidFill>
                <a:latin typeface="Century Gothic"/>
                <a:cs typeface="Calibri Light"/>
              </a:endParaRPr>
            </a:p>
          </p:txBody>
        </p:sp>
      </p:grpSp>
      <p:grpSp>
        <p:nvGrpSpPr>
          <p:cNvPr id="6" name="Group 5">
            <a:extLst>
              <a:ext uri="{FF2B5EF4-FFF2-40B4-BE49-F238E27FC236}">
                <a16:creationId xmlns:a16="http://schemas.microsoft.com/office/drawing/2014/main" id="{E9A7875B-0C7A-506F-4AA7-FA679105533B}"/>
              </a:ext>
            </a:extLst>
          </p:cNvPr>
          <p:cNvGrpSpPr/>
          <p:nvPr/>
        </p:nvGrpSpPr>
        <p:grpSpPr>
          <a:xfrm>
            <a:off x="2708846" y="1406146"/>
            <a:ext cx="866139" cy="1015663"/>
            <a:chOff x="1179415" y="2219369"/>
            <a:chExt cx="1976626" cy="2377834"/>
          </a:xfrm>
        </p:grpSpPr>
        <p:pic>
          <p:nvPicPr>
            <p:cNvPr id="7" name="Picture 6">
              <a:extLst>
                <a:ext uri="{FF2B5EF4-FFF2-40B4-BE49-F238E27FC236}">
                  <a16:creationId xmlns:a16="http://schemas.microsoft.com/office/drawing/2014/main" id="{491A96AD-C6C9-518C-D34D-86B1321E8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8" name="TextBox 7">
              <a:extLst>
                <a:ext uri="{FF2B5EF4-FFF2-40B4-BE49-F238E27FC236}">
                  <a16:creationId xmlns:a16="http://schemas.microsoft.com/office/drawing/2014/main" id="{B193AFCB-ADBB-7160-F19A-848D3DB801B3}"/>
                </a:ext>
              </a:extLst>
            </p:cNvPr>
            <p:cNvSpPr txBox="1"/>
            <p:nvPr/>
          </p:nvSpPr>
          <p:spPr>
            <a:xfrm>
              <a:off x="1342472" y="2219369"/>
              <a:ext cx="1545092" cy="2377834"/>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B</a:t>
              </a:r>
              <a:endParaRPr lang="en-US" sz="6000" b="1" kern="0" dirty="0">
                <a:solidFill>
                  <a:srgbClr val="044C8E"/>
                </a:solidFill>
                <a:latin typeface="Century Gothic"/>
                <a:cs typeface="Calibri Light"/>
              </a:endParaRPr>
            </a:p>
          </p:txBody>
        </p:sp>
      </p:grpSp>
      <p:grpSp>
        <p:nvGrpSpPr>
          <p:cNvPr id="9" name="Group 8">
            <a:extLst>
              <a:ext uri="{FF2B5EF4-FFF2-40B4-BE49-F238E27FC236}">
                <a16:creationId xmlns:a16="http://schemas.microsoft.com/office/drawing/2014/main" id="{F703FE03-CE08-5903-684C-E32D461D7FA9}"/>
              </a:ext>
            </a:extLst>
          </p:cNvPr>
          <p:cNvGrpSpPr/>
          <p:nvPr/>
        </p:nvGrpSpPr>
        <p:grpSpPr>
          <a:xfrm>
            <a:off x="3831910" y="1442223"/>
            <a:ext cx="866139" cy="1015663"/>
            <a:chOff x="1179415" y="2303828"/>
            <a:chExt cx="1976626" cy="2377835"/>
          </a:xfrm>
        </p:grpSpPr>
        <p:pic>
          <p:nvPicPr>
            <p:cNvPr id="10" name="Picture 9">
              <a:extLst>
                <a:ext uri="{FF2B5EF4-FFF2-40B4-BE49-F238E27FC236}">
                  <a16:creationId xmlns:a16="http://schemas.microsoft.com/office/drawing/2014/main" id="{301D1427-895B-6211-EA30-AF2A746D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11" name="TextBox 10">
              <a:extLst>
                <a:ext uri="{FF2B5EF4-FFF2-40B4-BE49-F238E27FC236}">
                  <a16:creationId xmlns:a16="http://schemas.microsoft.com/office/drawing/2014/main" id="{D95F10DE-5D5E-1429-B59D-3FF73E60D04A}"/>
                </a:ext>
              </a:extLst>
            </p:cNvPr>
            <p:cNvSpPr txBox="1"/>
            <p:nvPr/>
          </p:nvSpPr>
          <p:spPr>
            <a:xfrm>
              <a:off x="1343209" y="2303828"/>
              <a:ext cx="1545092" cy="2377835"/>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C</a:t>
              </a:r>
              <a:endParaRPr lang="en-US" sz="6000" b="1" kern="0" dirty="0">
                <a:solidFill>
                  <a:srgbClr val="044C8E"/>
                </a:solidFill>
                <a:latin typeface="Century Gothic"/>
                <a:cs typeface="Calibri Light"/>
              </a:endParaRPr>
            </a:p>
          </p:txBody>
        </p:sp>
      </p:grpSp>
      <p:grpSp>
        <p:nvGrpSpPr>
          <p:cNvPr id="12" name="Group 11">
            <a:extLst>
              <a:ext uri="{FF2B5EF4-FFF2-40B4-BE49-F238E27FC236}">
                <a16:creationId xmlns:a16="http://schemas.microsoft.com/office/drawing/2014/main" id="{B3CBFE6B-A163-A1CD-90B8-9E73F155CA44}"/>
              </a:ext>
            </a:extLst>
          </p:cNvPr>
          <p:cNvGrpSpPr/>
          <p:nvPr/>
        </p:nvGrpSpPr>
        <p:grpSpPr>
          <a:xfrm>
            <a:off x="4954974" y="1406145"/>
            <a:ext cx="866139" cy="1015663"/>
            <a:chOff x="1179415" y="2186943"/>
            <a:chExt cx="1976626" cy="2377835"/>
          </a:xfrm>
        </p:grpSpPr>
        <p:pic>
          <p:nvPicPr>
            <p:cNvPr id="13" name="Picture 12">
              <a:extLst>
                <a:ext uri="{FF2B5EF4-FFF2-40B4-BE49-F238E27FC236}">
                  <a16:creationId xmlns:a16="http://schemas.microsoft.com/office/drawing/2014/main" id="{E632649E-88A9-1CE2-1F75-BCF3EFACA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415" y="2388288"/>
              <a:ext cx="1976626" cy="2172889"/>
            </a:xfrm>
            <a:prstGeom prst="rect">
              <a:avLst/>
            </a:prstGeom>
          </p:spPr>
        </p:pic>
        <p:sp>
          <p:nvSpPr>
            <p:cNvPr id="14" name="TextBox 13">
              <a:extLst>
                <a:ext uri="{FF2B5EF4-FFF2-40B4-BE49-F238E27FC236}">
                  <a16:creationId xmlns:a16="http://schemas.microsoft.com/office/drawing/2014/main" id="{E8E8C4E8-0959-F4EE-DD69-1CE951816AFB}"/>
                </a:ext>
              </a:extLst>
            </p:cNvPr>
            <p:cNvSpPr txBox="1"/>
            <p:nvPr/>
          </p:nvSpPr>
          <p:spPr>
            <a:xfrm>
              <a:off x="1343209" y="2186943"/>
              <a:ext cx="1545092" cy="2377835"/>
            </a:xfrm>
            <a:prstGeom prst="rect">
              <a:avLst/>
            </a:prstGeom>
            <a:noFill/>
          </p:spPr>
          <p:txBody>
            <a:bodyPr wrap="square" rtlCol="0">
              <a:spAutoFit/>
            </a:bodyPr>
            <a:lstStyle/>
            <a:p>
              <a:pPr algn="ctr" defTabSz="914327" eaLnBrk="0" fontAlgn="base" hangingPunct="0">
                <a:spcBef>
                  <a:spcPct val="0"/>
                </a:spcBef>
                <a:spcAft>
                  <a:spcPct val="0"/>
                </a:spcAft>
                <a:defRPr/>
              </a:pPr>
              <a:r>
                <a:rPr lang="en-US" sz="6000" b="1" kern="0" dirty="0">
                  <a:solidFill>
                    <a:srgbClr val="044C8E"/>
                  </a:solidFill>
                  <a:latin typeface="Century Gothic"/>
                  <a:cs typeface="Calibri Light"/>
                  <a:sym typeface="Wingdings 2" panose="05020102010507070707" pitchFamily="18" charset="2"/>
                </a:rPr>
                <a:t>D</a:t>
              </a:r>
              <a:endParaRPr lang="en-US" sz="6000" b="1" kern="0" dirty="0">
                <a:solidFill>
                  <a:srgbClr val="044C8E"/>
                </a:solidFill>
                <a:latin typeface="Century Gothic"/>
                <a:cs typeface="Calibri Light"/>
              </a:endParaRPr>
            </a:p>
          </p:txBody>
        </p:sp>
      </p:grpSp>
      <p:sp>
        <p:nvSpPr>
          <p:cNvPr id="15" name="Rectangle 14">
            <a:extLst>
              <a:ext uri="{FF2B5EF4-FFF2-40B4-BE49-F238E27FC236}">
                <a16:creationId xmlns:a16="http://schemas.microsoft.com/office/drawing/2014/main" id="{85F98DBF-8DAB-7D78-8CEA-B4B655A6774F}"/>
              </a:ext>
            </a:extLst>
          </p:cNvPr>
          <p:cNvSpPr/>
          <p:nvPr/>
        </p:nvSpPr>
        <p:spPr>
          <a:xfrm>
            <a:off x="1603274" y="2662402"/>
            <a:ext cx="4235331" cy="822960"/>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1 - </a:t>
            </a:r>
            <a:r>
              <a:rPr lang="en-US" sz="2400" b="1" kern="0" dirty="0">
                <a:solidFill>
                  <a:prstClr val="white"/>
                </a:solidFill>
                <a:latin typeface="Century Gothic" panose="020B0502020202020204" pitchFamily="34" charset="0"/>
                <a:cs typeface="Calibri Light" panose="020F0302020204030204" pitchFamily="34" charset="0"/>
              </a:rPr>
              <a:t>Worst Answer</a:t>
            </a:r>
          </a:p>
        </p:txBody>
      </p:sp>
      <p:sp>
        <p:nvSpPr>
          <p:cNvPr id="16" name="Rectangle 15">
            <a:extLst>
              <a:ext uri="{FF2B5EF4-FFF2-40B4-BE49-F238E27FC236}">
                <a16:creationId xmlns:a16="http://schemas.microsoft.com/office/drawing/2014/main" id="{D452B963-CD6A-0F0B-A626-FAAF48C733D4}"/>
              </a:ext>
            </a:extLst>
          </p:cNvPr>
          <p:cNvSpPr/>
          <p:nvPr/>
        </p:nvSpPr>
        <p:spPr>
          <a:xfrm>
            <a:off x="1603274" y="3802843"/>
            <a:ext cx="4235331" cy="822960"/>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2 - </a:t>
            </a:r>
            <a:r>
              <a:rPr lang="en-US" sz="2400" b="1" kern="0" dirty="0">
                <a:solidFill>
                  <a:prstClr val="white"/>
                </a:solidFill>
                <a:latin typeface="Century Gothic" panose="020B0502020202020204" pitchFamily="34" charset="0"/>
                <a:cs typeface="Calibri Light" panose="020F0302020204030204" pitchFamily="34" charset="0"/>
              </a:rPr>
              <a:t>Best Distractor</a:t>
            </a:r>
          </a:p>
        </p:txBody>
      </p:sp>
      <p:sp>
        <p:nvSpPr>
          <p:cNvPr id="17" name="Rectangle 16">
            <a:extLst>
              <a:ext uri="{FF2B5EF4-FFF2-40B4-BE49-F238E27FC236}">
                <a16:creationId xmlns:a16="http://schemas.microsoft.com/office/drawing/2014/main" id="{953212F4-888A-0239-2F61-0820E249E63F}"/>
              </a:ext>
            </a:extLst>
          </p:cNvPr>
          <p:cNvSpPr/>
          <p:nvPr/>
        </p:nvSpPr>
        <p:spPr>
          <a:xfrm>
            <a:off x="1618080" y="4926212"/>
            <a:ext cx="4235331" cy="822960"/>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761940">
              <a:defRPr/>
            </a:pPr>
            <a:r>
              <a:rPr lang="en-US" sz="2400" kern="0" dirty="0">
                <a:solidFill>
                  <a:prstClr val="white"/>
                </a:solidFill>
                <a:latin typeface="Century Gothic" panose="020B0502020202020204" pitchFamily="34" charset="0"/>
                <a:cs typeface="Calibri Light" panose="020F0302020204030204" pitchFamily="34" charset="0"/>
              </a:rPr>
              <a:t>Round 3 - </a:t>
            </a:r>
            <a:r>
              <a:rPr lang="en-US" sz="2400" b="1" kern="0" dirty="0">
                <a:solidFill>
                  <a:prstClr val="white"/>
                </a:solidFill>
                <a:latin typeface="Century Gothic" panose="020B0502020202020204" pitchFamily="34" charset="0"/>
                <a:cs typeface="Calibri Light" panose="020F0302020204030204" pitchFamily="34" charset="0"/>
              </a:rPr>
              <a:t>Correct Answer</a:t>
            </a:r>
          </a:p>
        </p:txBody>
      </p:sp>
      <p:grpSp>
        <p:nvGrpSpPr>
          <p:cNvPr id="21" name="Group 20">
            <a:extLst>
              <a:ext uri="{FF2B5EF4-FFF2-40B4-BE49-F238E27FC236}">
                <a16:creationId xmlns:a16="http://schemas.microsoft.com/office/drawing/2014/main" id="{79D7BD79-C3F0-2990-5F91-D22FC3760D7F}"/>
              </a:ext>
            </a:extLst>
          </p:cNvPr>
          <p:cNvGrpSpPr/>
          <p:nvPr/>
        </p:nvGrpSpPr>
        <p:grpSpPr>
          <a:xfrm>
            <a:off x="7243503" y="1670204"/>
            <a:ext cx="5409068" cy="4873752"/>
            <a:chOff x="7243503" y="1670204"/>
            <a:chExt cx="5409068" cy="4873752"/>
          </a:xfrm>
        </p:grpSpPr>
        <p:sp>
          <p:nvSpPr>
            <p:cNvPr id="22" name="Rectangle 21">
              <a:extLst>
                <a:ext uri="{FF2B5EF4-FFF2-40B4-BE49-F238E27FC236}">
                  <a16:creationId xmlns:a16="http://schemas.microsoft.com/office/drawing/2014/main" id="{342B1EDB-FB2A-2B70-70D9-5FF4B4B51366}"/>
                </a:ext>
              </a:extLst>
            </p:cNvPr>
            <p:cNvSpPr>
              <a:spLocks/>
            </p:cNvSpPr>
            <p:nvPr/>
          </p:nvSpPr>
          <p:spPr>
            <a:xfrm rot="19257167">
              <a:off x="8876871" y="2581643"/>
              <a:ext cx="2377440" cy="2377440"/>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3" name="Picture 22" descr="A close-up of a hand&#10;&#10;AI-generated content may be incorrect.">
              <a:extLst>
                <a:ext uri="{FF2B5EF4-FFF2-40B4-BE49-F238E27FC236}">
                  <a16:creationId xmlns:a16="http://schemas.microsoft.com/office/drawing/2014/main" id="{B63DF8C1-E9D7-EEDD-9446-96D5E956A2C7}"/>
                </a:ext>
              </a:extLst>
            </p:cNvPr>
            <p:cNvPicPr>
              <a:picLocks/>
            </p:cNvPicPr>
            <p:nvPr/>
          </p:nvPicPr>
          <p:blipFill>
            <a:blip r:embed="rId4">
              <a:extLst>
                <a:ext uri="{28A0092B-C50C-407E-A947-70E740481C1C}">
                  <a14:useLocalDpi xmlns:a14="http://schemas.microsoft.com/office/drawing/2010/main" val="0"/>
                </a:ext>
              </a:extLst>
            </a:blip>
            <a:srcRect r="21814"/>
            <a:stretch>
              <a:fillRect/>
            </a:stretch>
          </p:blipFill>
          <p:spPr>
            <a:xfrm rot="490243">
              <a:off x="7243503" y="1670204"/>
              <a:ext cx="5409068" cy="4873752"/>
            </a:xfrm>
            <a:prstGeom prst="rect">
              <a:avLst/>
            </a:prstGeom>
            <a:effectLst>
              <a:outerShdw blurRad="50800" dist="88900" dir="2700000" algn="tl" rotWithShape="0">
                <a:prstClr val="black">
                  <a:alpha val="30000"/>
                </a:prstClr>
              </a:outerShdw>
            </a:effectLst>
          </p:spPr>
        </p:pic>
      </p:grpSp>
    </p:spTree>
    <p:extLst>
      <p:ext uri="{BB962C8B-B14F-4D97-AF65-F5344CB8AC3E}">
        <p14:creationId xmlns:p14="http://schemas.microsoft.com/office/powerpoint/2010/main" val="350358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1+#ppt_w/2"/>
                                          </p:val>
                                        </p:tav>
                                        <p:tav tm="100000">
                                          <p:val>
                                            <p:strVal val="#ppt_x"/>
                                          </p:val>
                                        </p:tav>
                                      </p:tavLst>
                                    </p:anim>
                                    <p:anim calcmode="lin" valueType="num">
                                      <p:cBhvr additive="base">
                                        <p:cTn id="37"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21"/>
                                        </p:tgtEl>
                                      </p:cBhvr>
                                    </p:animEffect>
                                    <p:set>
                                      <p:cBhvr>
                                        <p:cTn id="4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915CF0-CCE9-9968-941A-98484CCBA149}"/>
              </a:ext>
            </a:extLst>
          </p:cNvPr>
          <p:cNvSpPr/>
          <p:nvPr/>
        </p:nvSpPr>
        <p:spPr>
          <a:xfrm>
            <a:off x="2054174" y="5585442"/>
            <a:ext cx="3931920" cy="822313"/>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1 Worst Answer</a:t>
            </a:r>
          </a:p>
        </p:txBody>
      </p:sp>
      <p:sp>
        <p:nvSpPr>
          <p:cNvPr id="11" name="Rectangle 10">
            <a:extLst>
              <a:ext uri="{FF2B5EF4-FFF2-40B4-BE49-F238E27FC236}">
                <a16:creationId xmlns:a16="http://schemas.microsoft.com/office/drawing/2014/main" id="{A101B32D-D8B4-DF5B-E3AF-5208252E5EAF}"/>
              </a:ext>
            </a:extLst>
          </p:cNvPr>
          <p:cNvSpPr/>
          <p:nvPr/>
        </p:nvSpPr>
        <p:spPr>
          <a:xfrm>
            <a:off x="6190513" y="5585442"/>
            <a:ext cx="3931920" cy="822313"/>
          </a:xfrm>
          <a:prstGeom prst="rect">
            <a:avLst/>
          </a:prstGeom>
          <a:solidFill>
            <a:srgbClr val="FF660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grpSp>
        <p:nvGrpSpPr>
          <p:cNvPr id="2" name="Group 1">
            <a:extLst>
              <a:ext uri="{FF2B5EF4-FFF2-40B4-BE49-F238E27FC236}">
                <a16:creationId xmlns:a16="http://schemas.microsoft.com/office/drawing/2014/main" id="{FE0E15FC-7D3B-51F2-81E6-25EA56ED8F44}"/>
              </a:ext>
            </a:extLst>
          </p:cNvPr>
          <p:cNvGrpSpPr>
            <a:grpSpLocks noChangeAspect="1"/>
          </p:cNvGrpSpPr>
          <p:nvPr/>
        </p:nvGrpSpPr>
        <p:grpSpPr>
          <a:xfrm>
            <a:off x="9983985" y="3996289"/>
            <a:ext cx="2492361" cy="2521407"/>
            <a:chOff x="7246505" y="1628176"/>
            <a:chExt cx="4817608" cy="4873752"/>
          </a:xfrm>
        </p:grpSpPr>
        <p:sp>
          <p:nvSpPr>
            <p:cNvPr id="12" name="Rectangle 11">
              <a:extLst>
                <a:ext uri="{FF2B5EF4-FFF2-40B4-BE49-F238E27FC236}">
                  <a16:creationId xmlns:a16="http://schemas.microsoft.com/office/drawing/2014/main" id="{010D2F81-47ED-8056-76E9-31B4FE44A200}"/>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3" name="Picture 12" descr="A close-up of a hand&#10;&#10;AI-generated content may be incorrect.">
              <a:extLst>
                <a:ext uri="{FF2B5EF4-FFF2-40B4-BE49-F238E27FC236}">
                  <a16:creationId xmlns:a16="http://schemas.microsoft.com/office/drawing/2014/main" id="{89CD7203-5D6B-24B2-41A0-1E55DE60D5D0}"/>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graphicFrame>
        <p:nvGraphicFramePr>
          <p:cNvPr id="5" name="Table 4">
            <a:extLst>
              <a:ext uri="{FF2B5EF4-FFF2-40B4-BE49-F238E27FC236}">
                <a16:creationId xmlns:a16="http://schemas.microsoft.com/office/drawing/2014/main" id="{160CF13F-2F7F-88D4-D4DB-D461FE71EBC9}"/>
              </a:ext>
            </a:extLst>
          </p:cNvPr>
          <p:cNvGraphicFramePr>
            <a:graphicFrameLocks noGrp="1"/>
          </p:cNvGraphicFramePr>
          <p:nvPr>
            <p:extLst>
              <p:ext uri="{D42A27DB-BD31-4B8C-83A1-F6EECF244321}">
                <p14:modId xmlns:p14="http://schemas.microsoft.com/office/powerpoint/2010/main" val="588347487"/>
              </p:ext>
            </p:extLst>
          </p:nvPr>
        </p:nvGraphicFramePr>
        <p:xfrm>
          <a:off x="172946" y="326435"/>
          <a:ext cx="5943600" cy="2957429"/>
        </p:xfrm>
        <a:graphic>
          <a:graphicData uri="http://schemas.openxmlformats.org/drawingml/2006/table">
            <a:tbl>
              <a:tblPr firstRow="1" bandRow="1">
                <a:tableStyleId>{5C22544A-7EE6-4342-B048-85BDC9FD1C3A}</a:tableStyleId>
              </a:tblPr>
              <a:tblGrid>
                <a:gridCol w="1775634">
                  <a:extLst>
                    <a:ext uri="{9D8B030D-6E8A-4147-A177-3AD203B41FA5}">
                      <a16:colId xmlns:a16="http://schemas.microsoft.com/office/drawing/2014/main" val="4205870181"/>
                    </a:ext>
                  </a:extLst>
                </a:gridCol>
                <a:gridCol w="4167966">
                  <a:extLst>
                    <a:ext uri="{9D8B030D-6E8A-4147-A177-3AD203B41FA5}">
                      <a16:colId xmlns:a16="http://schemas.microsoft.com/office/drawing/2014/main" val="344159171"/>
                    </a:ext>
                  </a:extLst>
                </a:gridCol>
              </a:tblGrid>
              <a:tr h="370840">
                <a:tc>
                  <a:txBody>
                    <a:bodyPr/>
                    <a:lstStyle/>
                    <a:p>
                      <a:pPr algn="ctr"/>
                      <a:r>
                        <a:rPr lang="en-US" b="1" dirty="0">
                          <a:solidFill>
                            <a:schemeClr val="tx1"/>
                          </a:solidFill>
                          <a:latin typeface="Verdana" panose="020B0604030504040204" pitchFamily="34" charset="0"/>
                          <a:ea typeface="Verdana" panose="020B0604030504040204" pitchFamily="34" charset="0"/>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Distance of Throws (feet)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2049627"/>
                  </a:ext>
                </a:extLst>
              </a:tr>
              <a:tr h="518231">
                <a:tc>
                  <a:txBody>
                    <a:bodyPr/>
                    <a:lstStyle/>
                    <a:p>
                      <a:pPr algn="ctr"/>
                      <a:r>
                        <a:rPr lang="en-US"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u="sng" dirty="0">
                          <a:solidFill>
                            <a:schemeClr val="tx1"/>
                          </a:solidFill>
                          <a:latin typeface="Verdana" panose="020B0604030504040204" pitchFamily="34" charset="0"/>
                          <a:ea typeface="Verdana" panose="020B0604030504040204" pitchFamily="34" charset="0"/>
                        </a:rPr>
                        <a:t>3</a:t>
                      </a:r>
                    </a:p>
                    <a:p>
                      <a:pPr algn="ctr"/>
                      <a:r>
                        <a:rPr lang="en-US" dirty="0">
                          <a:solidFill>
                            <a:schemeClr val="tx1"/>
                          </a:solidFill>
                          <a:latin typeface="Verdana" panose="020B0604030504040204" pitchFamily="34" charset="0"/>
                          <a:ea typeface="Verdana" panose="020B060403050404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990977"/>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3144570"/>
                  </a:ext>
                </a:extLst>
              </a:tr>
              <a:tr h="601325">
                <a:tc>
                  <a:txBody>
                    <a:bodyPr/>
                    <a:lstStyle/>
                    <a:p>
                      <a:pPr algn="ctr"/>
                      <a:r>
                        <a:rPr lang="en-US"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883820"/>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58438"/>
                  </a:ext>
                </a:extLst>
              </a:tr>
              <a:tr h="603504">
                <a:tc>
                  <a:txBody>
                    <a:bodyPr/>
                    <a:lstStyle/>
                    <a:p>
                      <a:pPr algn="ctr"/>
                      <a:r>
                        <a:rPr lang="en-US"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925748"/>
                  </a:ext>
                </a:extLst>
              </a:tr>
            </a:tbl>
          </a:graphicData>
        </a:graphic>
      </p:graphicFrame>
      <p:sp>
        <p:nvSpPr>
          <p:cNvPr id="6" name="TextBox 5">
            <a:extLst>
              <a:ext uri="{FF2B5EF4-FFF2-40B4-BE49-F238E27FC236}">
                <a16:creationId xmlns:a16="http://schemas.microsoft.com/office/drawing/2014/main" id="{F8FACE8E-AB33-9DF5-A15D-25F75CAD5EDE}"/>
              </a:ext>
            </a:extLst>
          </p:cNvPr>
          <p:cNvSpPr txBox="1"/>
          <p:nvPr/>
        </p:nvSpPr>
        <p:spPr>
          <a:xfrm>
            <a:off x="3925136" y="1682825"/>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8</a:t>
            </a:r>
          </a:p>
        </p:txBody>
      </p:sp>
      <p:sp>
        <p:nvSpPr>
          <p:cNvPr id="7" name="TextBox 6">
            <a:extLst>
              <a:ext uri="{FF2B5EF4-FFF2-40B4-BE49-F238E27FC236}">
                <a16:creationId xmlns:a16="http://schemas.microsoft.com/office/drawing/2014/main" id="{2BF9DC41-0C38-95AC-3328-5FF0C299F94A}"/>
              </a:ext>
            </a:extLst>
          </p:cNvPr>
          <p:cNvSpPr txBox="1"/>
          <p:nvPr/>
        </p:nvSpPr>
        <p:spPr>
          <a:xfrm>
            <a:off x="3902686" y="2688087"/>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5</a:t>
            </a:r>
          </a:p>
          <a:p>
            <a:r>
              <a:rPr lang="en-US" dirty="0">
                <a:latin typeface="Verdana" panose="020B0604030504040204" pitchFamily="34" charset="0"/>
                <a:ea typeface="Verdana" panose="020B0604030504040204" pitchFamily="34" charset="0"/>
              </a:rPr>
              <a:t>6</a:t>
            </a:r>
          </a:p>
        </p:txBody>
      </p:sp>
      <p:sp>
        <p:nvSpPr>
          <p:cNvPr id="8" name="TextBox 7">
            <a:extLst>
              <a:ext uri="{FF2B5EF4-FFF2-40B4-BE49-F238E27FC236}">
                <a16:creationId xmlns:a16="http://schemas.microsoft.com/office/drawing/2014/main" id="{A381A5DB-3B51-3919-4EE3-5F550620A926}"/>
              </a:ext>
            </a:extLst>
          </p:cNvPr>
          <p:cNvSpPr txBox="1"/>
          <p:nvPr/>
        </p:nvSpPr>
        <p:spPr>
          <a:xfrm>
            <a:off x="53063" y="3410851"/>
            <a:ext cx="6337163" cy="2031325"/>
          </a:xfrm>
          <a:prstGeom prst="rect">
            <a:avLst/>
          </a:prstGeom>
          <a:noFill/>
        </p:spPr>
        <p:txBody>
          <a:bodyPr wrap="square" rtlCol="0">
            <a:spAutoFit/>
          </a:bodyPr>
          <a:lstStyle/>
          <a:p>
            <a:r>
              <a:rPr lang="en-US" sz="1800" dirty="0">
                <a:latin typeface="Verdana" panose="020B0604030504040204" pitchFamily="34" charset="0"/>
                <a:ea typeface="Verdana" panose="020B0604030504040204" pitchFamily="34" charset="0"/>
              </a:rPr>
              <a:t>Order the names of the students by throwing distance from least to greatest.</a:t>
            </a: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r>
              <a:rPr lang="en-US" sz="1800" dirty="0">
                <a:latin typeface="Verdana" panose="020B0604030504040204" pitchFamily="34" charset="0"/>
                <a:ea typeface="Verdana" panose="020B0604030504040204" pitchFamily="34" charset="0"/>
              </a:rPr>
              <a:t>Least                                                      Greatest</a:t>
            </a:r>
          </a:p>
          <a:p>
            <a:endParaRPr lang="en-US" dirty="0">
              <a:latin typeface="Arial" panose="020B0604020202020204" pitchFamily="34" charset="0"/>
            </a:endParaRPr>
          </a:p>
        </p:txBody>
      </p:sp>
      <p:graphicFrame>
        <p:nvGraphicFramePr>
          <p:cNvPr id="9" name="Table 8">
            <a:extLst>
              <a:ext uri="{FF2B5EF4-FFF2-40B4-BE49-F238E27FC236}">
                <a16:creationId xmlns:a16="http://schemas.microsoft.com/office/drawing/2014/main" id="{84CA7DF7-13A0-C051-625C-B89FBEB649F2}"/>
              </a:ext>
            </a:extLst>
          </p:cNvPr>
          <p:cNvGraphicFramePr>
            <a:graphicFrameLocks noGrp="1"/>
          </p:cNvGraphicFramePr>
          <p:nvPr>
            <p:extLst>
              <p:ext uri="{D42A27DB-BD31-4B8C-83A1-F6EECF244321}">
                <p14:modId xmlns:p14="http://schemas.microsoft.com/office/powerpoint/2010/main" val="1726279553"/>
              </p:ext>
            </p:extLst>
          </p:nvPr>
        </p:nvGraphicFramePr>
        <p:xfrm>
          <a:off x="158221" y="4048697"/>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r>
                        <a:rPr lang="en-US" sz="14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4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graphicFrame>
        <p:nvGraphicFramePr>
          <p:cNvPr id="14" name="Table 13">
            <a:extLst>
              <a:ext uri="{FF2B5EF4-FFF2-40B4-BE49-F238E27FC236}">
                <a16:creationId xmlns:a16="http://schemas.microsoft.com/office/drawing/2014/main" id="{CF6272DC-A196-2ADF-644E-84EBDC35DA4E}"/>
              </a:ext>
            </a:extLst>
          </p:cNvPr>
          <p:cNvGraphicFramePr>
            <a:graphicFrameLocks noGrp="1"/>
          </p:cNvGraphicFramePr>
          <p:nvPr>
            <p:extLst>
              <p:ext uri="{D42A27DB-BD31-4B8C-83A1-F6EECF244321}">
                <p14:modId xmlns:p14="http://schemas.microsoft.com/office/powerpoint/2010/main" val="545941798"/>
              </p:ext>
            </p:extLst>
          </p:nvPr>
        </p:nvGraphicFramePr>
        <p:xfrm>
          <a:off x="158221" y="4511347"/>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15" name="Table 14">
            <a:extLst>
              <a:ext uri="{FF2B5EF4-FFF2-40B4-BE49-F238E27FC236}">
                <a16:creationId xmlns:a16="http://schemas.microsoft.com/office/drawing/2014/main" id="{4301B5F5-B0B9-784B-5DC1-05A02667C7BF}"/>
              </a:ext>
            </a:extLst>
          </p:cNvPr>
          <p:cNvGraphicFramePr>
            <a:graphicFrameLocks noGrp="1"/>
          </p:cNvGraphicFramePr>
          <p:nvPr>
            <p:extLst>
              <p:ext uri="{D42A27DB-BD31-4B8C-83A1-F6EECF244321}">
                <p14:modId xmlns:p14="http://schemas.microsoft.com/office/powerpoint/2010/main" val="1116935470"/>
              </p:ext>
            </p:extLst>
          </p:nvPr>
        </p:nvGraphicFramePr>
        <p:xfrm>
          <a:off x="6395356" y="4487832"/>
          <a:ext cx="5658877" cy="365760"/>
        </p:xfrm>
        <a:graphic>
          <a:graphicData uri="http://schemas.openxmlformats.org/drawingml/2006/table">
            <a:tbl>
              <a:tblPr firstRow="1" bandRow="1">
                <a:tableStyleId>{5C22544A-7EE6-4342-B048-85BDC9FD1C3A}</a:tableStyleId>
              </a:tblPr>
              <a:tblGrid>
                <a:gridCol w="482357">
                  <a:extLst>
                    <a:ext uri="{9D8B030D-6E8A-4147-A177-3AD203B41FA5}">
                      <a16:colId xmlns:a16="http://schemas.microsoft.com/office/drawing/2014/main" val="1966140765"/>
                    </a:ext>
                  </a:extLst>
                </a:gridCol>
                <a:gridCol w="8686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868680">
                  <a:extLst>
                    <a:ext uri="{9D8B030D-6E8A-4147-A177-3AD203B41FA5}">
                      <a16:colId xmlns:a16="http://schemas.microsoft.com/office/drawing/2014/main" val="3046199915"/>
                    </a:ext>
                  </a:extLst>
                </a:gridCol>
                <a:gridCol w="208280">
                  <a:extLst>
                    <a:ext uri="{9D8B030D-6E8A-4147-A177-3AD203B41FA5}">
                      <a16:colId xmlns:a16="http://schemas.microsoft.com/office/drawing/2014/main" val="1025392179"/>
                    </a:ext>
                  </a:extLst>
                </a:gridCol>
                <a:gridCol w="868680">
                  <a:extLst>
                    <a:ext uri="{9D8B030D-6E8A-4147-A177-3AD203B41FA5}">
                      <a16:colId xmlns:a16="http://schemas.microsoft.com/office/drawing/2014/main" val="89774207"/>
                    </a:ext>
                  </a:extLst>
                </a:gridCol>
                <a:gridCol w="208280">
                  <a:extLst>
                    <a:ext uri="{9D8B030D-6E8A-4147-A177-3AD203B41FA5}">
                      <a16:colId xmlns:a16="http://schemas.microsoft.com/office/drawing/2014/main" val="1419176577"/>
                    </a:ext>
                  </a:extLst>
                </a:gridCol>
                <a:gridCol w="868680">
                  <a:extLst>
                    <a:ext uri="{9D8B030D-6E8A-4147-A177-3AD203B41FA5}">
                      <a16:colId xmlns:a16="http://schemas.microsoft.com/office/drawing/2014/main" val="2038321572"/>
                    </a:ext>
                  </a:extLst>
                </a:gridCol>
                <a:gridCol w="208280">
                  <a:extLst>
                    <a:ext uri="{9D8B030D-6E8A-4147-A177-3AD203B41FA5}">
                      <a16:colId xmlns:a16="http://schemas.microsoft.com/office/drawing/2014/main" val="2095594475"/>
                    </a:ext>
                  </a:extLst>
                </a:gridCol>
                <a:gridCol w="868680">
                  <a:extLst>
                    <a:ext uri="{9D8B030D-6E8A-4147-A177-3AD203B41FA5}">
                      <a16:colId xmlns:a16="http://schemas.microsoft.com/office/drawing/2014/main" val="386478755"/>
                    </a:ext>
                  </a:extLst>
                </a:gridCol>
              </a:tblGrid>
              <a:tr h="228600">
                <a:tc>
                  <a:txBody>
                    <a:bodyPr/>
                    <a:lstStyle/>
                    <a:p>
                      <a:pPr algn="ctr"/>
                      <a:r>
                        <a:rPr lang="en-US" sz="1800" b="1" dirty="0">
                          <a:solidFill>
                            <a:schemeClr val="tx1"/>
                          </a:solidFill>
                          <a:latin typeface="Verdana" panose="020B0604030504040204" pitchFamily="34" charset="0"/>
                          <a:ea typeface="Verdana" panose="020B0604030504040204" pitchFamily="34" charset="0"/>
                        </a:rPr>
                        <a:t>D</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16" name="Table 15">
            <a:extLst>
              <a:ext uri="{FF2B5EF4-FFF2-40B4-BE49-F238E27FC236}">
                <a16:creationId xmlns:a16="http://schemas.microsoft.com/office/drawing/2014/main" id="{BDA60C5D-BA92-471F-03BE-1ECD4758D449}"/>
              </a:ext>
            </a:extLst>
          </p:cNvPr>
          <p:cNvGraphicFramePr>
            <a:graphicFrameLocks noGrp="1"/>
          </p:cNvGraphicFramePr>
          <p:nvPr>
            <p:extLst>
              <p:ext uri="{D42A27DB-BD31-4B8C-83A1-F6EECF244321}">
                <p14:modId xmlns:p14="http://schemas.microsoft.com/office/powerpoint/2010/main" val="1248349510"/>
              </p:ext>
            </p:extLst>
          </p:nvPr>
        </p:nvGraphicFramePr>
        <p:xfrm>
          <a:off x="6374902" y="3907336"/>
          <a:ext cx="5658877" cy="365760"/>
        </p:xfrm>
        <a:graphic>
          <a:graphicData uri="http://schemas.openxmlformats.org/drawingml/2006/table">
            <a:tbl>
              <a:tblPr firstRow="1" bandRow="1">
                <a:tableStyleId>{5C22544A-7EE6-4342-B048-85BDC9FD1C3A}</a:tableStyleId>
              </a:tblPr>
              <a:tblGrid>
                <a:gridCol w="482357">
                  <a:extLst>
                    <a:ext uri="{9D8B030D-6E8A-4147-A177-3AD203B41FA5}">
                      <a16:colId xmlns:a16="http://schemas.microsoft.com/office/drawing/2014/main" val="1966140765"/>
                    </a:ext>
                  </a:extLst>
                </a:gridCol>
                <a:gridCol w="8686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868680">
                  <a:extLst>
                    <a:ext uri="{9D8B030D-6E8A-4147-A177-3AD203B41FA5}">
                      <a16:colId xmlns:a16="http://schemas.microsoft.com/office/drawing/2014/main" val="3046199915"/>
                    </a:ext>
                  </a:extLst>
                </a:gridCol>
                <a:gridCol w="208280">
                  <a:extLst>
                    <a:ext uri="{9D8B030D-6E8A-4147-A177-3AD203B41FA5}">
                      <a16:colId xmlns:a16="http://schemas.microsoft.com/office/drawing/2014/main" val="1025392179"/>
                    </a:ext>
                  </a:extLst>
                </a:gridCol>
                <a:gridCol w="868680">
                  <a:extLst>
                    <a:ext uri="{9D8B030D-6E8A-4147-A177-3AD203B41FA5}">
                      <a16:colId xmlns:a16="http://schemas.microsoft.com/office/drawing/2014/main" val="89774207"/>
                    </a:ext>
                  </a:extLst>
                </a:gridCol>
                <a:gridCol w="208280">
                  <a:extLst>
                    <a:ext uri="{9D8B030D-6E8A-4147-A177-3AD203B41FA5}">
                      <a16:colId xmlns:a16="http://schemas.microsoft.com/office/drawing/2014/main" val="1419176577"/>
                    </a:ext>
                  </a:extLst>
                </a:gridCol>
                <a:gridCol w="868680">
                  <a:extLst>
                    <a:ext uri="{9D8B030D-6E8A-4147-A177-3AD203B41FA5}">
                      <a16:colId xmlns:a16="http://schemas.microsoft.com/office/drawing/2014/main" val="2038321572"/>
                    </a:ext>
                  </a:extLst>
                </a:gridCol>
                <a:gridCol w="208280">
                  <a:extLst>
                    <a:ext uri="{9D8B030D-6E8A-4147-A177-3AD203B41FA5}">
                      <a16:colId xmlns:a16="http://schemas.microsoft.com/office/drawing/2014/main" val="2095594475"/>
                    </a:ext>
                  </a:extLst>
                </a:gridCol>
                <a:gridCol w="868680">
                  <a:extLst>
                    <a:ext uri="{9D8B030D-6E8A-4147-A177-3AD203B41FA5}">
                      <a16:colId xmlns:a16="http://schemas.microsoft.com/office/drawing/2014/main" val="386478755"/>
                    </a:ext>
                  </a:extLst>
                </a:gridCol>
              </a:tblGrid>
              <a:tr h="228600">
                <a:tc>
                  <a:txBody>
                    <a:bodyPr/>
                    <a:lstStyle/>
                    <a:p>
                      <a:pPr algn="ctr"/>
                      <a:r>
                        <a:rPr lang="en-US" sz="1800" b="1" dirty="0">
                          <a:solidFill>
                            <a:schemeClr val="tx1"/>
                          </a:solidFill>
                          <a:latin typeface="Verdana" panose="020B0604030504040204" pitchFamily="34" charset="0"/>
                          <a:ea typeface="Verdana" panose="020B0604030504040204" pitchFamily="34" charset="0"/>
                        </a:rPr>
                        <a:t>C</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17" name="Table 16">
            <a:extLst>
              <a:ext uri="{FF2B5EF4-FFF2-40B4-BE49-F238E27FC236}">
                <a16:creationId xmlns:a16="http://schemas.microsoft.com/office/drawing/2014/main" id="{78053AD7-4926-1314-6003-4E3C833E3BC6}"/>
              </a:ext>
            </a:extLst>
          </p:cNvPr>
          <p:cNvGraphicFramePr>
            <a:graphicFrameLocks noGrp="1"/>
          </p:cNvGraphicFramePr>
          <p:nvPr>
            <p:extLst>
              <p:ext uri="{D42A27DB-BD31-4B8C-83A1-F6EECF244321}">
                <p14:modId xmlns:p14="http://schemas.microsoft.com/office/powerpoint/2010/main" val="1098188105"/>
              </p:ext>
            </p:extLst>
          </p:nvPr>
        </p:nvGraphicFramePr>
        <p:xfrm>
          <a:off x="6374901" y="3326841"/>
          <a:ext cx="5658877" cy="365760"/>
        </p:xfrm>
        <a:graphic>
          <a:graphicData uri="http://schemas.openxmlformats.org/drawingml/2006/table">
            <a:tbl>
              <a:tblPr firstRow="1" bandRow="1">
                <a:tableStyleId>{5C22544A-7EE6-4342-B048-85BDC9FD1C3A}</a:tableStyleId>
              </a:tblPr>
              <a:tblGrid>
                <a:gridCol w="482357">
                  <a:extLst>
                    <a:ext uri="{9D8B030D-6E8A-4147-A177-3AD203B41FA5}">
                      <a16:colId xmlns:a16="http://schemas.microsoft.com/office/drawing/2014/main" val="1966140765"/>
                    </a:ext>
                  </a:extLst>
                </a:gridCol>
                <a:gridCol w="8686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868680">
                  <a:extLst>
                    <a:ext uri="{9D8B030D-6E8A-4147-A177-3AD203B41FA5}">
                      <a16:colId xmlns:a16="http://schemas.microsoft.com/office/drawing/2014/main" val="3046199915"/>
                    </a:ext>
                  </a:extLst>
                </a:gridCol>
                <a:gridCol w="208280">
                  <a:extLst>
                    <a:ext uri="{9D8B030D-6E8A-4147-A177-3AD203B41FA5}">
                      <a16:colId xmlns:a16="http://schemas.microsoft.com/office/drawing/2014/main" val="1025392179"/>
                    </a:ext>
                  </a:extLst>
                </a:gridCol>
                <a:gridCol w="868680">
                  <a:extLst>
                    <a:ext uri="{9D8B030D-6E8A-4147-A177-3AD203B41FA5}">
                      <a16:colId xmlns:a16="http://schemas.microsoft.com/office/drawing/2014/main" val="89774207"/>
                    </a:ext>
                  </a:extLst>
                </a:gridCol>
                <a:gridCol w="208280">
                  <a:extLst>
                    <a:ext uri="{9D8B030D-6E8A-4147-A177-3AD203B41FA5}">
                      <a16:colId xmlns:a16="http://schemas.microsoft.com/office/drawing/2014/main" val="1419176577"/>
                    </a:ext>
                  </a:extLst>
                </a:gridCol>
                <a:gridCol w="868680">
                  <a:extLst>
                    <a:ext uri="{9D8B030D-6E8A-4147-A177-3AD203B41FA5}">
                      <a16:colId xmlns:a16="http://schemas.microsoft.com/office/drawing/2014/main" val="2038321572"/>
                    </a:ext>
                  </a:extLst>
                </a:gridCol>
                <a:gridCol w="208280">
                  <a:extLst>
                    <a:ext uri="{9D8B030D-6E8A-4147-A177-3AD203B41FA5}">
                      <a16:colId xmlns:a16="http://schemas.microsoft.com/office/drawing/2014/main" val="2095594475"/>
                    </a:ext>
                  </a:extLst>
                </a:gridCol>
                <a:gridCol w="868680">
                  <a:extLst>
                    <a:ext uri="{9D8B030D-6E8A-4147-A177-3AD203B41FA5}">
                      <a16:colId xmlns:a16="http://schemas.microsoft.com/office/drawing/2014/main" val="386478755"/>
                    </a:ext>
                  </a:extLst>
                </a:gridCol>
              </a:tblGrid>
              <a:tr h="228600">
                <a:tc>
                  <a:txBody>
                    <a:bodyPr/>
                    <a:lstStyle/>
                    <a:p>
                      <a:pPr algn="ctr"/>
                      <a:r>
                        <a:rPr lang="en-US" sz="1800" b="1" dirty="0">
                          <a:solidFill>
                            <a:schemeClr val="tx1"/>
                          </a:solidFill>
                          <a:latin typeface="Verdana" panose="020B0604030504040204" pitchFamily="34" charset="0"/>
                          <a:ea typeface="Verdana" panose="020B0604030504040204" pitchFamily="34" charset="0"/>
                        </a:rPr>
                        <a:t>B</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18" name="Table 17">
            <a:extLst>
              <a:ext uri="{FF2B5EF4-FFF2-40B4-BE49-F238E27FC236}">
                <a16:creationId xmlns:a16="http://schemas.microsoft.com/office/drawing/2014/main" id="{71C03D8C-FC86-F262-EF98-CB9F68B4A5AD}"/>
              </a:ext>
            </a:extLst>
          </p:cNvPr>
          <p:cNvGraphicFramePr>
            <a:graphicFrameLocks noGrp="1"/>
          </p:cNvGraphicFramePr>
          <p:nvPr>
            <p:extLst>
              <p:ext uri="{D42A27DB-BD31-4B8C-83A1-F6EECF244321}">
                <p14:modId xmlns:p14="http://schemas.microsoft.com/office/powerpoint/2010/main" val="3697960290"/>
              </p:ext>
            </p:extLst>
          </p:nvPr>
        </p:nvGraphicFramePr>
        <p:xfrm>
          <a:off x="6374900" y="2746346"/>
          <a:ext cx="5658877" cy="365760"/>
        </p:xfrm>
        <a:graphic>
          <a:graphicData uri="http://schemas.openxmlformats.org/drawingml/2006/table">
            <a:tbl>
              <a:tblPr firstRow="1" bandRow="1">
                <a:tableStyleId>{5C22544A-7EE6-4342-B048-85BDC9FD1C3A}</a:tableStyleId>
              </a:tblPr>
              <a:tblGrid>
                <a:gridCol w="482357">
                  <a:extLst>
                    <a:ext uri="{9D8B030D-6E8A-4147-A177-3AD203B41FA5}">
                      <a16:colId xmlns:a16="http://schemas.microsoft.com/office/drawing/2014/main" val="1966140765"/>
                    </a:ext>
                  </a:extLst>
                </a:gridCol>
                <a:gridCol w="8686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868680">
                  <a:extLst>
                    <a:ext uri="{9D8B030D-6E8A-4147-A177-3AD203B41FA5}">
                      <a16:colId xmlns:a16="http://schemas.microsoft.com/office/drawing/2014/main" val="3046199915"/>
                    </a:ext>
                  </a:extLst>
                </a:gridCol>
                <a:gridCol w="208280">
                  <a:extLst>
                    <a:ext uri="{9D8B030D-6E8A-4147-A177-3AD203B41FA5}">
                      <a16:colId xmlns:a16="http://schemas.microsoft.com/office/drawing/2014/main" val="1025392179"/>
                    </a:ext>
                  </a:extLst>
                </a:gridCol>
                <a:gridCol w="868680">
                  <a:extLst>
                    <a:ext uri="{9D8B030D-6E8A-4147-A177-3AD203B41FA5}">
                      <a16:colId xmlns:a16="http://schemas.microsoft.com/office/drawing/2014/main" val="89774207"/>
                    </a:ext>
                  </a:extLst>
                </a:gridCol>
                <a:gridCol w="208280">
                  <a:extLst>
                    <a:ext uri="{9D8B030D-6E8A-4147-A177-3AD203B41FA5}">
                      <a16:colId xmlns:a16="http://schemas.microsoft.com/office/drawing/2014/main" val="1419176577"/>
                    </a:ext>
                  </a:extLst>
                </a:gridCol>
                <a:gridCol w="868680">
                  <a:extLst>
                    <a:ext uri="{9D8B030D-6E8A-4147-A177-3AD203B41FA5}">
                      <a16:colId xmlns:a16="http://schemas.microsoft.com/office/drawing/2014/main" val="2038321572"/>
                    </a:ext>
                  </a:extLst>
                </a:gridCol>
                <a:gridCol w="208280">
                  <a:extLst>
                    <a:ext uri="{9D8B030D-6E8A-4147-A177-3AD203B41FA5}">
                      <a16:colId xmlns:a16="http://schemas.microsoft.com/office/drawing/2014/main" val="2095594475"/>
                    </a:ext>
                  </a:extLst>
                </a:gridCol>
                <a:gridCol w="868680">
                  <a:extLst>
                    <a:ext uri="{9D8B030D-6E8A-4147-A177-3AD203B41FA5}">
                      <a16:colId xmlns:a16="http://schemas.microsoft.com/office/drawing/2014/main" val="386478755"/>
                    </a:ext>
                  </a:extLst>
                </a:gridCol>
              </a:tblGrid>
              <a:tr h="228600">
                <a:tc>
                  <a:txBody>
                    <a:bodyPr/>
                    <a:lstStyle/>
                    <a:p>
                      <a:pPr algn="ctr"/>
                      <a:r>
                        <a:rPr lang="en-US" sz="1800" b="1" dirty="0">
                          <a:solidFill>
                            <a:schemeClr val="tx1"/>
                          </a:solidFill>
                          <a:latin typeface="Verdana" panose="020B0604030504040204" pitchFamily="34" charset="0"/>
                          <a:ea typeface="Verdana" panose="020B0604030504040204" pitchFamily="34" charset="0"/>
                        </a:rPr>
                        <a:t>A</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sp>
        <p:nvSpPr>
          <p:cNvPr id="3" name="Rectangle 2">
            <a:extLst>
              <a:ext uri="{FF2B5EF4-FFF2-40B4-BE49-F238E27FC236}">
                <a16:creationId xmlns:a16="http://schemas.microsoft.com/office/drawing/2014/main" id="{E1AE2520-709D-8CBA-9AD9-89E46E23C064}"/>
              </a:ext>
            </a:extLst>
          </p:cNvPr>
          <p:cNvSpPr/>
          <p:nvPr/>
        </p:nvSpPr>
        <p:spPr>
          <a:xfrm>
            <a:off x="6395356" y="3188539"/>
            <a:ext cx="5796644" cy="586841"/>
          </a:xfrm>
          <a:prstGeom prst="rect">
            <a:avLst/>
          </a:prstGeom>
          <a:noFill/>
          <a:ln w="28575">
            <a:solidFill>
              <a:srgbClr val="089AF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aphicFrame>
        <p:nvGraphicFramePr>
          <p:cNvPr id="4" name="Table 3">
            <a:extLst>
              <a:ext uri="{FF2B5EF4-FFF2-40B4-BE49-F238E27FC236}">
                <a16:creationId xmlns:a16="http://schemas.microsoft.com/office/drawing/2014/main" id="{519FBF80-EEDA-A4B8-9395-74A351DB266B}"/>
              </a:ext>
            </a:extLst>
          </p:cNvPr>
          <p:cNvGraphicFramePr>
            <a:graphicFrameLocks noGrp="1"/>
          </p:cNvGraphicFramePr>
          <p:nvPr>
            <p:extLst>
              <p:ext uri="{D42A27DB-BD31-4B8C-83A1-F6EECF244321}">
                <p14:modId xmlns:p14="http://schemas.microsoft.com/office/powerpoint/2010/main" val="1305941377"/>
              </p:ext>
            </p:extLst>
          </p:nvPr>
        </p:nvGraphicFramePr>
        <p:xfrm>
          <a:off x="6390226" y="670242"/>
          <a:ext cx="5664007" cy="925334"/>
        </p:xfrm>
        <a:graphic>
          <a:graphicData uri="http://schemas.openxmlformats.org/drawingml/2006/table">
            <a:tbl>
              <a:tblPr firstRow="1" bandRow="1">
                <a:tableStyleId>{5C22544A-7EE6-4342-B048-85BDC9FD1C3A}</a:tableStyleId>
              </a:tblPr>
              <a:tblGrid>
                <a:gridCol w="1080045">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19382">
                  <a:extLst>
                    <a:ext uri="{9D8B030D-6E8A-4147-A177-3AD203B41FA5}">
                      <a16:colId xmlns:a16="http://schemas.microsoft.com/office/drawing/2014/main" val="3046199915"/>
                    </a:ext>
                  </a:extLst>
                </a:gridCol>
                <a:gridCol w="232718">
                  <a:extLst>
                    <a:ext uri="{9D8B030D-6E8A-4147-A177-3AD203B41FA5}">
                      <a16:colId xmlns:a16="http://schemas.microsoft.com/office/drawing/2014/main" val="1025392179"/>
                    </a:ext>
                  </a:extLst>
                </a:gridCol>
                <a:gridCol w="919382">
                  <a:extLst>
                    <a:ext uri="{9D8B030D-6E8A-4147-A177-3AD203B41FA5}">
                      <a16:colId xmlns:a16="http://schemas.microsoft.com/office/drawing/2014/main" val="89774207"/>
                    </a:ext>
                  </a:extLst>
                </a:gridCol>
                <a:gridCol w="232718">
                  <a:extLst>
                    <a:ext uri="{9D8B030D-6E8A-4147-A177-3AD203B41FA5}">
                      <a16:colId xmlns:a16="http://schemas.microsoft.com/office/drawing/2014/main" val="1419176577"/>
                    </a:ext>
                  </a:extLst>
                </a:gridCol>
                <a:gridCol w="919382">
                  <a:extLst>
                    <a:ext uri="{9D8B030D-6E8A-4147-A177-3AD203B41FA5}">
                      <a16:colId xmlns:a16="http://schemas.microsoft.com/office/drawing/2014/main" val="2038321572"/>
                    </a:ext>
                  </a:extLst>
                </a:gridCol>
                <a:gridCol w="232718">
                  <a:extLst>
                    <a:ext uri="{9D8B030D-6E8A-4147-A177-3AD203B41FA5}">
                      <a16:colId xmlns:a16="http://schemas.microsoft.com/office/drawing/2014/main" val="2095594475"/>
                    </a:ext>
                  </a:extLst>
                </a:gridCol>
                <a:gridCol w="919382">
                  <a:extLst>
                    <a:ext uri="{9D8B030D-6E8A-4147-A177-3AD203B41FA5}">
                      <a16:colId xmlns:a16="http://schemas.microsoft.com/office/drawing/2014/main" val="386478755"/>
                    </a:ext>
                  </a:extLst>
                </a:gridCol>
              </a:tblGrid>
              <a:tr h="925334">
                <a:tc>
                  <a:txBody>
                    <a:bodyPr/>
                    <a:lstStyle/>
                    <a:p>
                      <a:pPr algn="ctr"/>
                      <a:r>
                        <a:rPr lang="en-US" sz="1400" b="0" dirty="0">
                          <a:solidFill>
                            <a:schemeClr val="tx1"/>
                          </a:solidFill>
                          <a:latin typeface="Verdana" panose="020B0604030504040204" pitchFamily="34" charset="0"/>
                          <a:ea typeface="Verdana" panose="020B0604030504040204" pitchFamily="34" charset="0"/>
                        </a:rPr>
                        <a:t>3.2</a:t>
                      </a:r>
                    </a:p>
                    <a:p>
                      <a:pPr algn="ctr">
                        <a:spcBef>
                          <a:spcPts val="600"/>
                        </a:spcBef>
                      </a:pPr>
                      <a:r>
                        <a:rPr lang="en-US" sz="14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    3</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   1</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400" b="0" dirty="0">
                          <a:solidFill>
                            <a:schemeClr val="tx1"/>
                          </a:solidFill>
                          <a:latin typeface="Verdana" panose="020B0604030504040204" pitchFamily="34" charset="0"/>
                          <a:ea typeface="Verdana" panose="020B0604030504040204" pitchFamily="34" charset="0"/>
                        </a:rPr>
                        <a:t>1.6</a:t>
                      </a:r>
                    </a:p>
                    <a:p>
                      <a:pPr algn="ctr">
                        <a:spcBef>
                          <a:spcPts val="600"/>
                        </a:spcBef>
                      </a:pPr>
                      <a:r>
                        <a:rPr lang="en-US" sz="14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sp>
        <p:nvSpPr>
          <p:cNvPr id="19" name="TextBox 18">
            <a:extLst>
              <a:ext uri="{FF2B5EF4-FFF2-40B4-BE49-F238E27FC236}">
                <a16:creationId xmlns:a16="http://schemas.microsoft.com/office/drawing/2014/main" id="{960EABEF-E855-5276-2CDD-6C9BE54E91AC}"/>
              </a:ext>
            </a:extLst>
          </p:cNvPr>
          <p:cNvSpPr txBox="1"/>
          <p:nvPr/>
        </p:nvSpPr>
        <p:spPr>
          <a:xfrm>
            <a:off x="8091157" y="710065"/>
            <a:ext cx="701203" cy="523220"/>
          </a:xfrm>
          <a:prstGeom prst="rect">
            <a:avLst/>
          </a:prstGeom>
          <a:noFill/>
        </p:spPr>
        <p:txBody>
          <a:bodyPr wrap="square" rtlCol="0">
            <a:spAutoFit/>
          </a:bodyPr>
          <a:lstStyle/>
          <a:p>
            <a:r>
              <a:rPr lang="en-US" sz="1400" u="sng" dirty="0">
                <a:latin typeface="Verdana" panose="020B0604030504040204" pitchFamily="34" charset="0"/>
                <a:ea typeface="Verdana" panose="020B0604030504040204" pitchFamily="34" charset="0"/>
              </a:rPr>
              <a:t>1</a:t>
            </a:r>
          </a:p>
          <a:p>
            <a:r>
              <a:rPr lang="en-US" sz="1400" dirty="0">
                <a:latin typeface="Verdana" panose="020B0604030504040204" pitchFamily="34" charset="0"/>
                <a:ea typeface="Verdana" panose="020B0604030504040204" pitchFamily="34" charset="0"/>
              </a:rPr>
              <a:t>8</a:t>
            </a:r>
          </a:p>
        </p:txBody>
      </p:sp>
      <p:sp>
        <p:nvSpPr>
          <p:cNvPr id="20" name="TextBox 19">
            <a:extLst>
              <a:ext uri="{FF2B5EF4-FFF2-40B4-BE49-F238E27FC236}">
                <a16:creationId xmlns:a16="http://schemas.microsoft.com/office/drawing/2014/main" id="{5A0F2A2F-010F-7EFD-E81A-E6DFDBFE876C}"/>
              </a:ext>
            </a:extLst>
          </p:cNvPr>
          <p:cNvSpPr txBox="1"/>
          <p:nvPr/>
        </p:nvSpPr>
        <p:spPr>
          <a:xfrm>
            <a:off x="9171680" y="702697"/>
            <a:ext cx="701203" cy="523220"/>
          </a:xfrm>
          <a:prstGeom prst="rect">
            <a:avLst/>
          </a:prstGeom>
          <a:noFill/>
        </p:spPr>
        <p:txBody>
          <a:bodyPr wrap="square" rtlCol="0">
            <a:spAutoFit/>
          </a:bodyPr>
          <a:lstStyle/>
          <a:p>
            <a:r>
              <a:rPr lang="en-US" sz="1400" u="sng" dirty="0">
                <a:latin typeface="Verdana" panose="020B0604030504040204" pitchFamily="34" charset="0"/>
                <a:ea typeface="Verdana" panose="020B0604030504040204" pitchFamily="34" charset="0"/>
              </a:rPr>
              <a:t>5</a:t>
            </a:r>
          </a:p>
          <a:p>
            <a:r>
              <a:rPr lang="en-US" sz="1400" dirty="0">
                <a:latin typeface="Verdana" panose="020B0604030504040204" pitchFamily="34" charset="0"/>
                <a:ea typeface="Verdana" panose="020B0604030504040204" pitchFamily="34" charset="0"/>
              </a:rPr>
              <a:t>6</a:t>
            </a:r>
          </a:p>
        </p:txBody>
      </p:sp>
      <p:cxnSp>
        <p:nvCxnSpPr>
          <p:cNvPr id="22" name="Straight Arrow Connector 21">
            <a:extLst>
              <a:ext uri="{FF2B5EF4-FFF2-40B4-BE49-F238E27FC236}">
                <a16:creationId xmlns:a16="http://schemas.microsoft.com/office/drawing/2014/main" id="{6DA5F434-45FB-3609-EED5-D03EDB4351BA}"/>
              </a:ext>
            </a:extLst>
          </p:cNvPr>
          <p:cNvCxnSpPr/>
          <p:nvPr/>
        </p:nvCxnSpPr>
        <p:spPr>
          <a:xfrm flipH="1">
            <a:off x="6662057" y="1805149"/>
            <a:ext cx="5208814" cy="0"/>
          </a:xfrm>
          <a:prstGeom prst="straightConnector1">
            <a:avLst/>
          </a:prstGeom>
          <a:ln w="28575">
            <a:solidFill>
              <a:srgbClr val="86C44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720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2" presetClass="entr" presetSubtype="3"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1+#ppt_w/2"/>
                                          </p:val>
                                        </p:tav>
                                        <p:tav tm="100000">
                                          <p:val>
                                            <p:strVal val="#ppt_x"/>
                                          </p:val>
                                        </p:tav>
                                      </p:tavLst>
                                    </p:anim>
                                    <p:anim calcmode="lin" valueType="num">
                                      <p:cBhvr additive="base">
                                        <p:cTn id="2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2"/>
                                        </p:tgtEl>
                                      </p:cBhvr>
                                    </p:animEffect>
                                    <p:set>
                                      <p:cBhvr>
                                        <p:cTn id="3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animBg="1"/>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C939-5512-5995-BBD2-94F220E224E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3A4689-0CA4-B71C-29E9-9D508A99C51A}"/>
              </a:ext>
            </a:extLst>
          </p:cNvPr>
          <p:cNvSpPr/>
          <p:nvPr/>
        </p:nvSpPr>
        <p:spPr>
          <a:xfrm>
            <a:off x="6190989" y="5599568"/>
            <a:ext cx="3931920" cy="822313"/>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sp>
        <p:nvSpPr>
          <p:cNvPr id="12" name="Rectangle 11">
            <a:extLst>
              <a:ext uri="{FF2B5EF4-FFF2-40B4-BE49-F238E27FC236}">
                <a16:creationId xmlns:a16="http://schemas.microsoft.com/office/drawing/2014/main" id="{CCCCDE7B-E409-5401-9A47-31A9FBDB6F05}"/>
              </a:ext>
            </a:extLst>
          </p:cNvPr>
          <p:cNvSpPr/>
          <p:nvPr/>
        </p:nvSpPr>
        <p:spPr>
          <a:xfrm>
            <a:off x="2048039" y="5599569"/>
            <a:ext cx="3931920" cy="822313"/>
          </a:xfrm>
          <a:prstGeom prst="rect">
            <a:avLst/>
          </a:prstGeom>
          <a:solidFill>
            <a:srgbClr val="035EA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2 Best Distractor</a:t>
            </a:r>
          </a:p>
        </p:txBody>
      </p:sp>
      <p:grpSp>
        <p:nvGrpSpPr>
          <p:cNvPr id="11" name="Group 10">
            <a:extLst>
              <a:ext uri="{FF2B5EF4-FFF2-40B4-BE49-F238E27FC236}">
                <a16:creationId xmlns:a16="http://schemas.microsoft.com/office/drawing/2014/main" id="{59E5DD9B-D889-039E-EA65-711424D708B0}"/>
              </a:ext>
            </a:extLst>
          </p:cNvPr>
          <p:cNvGrpSpPr>
            <a:grpSpLocks noChangeAspect="1"/>
          </p:cNvGrpSpPr>
          <p:nvPr/>
        </p:nvGrpSpPr>
        <p:grpSpPr>
          <a:xfrm>
            <a:off x="9983985" y="3996289"/>
            <a:ext cx="2492361" cy="2521407"/>
            <a:chOff x="7246505" y="1628176"/>
            <a:chExt cx="4817608" cy="4873752"/>
          </a:xfrm>
        </p:grpSpPr>
        <p:sp>
          <p:nvSpPr>
            <p:cNvPr id="18" name="Rectangle 17">
              <a:extLst>
                <a:ext uri="{FF2B5EF4-FFF2-40B4-BE49-F238E27FC236}">
                  <a16:creationId xmlns:a16="http://schemas.microsoft.com/office/drawing/2014/main" id="{919F4173-A741-D0F9-F5FC-D9327762D107}"/>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9" name="Picture 18" descr="A close-up of a hand&#10;&#10;AI-generated content may be incorrect.">
              <a:extLst>
                <a:ext uri="{FF2B5EF4-FFF2-40B4-BE49-F238E27FC236}">
                  <a16:creationId xmlns:a16="http://schemas.microsoft.com/office/drawing/2014/main" id="{AFBCD09C-8BDD-7CE5-766B-42DA56A0A05E}"/>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graphicFrame>
        <p:nvGraphicFramePr>
          <p:cNvPr id="5" name="Table 4">
            <a:extLst>
              <a:ext uri="{FF2B5EF4-FFF2-40B4-BE49-F238E27FC236}">
                <a16:creationId xmlns:a16="http://schemas.microsoft.com/office/drawing/2014/main" id="{0DE69743-E03A-2F99-82A3-1CAF18223DD4}"/>
              </a:ext>
            </a:extLst>
          </p:cNvPr>
          <p:cNvGraphicFramePr>
            <a:graphicFrameLocks noGrp="1"/>
          </p:cNvGraphicFramePr>
          <p:nvPr>
            <p:extLst>
              <p:ext uri="{D42A27DB-BD31-4B8C-83A1-F6EECF244321}">
                <p14:modId xmlns:p14="http://schemas.microsoft.com/office/powerpoint/2010/main" val="658151135"/>
              </p:ext>
            </p:extLst>
          </p:nvPr>
        </p:nvGraphicFramePr>
        <p:xfrm>
          <a:off x="172946" y="326435"/>
          <a:ext cx="5852160" cy="2957429"/>
        </p:xfrm>
        <a:graphic>
          <a:graphicData uri="http://schemas.openxmlformats.org/drawingml/2006/table">
            <a:tbl>
              <a:tblPr firstRow="1" bandRow="1">
                <a:tableStyleId>{5C22544A-7EE6-4342-B048-85BDC9FD1C3A}</a:tableStyleId>
              </a:tblPr>
              <a:tblGrid>
                <a:gridCol w="1748319">
                  <a:extLst>
                    <a:ext uri="{9D8B030D-6E8A-4147-A177-3AD203B41FA5}">
                      <a16:colId xmlns:a16="http://schemas.microsoft.com/office/drawing/2014/main" val="4205870181"/>
                    </a:ext>
                  </a:extLst>
                </a:gridCol>
                <a:gridCol w="4103841">
                  <a:extLst>
                    <a:ext uri="{9D8B030D-6E8A-4147-A177-3AD203B41FA5}">
                      <a16:colId xmlns:a16="http://schemas.microsoft.com/office/drawing/2014/main" val="344159171"/>
                    </a:ext>
                  </a:extLst>
                </a:gridCol>
              </a:tblGrid>
              <a:tr h="370840">
                <a:tc>
                  <a:txBody>
                    <a:bodyPr/>
                    <a:lstStyle/>
                    <a:p>
                      <a:pPr algn="ctr"/>
                      <a:r>
                        <a:rPr lang="en-US" b="1" dirty="0">
                          <a:solidFill>
                            <a:schemeClr val="tx1"/>
                          </a:solidFill>
                          <a:latin typeface="Verdana" panose="020B0604030504040204" pitchFamily="34" charset="0"/>
                          <a:ea typeface="Verdana" panose="020B0604030504040204" pitchFamily="34" charset="0"/>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Distance of Throws (feet)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2049627"/>
                  </a:ext>
                </a:extLst>
              </a:tr>
              <a:tr h="518231">
                <a:tc>
                  <a:txBody>
                    <a:bodyPr/>
                    <a:lstStyle/>
                    <a:p>
                      <a:pPr algn="ctr"/>
                      <a:r>
                        <a:rPr lang="en-US"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u="sng" dirty="0">
                          <a:solidFill>
                            <a:schemeClr val="tx1"/>
                          </a:solidFill>
                          <a:latin typeface="Verdana" panose="020B0604030504040204" pitchFamily="34" charset="0"/>
                          <a:ea typeface="Verdana" panose="020B0604030504040204" pitchFamily="34" charset="0"/>
                        </a:rPr>
                        <a:t>3</a:t>
                      </a:r>
                    </a:p>
                    <a:p>
                      <a:pPr algn="ctr"/>
                      <a:r>
                        <a:rPr lang="en-US" dirty="0">
                          <a:solidFill>
                            <a:schemeClr val="tx1"/>
                          </a:solidFill>
                          <a:latin typeface="Verdana" panose="020B0604030504040204" pitchFamily="34" charset="0"/>
                          <a:ea typeface="Verdana" panose="020B060403050404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990977"/>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3144570"/>
                  </a:ext>
                </a:extLst>
              </a:tr>
              <a:tr h="601325">
                <a:tc>
                  <a:txBody>
                    <a:bodyPr/>
                    <a:lstStyle/>
                    <a:p>
                      <a:pPr algn="ctr"/>
                      <a:r>
                        <a:rPr lang="en-US"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883820"/>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58438"/>
                  </a:ext>
                </a:extLst>
              </a:tr>
              <a:tr h="603504">
                <a:tc>
                  <a:txBody>
                    <a:bodyPr/>
                    <a:lstStyle/>
                    <a:p>
                      <a:pPr algn="ctr"/>
                      <a:r>
                        <a:rPr lang="en-US"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925748"/>
                  </a:ext>
                </a:extLst>
              </a:tr>
            </a:tbl>
          </a:graphicData>
        </a:graphic>
      </p:graphicFrame>
      <p:sp>
        <p:nvSpPr>
          <p:cNvPr id="6" name="TextBox 5">
            <a:extLst>
              <a:ext uri="{FF2B5EF4-FFF2-40B4-BE49-F238E27FC236}">
                <a16:creationId xmlns:a16="http://schemas.microsoft.com/office/drawing/2014/main" id="{E7751A25-E16E-CA3C-BCD6-1B6577B6A7F7}"/>
              </a:ext>
            </a:extLst>
          </p:cNvPr>
          <p:cNvSpPr txBox="1"/>
          <p:nvPr/>
        </p:nvSpPr>
        <p:spPr>
          <a:xfrm>
            <a:off x="3888398" y="1682825"/>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8</a:t>
            </a:r>
          </a:p>
        </p:txBody>
      </p:sp>
      <p:sp>
        <p:nvSpPr>
          <p:cNvPr id="7" name="TextBox 6">
            <a:extLst>
              <a:ext uri="{FF2B5EF4-FFF2-40B4-BE49-F238E27FC236}">
                <a16:creationId xmlns:a16="http://schemas.microsoft.com/office/drawing/2014/main" id="{8024EC74-1B07-7D77-A27E-5CE22E8B04FF}"/>
              </a:ext>
            </a:extLst>
          </p:cNvPr>
          <p:cNvSpPr txBox="1"/>
          <p:nvPr/>
        </p:nvSpPr>
        <p:spPr>
          <a:xfrm>
            <a:off x="3888398" y="2688087"/>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5</a:t>
            </a:r>
          </a:p>
          <a:p>
            <a:r>
              <a:rPr lang="en-US" dirty="0">
                <a:latin typeface="Verdana" panose="020B0604030504040204" pitchFamily="34" charset="0"/>
                <a:ea typeface="Verdana" panose="020B0604030504040204" pitchFamily="34" charset="0"/>
              </a:rPr>
              <a:t>6</a:t>
            </a:r>
          </a:p>
        </p:txBody>
      </p:sp>
      <p:sp>
        <p:nvSpPr>
          <p:cNvPr id="8" name="TextBox 7">
            <a:extLst>
              <a:ext uri="{FF2B5EF4-FFF2-40B4-BE49-F238E27FC236}">
                <a16:creationId xmlns:a16="http://schemas.microsoft.com/office/drawing/2014/main" id="{C759D24C-6577-D2B0-D112-39FB73E60B1B}"/>
              </a:ext>
            </a:extLst>
          </p:cNvPr>
          <p:cNvSpPr txBox="1"/>
          <p:nvPr/>
        </p:nvSpPr>
        <p:spPr>
          <a:xfrm>
            <a:off x="53063" y="3410851"/>
            <a:ext cx="6321837" cy="2031325"/>
          </a:xfrm>
          <a:prstGeom prst="rect">
            <a:avLst/>
          </a:prstGeom>
          <a:noFill/>
        </p:spPr>
        <p:txBody>
          <a:bodyPr wrap="square" rtlCol="0">
            <a:spAutoFit/>
          </a:bodyPr>
          <a:lstStyle/>
          <a:p>
            <a:r>
              <a:rPr lang="en-US" sz="1800" dirty="0">
                <a:latin typeface="Verdana" panose="020B0604030504040204" pitchFamily="34" charset="0"/>
                <a:ea typeface="Verdana" panose="020B0604030504040204" pitchFamily="34" charset="0"/>
              </a:rPr>
              <a:t>Order the names of the students by throwing distance from least to greatest.</a:t>
            </a: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r>
              <a:rPr lang="en-US" sz="1800" dirty="0">
                <a:latin typeface="Verdana" panose="020B0604030504040204" pitchFamily="34" charset="0"/>
                <a:ea typeface="Verdana" panose="020B0604030504040204" pitchFamily="34" charset="0"/>
              </a:rPr>
              <a:t>Least                                                      Greatest</a:t>
            </a:r>
          </a:p>
          <a:p>
            <a:endParaRPr lang="en-US" dirty="0">
              <a:latin typeface="Arial" panose="020B0604020202020204" pitchFamily="34" charset="0"/>
            </a:endParaRPr>
          </a:p>
        </p:txBody>
      </p:sp>
      <p:graphicFrame>
        <p:nvGraphicFramePr>
          <p:cNvPr id="9" name="Table 8">
            <a:extLst>
              <a:ext uri="{FF2B5EF4-FFF2-40B4-BE49-F238E27FC236}">
                <a16:creationId xmlns:a16="http://schemas.microsoft.com/office/drawing/2014/main" id="{216FF396-593F-F02B-1D4A-8DF8E3E93FEE}"/>
              </a:ext>
            </a:extLst>
          </p:cNvPr>
          <p:cNvGraphicFramePr>
            <a:graphicFrameLocks noGrp="1"/>
          </p:cNvGraphicFramePr>
          <p:nvPr>
            <p:extLst>
              <p:ext uri="{D42A27DB-BD31-4B8C-83A1-F6EECF244321}">
                <p14:modId xmlns:p14="http://schemas.microsoft.com/office/powerpoint/2010/main" val="2087081251"/>
              </p:ext>
            </p:extLst>
          </p:nvPr>
        </p:nvGraphicFramePr>
        <p:xfrm>
          <a:off x="158221" y="4048697"/>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r>
                        <a:rPr lang="en-US" sz="14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4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graphicFrame>
        <p:nvGraphicFramePr>
          <p:cNvPr id="10" name="Table 9">
            <a:extLst>
              <a:ext uri="{FF2B5EF4-FFF2-40B4-BE49-F238E27FC236}">
                <a16:creationId xmlns:a16="http://schemas.microsoft.com/office/drawing/2014/main" id="{1C3C32A9-F276-730C-57E1-1E96DDF14A86}"/>
              </a:ext>
            </a:extLst>
          </p:cNvPr>
          <p:cNvGraphicFramePr>
            <a:graphicFrameLocks noGrp="1"/>
          </p:cNvGraphicFramePr>
          <p:nvPr>
            <p:extLst>
              <p:ext uri="{D42A27DB-BD31-4B8C-83A1-F6EECF244321}">
                <p14:modId xmlns:p14="http://schemas.microsoft.com/office/powerpoint/2010/main" val="3800127721"/>
              </p:ext>
            </p:extLst>
          </p:nvPr>
        </p:nvGraphicFramePr>
        <p:xfrm>
          <a:off x="158221" y="4511347"/>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sp>
        <p:nvSpPr>
          <p:cNvPr id="3" name="Rectangle 2">
            <a:extLst>
              <a:ext uri="{FF2B5EF4-FFF2-40B4-BE49-F238E27FC236}">
                <a16:creationId xmlns:a16="http://schemas.microsoft.com/office/drawing/2014/main" id="{BD6BE0F8-3291-E61F-496F-CC94B73D99A7}"/>
              </a:ext>
            </a:extLst>
          </p:cNvPr>
          <p:cNvSpPr/>
          <p:nvPr/>
        </p:nvSpPr>
        <p:spPr>
          <a:xfrm>
            <a:off x="6395356" y="2650309"/>
            <a:ext cx="5796644" cy="586841"/>
          </a:xfrm>
          <a:prstGeom prst="rect">
            <a:avLst/>
          </a:prstGeom>
          <a:noFill/>
          <a:ln w="28575">
            <a:solidFill>
              <a:srgbClr val="82008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aphicFrame>
        <p:nvGraphicFramePr>
          <p:cNvPr id="4" name="Table 3">
            <a:extLst>
              <a:ext uri="{FF2B5EF4-FFF2-40B4-BE49-F238E27FC236}">
                <a16:creationId xmlns:a16="http://schemas.microsoft.com/office/drawing/2014/main" id="{49D3B0C2-8D29-3197-5A76-0D5B5020EFE5}"/>
              </a:ext>
            </a:extLst>
          </p:cNvPr>
          <p:cNvGraphicFramePr>
            <a:graphicFrameLocks noGrp="1"/>
          </p:cNvGraphicFramePr>
          <p:nvPr>
            <p:extLst>
              <p:ext uri="{D42A27DB-BD31-4B8C-83A1-F6EECF244321}">
                <p14:modId xmlns:p14="http://schemas.microsoft.com/office/powerpoint/2010/main" val="3433247798"/>
              </p:ext>
            </p:extLst>
          </p:nvPr>
        </p:nvGraphicFramePr>
        <p:xfrm>
          <a:off x="6395356" y="4502120"/>
          <a:ext cx="5658877" cy="365760"/>
        </p:xfrm>
        <a:graphic>
          <a:graphicData uri="http://schemas.openxmlformats.org/drawingml/2006/table">
            <a:tbl>
              <a:tblPr firstRow="1" bandRow="1">
                <a:tableStyleId>{5C22544A-7EE6-4342-B048-85BDC9FD1C3A}</a:tableStyleId>
              </a:tblPr>
              <a:tblGrid>
                <a:gridCol w="482357">
                  <a:extLst>
                    <a:ext uri="{9D8B030D-6E8A-4147-A177-3AD203B41FA5}">
                      <a16:colId xmlns:a16="http://schemas.microsoft.com/office/drawing/2014/main" val="1966140765"/>
                    </a:ext>
                  </a:extLst>
                </a:gridCol>
                <a:gridCol w="8686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868680">
                  <a:extLst>
                    <a:ext uri="{9D8B030D-6E8A-4147-A177-3AD203B41FA5}">
                      <a16:colId xmlns:a16="http://schemas.microsoft.com/office/drawing/2014/main" val="3046199915"/>
                    </a:ext>
                  </a:extLst>
                </a:gridCol>
                <a:gridCol w="208280">
                  <a:extLst>
                    <a:ext uri="{9D8B030D-6E8A-4147-A177-3AD203B41FA5}">
                      <a16:colId xmlns:a16="http://schemas.microsoft.com/office/drawing/2014/main" val="1025392179"/>
                    </a:ext>
                  </a:extLst>
                </a:gridCol>
                <a:gridCol w="868680">
                  <a:extLst>
                    <a:ext uri="{9D8B030D-6E8A-4147-A177-3AD203B41FA5}">
                      <a16:colId xmlns:a16="http://schemas.microsoft.com/office/drawing/2014/main" val="89774207"/>
                    </a:ext>
                  </a:extLst>
                </a:gridCol>
                <a:gridCol w="208280">
                  <a:extLst>
                    <a:ext uri="{9D8B030D-6E8A-4147-A177-3AD203B41FA5}">
                      <a16:colId xmlns:a16="http://schemas.microsoft.com/office/drawing/2014/main" val="1419176577"/>
                    </a:ext>
                  </a:extLst>
                </a:gridCol>
                <a:gridCol w="868680">
                  <a:extLst>
                    <a:ext uri="{9D8B030D-6E8A-4147-A177-3AD203B41FA5}">
                      <a16:colId xmlns:a16="http://schemas.microsoft.com/office/drawing/2014/main" val="2038321572"/>
                    </a:ext>
                  </a:extLst>
                </a:gridCol>
                <a:gridCol w="208280">
                  <a:extLst>
                    <a:ext uri="{9D8B030D-6E8A-4147-A177-3AD203B41FA5}">
                      <a16:colId xmlns:a16="http://schemas.microsoft.com/office/drawing/2014/main" val="2095594475"/>
                    </a:ext>
                  </a:extLst>
                </a:gridCol>
                <a:gridCol w="868680">
                  <a:extLst>
                    <a:ext uri="{9D8B030D-6E8A-4147-A177-3AD203B41FA5}">
                      <a16:colId xmlns:a16="http://schemas.microsoft.com/office/drawing/2014/main" val="386478755"/>
                    </a:ext>
                  </a:extLst>
                </a:gridCol>
              </a:tblGrid>
              <a:tr h="228600">
                <a:tc>
                  <a:txBody>
                    <a:bodyPr/>
                    <a:lstStyle/>
                    <a:p>
                      <a:pPr algn="ctr"/>
                      <a:r>
                        <a:rPr lang="en-US" sz="1800" b="1" dirty="0">
                          <a:solidFill>
                            <a:schemeClr val="tx1"/>
                          </a:solidFill>
                          <a:latin typeface="Verdana" panose="020B0604030504040204" pitchFamily="34" charset="0"/>
                          <a:ea typeface="Verdana" panose="020B0604030504040204" pitchFamily="34" charset="0"/>
                        </a:rPr>
                        <a:t>D</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13" name="Table 12">
            <a:extLst>
              <a:ext uri="{FF2B5EF4-FFF2-40B4-BE49-F238E27FC236}">
                <a16:creationId xmlns:a16="http://schemas.microsoft.com/office/drawing/2014/main" id="{5ECA77A1-2B71-5F46-5E68-8616452EEF5C}"/>
              </a:ext>
            </a:extLst>
          </p:cNvPr>
          <p:cNvGraphicFramePr>
            <a:graphicFrameLocks noGrp="1"/>
          </p:cNvGraphicFramePr>
          <p:nvPr>
            <p:extLst>
              <p:ext uri="{D42A27DB-BD31-4B8C-83A1-F6EECF244321}">
                <p14:modId xmlns:p14="http://schemas.microsoft.com/office/powerpoint/2010/main" val="2163172719"/>
              </p:ext>
            </p:extLst>
          </p:nvPr>
        </p:nvGraphicFramePr>
        <p:xfrm>
          <a:off x="6374902" y="3921624"/>
          <a:ext cx="5658877" cy="365760"/>
        </p:xfrm>
        <a:graphic>
          <a:graphicData uri="http://schemas.openxmlformats.org/drawingml/2006/table">
            <a:tbl>
              <a:tblPr firstRow="1" bandRow="1">
                <a:tableStyleId>{5C22544A-7EE6-4342-B048-85BDC9FD1C3A}</a:tableStyleId>
              </a:tblPr>
              <a:tblGrid>
                <a:gridCol w="482357">
                  <a:extLst>
                    <a:ext uri="{9D8B030D-6E8A-4147-A177-3AD203B41FA5}">
                      <a16:colId xmlns:a16="http://schemas.microsoft.com/office/drawing/2014/main" val="1966140765"/>
                    </a:ext>
                  </a:extLst>
                </a:gridCol>
                <a:gridCol w="8686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868680">
                  <a:extLst>
                    <a:ext uri="{9D8B030D-6E8A-4147-A177-3AD203B41FA5}">
                      <a16:colId xmlns:a16="http://schemas.microsoft.com/office/drawing/2014/main" val="3046199915"/>
                    </a:ext>
                  </a:extLst>
                </a:gridCol>
                <a:gridCol w="208280">
                  <a:extLst>
                    <a:ext uri="{9D8B030D-6E8A-4147-A177-3AD203B41FA5}">
                      <a16:colId xmlns:a16="http://schemas.microsoft.com/office/drawing/2014/main" val="1025392179"/>
                    </a:ext>
                  </a:extLst>
                </a:gridCol>
                <a:gridCol w="868680">
                  <a:extLst>
                    <a:ext uri="{9D8B030D-6E8A-4147-A177-3AD203B41FA5}">
                      <a16:colId xmlns:a16="http://schemas.microsoft.com/office/drawing/2014/main" val="89774207"/>
                    </a:ext>
                  </a:extLst>
                </a:gridCol>
                <a:gridCol w="208280">
                  <a:extLst>
                    <a:ext uri="{9D8B030D-6E8A-4147-A177-3AD203B41FA5}">
                      <a16:colId xmlns:a16="http://schemas.microsoft.com/office/drawing/2014/main" val="1419176577"/>
                    </a:ext>
                  </a:extLst>
                </a:gridCol>
                <a:gridCol w="868680">
                  <a:extLst>
                    <a:ext uri="{9D8B030D-6E8A-4147-A177-3AD203B41FA5}">
                      <a16:colId xmlns:a16="http://schemas.microsoft.com/office/drawing/2014/main" val="2038321572"/>
                    </a:ext>
                  </a:extLst>
                </a:gridCol>
                <a:gridCol w="208280">
                  <a:extLst>
                    <a:ext uri="{9D8B030D-6E8A-4147-A177-3AD203B41FA5}">
                      <a16:colId xmlns:a16="http://schemas.microsoft.com/office/drawing/2014/main" val="2095594475"/>
                    </a:ext>
                  </a:extLst>
                </a:gridCol>
                <a:gridCol w="868680">
                  <a:extLst>
                    <a:ext uri="{9D8B030D-6E8A-4147-A177-3AD203B41FA5}">
                      <a16:colId xmlns:a16="http://schemas.microsoft.com/office/drawing/2014/main" val="386478755"/>
                    </a:ext>
                  </a:extLst>
                </a:gridCol>
              </a:tblGrid>
              <a:tr h="228600">
                <a:tc>
                  <a:txBody>
                    <a:bodyPr/>
                    <a:lstStyle/>
                    <a:p>
                      <a:pPr algn="ctr"/>
                      <a:r>
                        <a:rPr lang="en-US" sz="1800" b="1" dirty="0">
                          <a:solidFill>
                            <a:schemeClr val="tx1"/>
                          </a:solidFill>
                          <a:latin typeface="Verdana" panose="020B0604030504040204" pitchFamily="34" charset="0"/>
                          <a:ea typeface="Verdana" panose="020B0604030504040204" pitchFamily="34" charset="0"/>
                        </a:rPr>
                        <a:t>C</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20" name="Table 19">
            <a:extLst>
              <a:ext uri="{FF2B5EF4-FFF2-40B4-BE49-F238E27FC236}">
                <a16:creationId xmlns:a16="http://schemas.microsoft.com/office/drawing/2014/main" id="{2E970979-904B-998C-0EB1-AF2DD963E6AD}"/>
              </a:ext>
            </a:extLst>
          </p:cNvPr>
          <p:cNvGraphicFramePr>
            <a:graphicFrameLocks noGrp="1"/>
          </p:cNvGraphicFramePr>
          <p:nvPr>
            <p:extLst>
              <p:ext uri="{D42A27DB-BD31-4B8C-83A1-F6EECF244321}">
                <p14:modId xmlns:p14="http://schemas.microsoft.com/office/powerpoint/2010/main" val="3920559347"/>
              </p:ext>
            </p:extLst>
          </p:nvPr>
        </p:nvGraphicFramePr>
        <p:xfrm>
          <a:off x="6374901" y="3341129"/>
          <a:ext cx="5658877" cy="365760"/>
        </p:xfrm>
        <a:graphic>
          <a:graphicData uri="http://schemas.openxmlformats.org/drawingml/2006/table">
            <a:tbl>
              <a:tblPr firstRow="1" bandRow="1">
                <a:tableStyleId>{5C22544A-7EE6-4342-B048-85BDC9FD1C3A}</a:tableStyleId>
              </a:tblPr>
              <a:tblGrid>
                <a:gridCol w="482357">
                  <a:extLst>
                    <a:ext uri="{9D8B030D-6E8A-4147-A177-3AD203B41FA5}">
                      <a16:colId xmlns:a16="http://schemas.microsoft.com/office/drawing/2014/main" val="1966140765"/>
                    </a:ext>
                  </a:extLst>
                </a:gridCol>
                <a:gridCol w="8686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868680">
                  <a:extLst>
                    <a:ext uri="{9D8B030D-6E8A-4147-A177-3AD203B41FA5}">
                      <a16:colId xmlns:a16="http://schemas.microsoft.com/office/drawing/2014/main" val="3046199915"/>
                    </a:ext>
                  </a:extLst>
                </a:gridCol>
                <a:gridCol w="208280">
                  <a:extLst>
                    <a:ext uri="{9D8B030D-6E8A-4147-A177-3AD203B41FA5}">
                      <a16:colId xmlns:a16="http://schemas.microsoft.com/office/drawing/2014/main" val="1025392179"/>
                    </a:ext>
                  </a:extLst>
                </a:gridCol>
                <a:gridCol w="868680">
                  <a:extLst>
                    <a:ext uri="{9D8B030D-6E8A-4147-A177-3AD203B41FA5}">
                      <a16:colId xmlns:a16="http://schemas.microsoft.com/office/drawing/2014/main" val="89774207"/>
                    </a:ext>
                  </a:extLst>
                </a:gridCol>
                <a:gridCol w="208280">
                  <a:extLst>
                    <a:ext uri="{9D8B030D-6E8A-4147-A177-3AD203B41FA5}">
                      <a16:colId xmlns:a16="http://schemas.microsoft.com/office/drawing/2014/main" val="1419176577"/>
                    </a:ext>
                  </a:extLst>
                </a:gridCol>
                <a:gridCol w="868680">
                  <a:extLst>
                    <a:ext uri="{9D8B030D-6E8A-4147-A177-3AD203B41FA5}">
                      <a16:colId xmlns:a16="http://schemas.microsoft.com/office/drawing/2014/main" val="2038321572"/>
                    </a:ext>
                  </a:extLst>
                </a:gridCol>
                <a:gridCol w="208280">
                  <a:extLst>
                    <a:ext uri="{9D8B030D-6E8A-4147-A177-3AD203B41FA5}">
                      <a16:colId xmlns:a16="http://schemas.microsoft.com/office/drawing/2014/main" val="2095594475"/>
                    </a:ext>
                  </a:extLst>
                </a:gridCol>
                <a:gridCol w="868680">
                  <a:extLst>
                    <a:ext uri="{9D8B030D-6E8A-4147-A177-3AD203B41FA5}">
                      <a16:colId xmlns:a16="http://schemas.microsoft.com/office/drawing/2014/main" val="386478755"/>
                    </a:ext>
                  </a:extLst>
                </a:gridCol>
              </a:tblGrid>
              <a:tr h="228600">
                <a:tc>
                  <a:txBody>
                    <a:bodyPr/>
                    <a:lstStyle/>
                    <a:p>
                      <a:pPr algn="ctr"/>
                      <a:r>
                        <a:rPr lang="en-US" sz="1800" b="1" dirty="0">
                          <a:solidFill>
                            <a:schemeClr val="tx1"/>
                          </a:solidFill>
                          <a:latin typeface="Verdana" panose="020B0604030504040204" pitchFamily="34" charset="0"/>
                          <a:ea typeface="Verdana" panose="020B0604030504040204" pitchFamily="34" charset="0"/>
                        </a:rPr>
                        <a:t>B</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21" name="Table 20">
            <a:extLst>
              <a:ext uri="{FF2B5EF4-FFF2-40B4-BE49-F238E27FC236}">
                <a16:creationId xmlns:a16="http://schemas.microsoft.com/office/drawing/2014/main" id="{FFCA63FA-F86D-054B-1998-DF2A97C61607}"/>
              </a:ext>
            </a:extLst>
          </p:cNvPr>
          <p:cNvGraphicFramePr>
            <a:graphicFrameLocks noGrp="1"/>
          </p:cNvGraphicFramePr>
          <p:nvPr>
            <p:extLst>
              <p:ext uri="{D42A27DB-BD31-4B8C-83A1-F6EECF244321}">
                <p14:modId xmlns:p14="http://schemas.microsoft.com/office/powerpoint/2010/main" val="1938111632"/>
              </p:ext>
            </p:extLst>
          </p:nvPr>
        </p:nvGraphicFramePr>
        <p:xfrm>
          <a:off x="6374900" y="2760634"/>
          <a:ext cx="5658877" cy="365760"/>
        </p:xfrm>
        <a:graphic>
          <a:graphicData uri="http://schemas.openxmlformats.org/drawingml/2006/table">
            <a:tbl>
              <a:tblPr firstRow="1" bandRow="1">
                <a:tableStyleId>{5C22544A-7EE6-4342-B048-85BDC9FD1C3A}</a:tableStyleId>
              </a:tblPr>
              <a:tblGrid>
                <a:gridCol w="482357">
                  <a:extLst>
                    <a:ext uri="{9D8B030D-6E8A-4147-A177-3AD203B41FA5}">
                      <a16:colId xmlns:a16="http://schemas.microsoft.com/office/drawing/2014/main" val="1966140765"/>
                    </a:ext>
                  </a:extLst>
                </a:gridCol>
                <a:gridCol w="8686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868680">
                  <a:extLst>
                    <a:ext uri="{9D8B030D-6E8A-4147-A177-3AD203B41FA5}">
                      <a16:colId xmlns:a16="http://schemas.microsoft.com/office/drawing/2014/main" val="3046199915"/>
                    </a:ext>
                  </a:extLst>
                </a:gridCol>
                <a:gridCol w="208280">
                  <a:extLst>
                    <a:ext uri="{9D8B030D-6E8A-4147-A177-3AD203B41FA5}">
                      <a16:colId xmlns:a16="http://schemas.microsoft.com/office/drawing/2014/main" val="1025392179"/>
                    </a:ext>
                  </a:extLst>
                </a:gridCol>
                <a:gridCol w="868680">
                  <a:extLst>
                    <a:ext uri="{9D8B030D-6E8A-4147-A177-3AD203B41FA5}">
                      <a16:colId xmlns:a16="http://schemas.microsoft.com/office/drawing/2014/main" val="89774207"/>
                    </a:ext>
                  </a:extLst>
                </a:gridCol>
                <a:gridCol w="208280">
                  <a:extLst>
                    <a:ext uri="{9D8B030D-6E8A-4147-A177-3AD203B41FA5}">
                      <a16:colId xmlns:a16="http://schemas.microsoft.com/office/drawing/2014/main" val="1419176577"/>
                    </a:ext>
                  </a:extLst>
                </a:gridCol>
                <a:gridCol w="868680">
                  <a:extLst>
                    <a:ext uri="{9D8B030D-6E8A-4147-A177-3AD203B41FA5}">
                      <a16:colId xmlns:a16="http://schemas.microsoft.com/office/drawing/2014/main" val="2038321572"/>
                    </a:ext>
                  </a:extLst>
                </a:gridCol>
                <a:gridCol w="208280">
                  <a:extLst>
                    <a:ext uri="{9D8B030D-6E8A-4147-A177-3AD203B41FA5}">
                      <a16:colId xmlns:a16="http://schemas.microsoft.com/office/drawing/2014/main" val="2095594475"/>
                    </a:ext>
                  </a:extLst>
                </a:gridCol>
                <a:gridCol w="868680">
                  <a:extLst>
                    <a:ext uri="{9D8B030D-6E8A-4147-A177-3AD203B41FA5}">
                      <a16:colId xmlns:a16="http://schemas.microsoft.com/office/drawing/2014/main" val="386478755"/>
                    </a:ext>
                  </a:extLst>
                </a:gridCol>
              </a:tblGrid>
              <a:tr h="228600">
                <a:tc>
                  <a:txBody>
                    <a:bodyPr/>
                    <a:lstStyle/>
                    <a:p>
                      <a:pPr algn="ctr"/>
                      <a:r>
                        <a:rPr lang="en-US" sz="1800" b="1" dirty="0">
                          <a:solidFill>
                            <a:schemeClr val="tx1"/>
                          </a:solidFill>
                          <a:latin typeface="Verdana" panose="020B0604030504040204" pitchFamily="34" charset="0"/>
                          <a:ea typeface="Verdana" panose="020B0604030504040204" pitchFamily="34" charset="0"/>
                        </a:rPr>
                        <a:t>A</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23" name="Table 22">
            <a:extLst>
              <a:ext uri="{FF2B5EF4-FFF2-40B4-BE49-F238E27FC236}">
                <a16:creationId xmlns:a16="http://schemas.microsoft.com/office/drawing/2014/main" id="{3E7BCACA-9F14-78AF-618C-23F7D22800F6}"/>
              </a:ext>
            </a:extLst>
          </p:cNvPr>
          <p:cNvGraphicFramePr>
            <a:graphicFrameLocks noGrp="1"/>
          </p:cNvGraphicFramePr>
          <p:nvPr>
            <p:extLst>
              <p:ext uri="{D42A27DB-BD31-4B8C-83A1-F6EECF244321}">
                <p14:modId xmlns:p14="http://schemas.microsoft.com/office/powerpoint/2010/main" val="1173664810"/>
              </p:ext>
            </p:extLst>
          </p:nvPr>
        </p:nvGraphicFramePr>
        <p:xfrm>
          <a:off x="6390226" y="670242"/>
          <a:ext cx="5664007" cy="925334"/>
        </p:xfrm>
        <a:graphic>
          <a:graphicData uri="http://schemas.openxmlformats.org/drawingml/2006/table">
            <a:tbl>
              <a:tblPr firstRow="1" bandRow="1">
                <a:tableStyleId>{5C22544A-7EE6-4342-B048-85BDC9FD1C3A}</a:tableStyleId>
              </a:tblPr>
              <a:tblGrid>
                <a:gridCol w="1080045">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19382">
                  <a:extLst>
                    <a:ext uri="{9D8B030D-6E8A-4147-A177-3AD203B41FA5}">
                      <a16:colId xmlns:a16="http://schemas.microsoft.com/office/drawing/2014/main" val="3046199915"/>
                    </a:ext>
                  </a:extLst>
                </a:gridCol>
                <a:gridCol w="232718">
                  <a:extLst>
                    <a:ext uri="{9D8B030D-6E8A-4147-A177-3AD203B41FA5}">
                      <a16:colId xmlns:a16="http://schemas.microsoft.com/office/drawing/2014/main" val="1025392179"/>
                    </a:ext>
                  </a:extLst>
                </a:gridCol>
                <a:gridCol w="919382">
                  <a:extLst>
                    <a:ext uri="{9D8B030D-6E8A-4147-A177-3AD203B41FA5}">
                      <a16:colId xmlns:a16="http://schemas.microsoft.com/office/drawing/2014/main" val="89774207"/>
                    </a:ext>
                  </a:extLst>
                </a:gridCol>
                <a:gridCol w="232718">
                  <a:extLst>
                    <a:ext uri="{9D8B030D-6E8A-4147-A177-3AD203B41FA5}">
                      <a16:colId xmlns:a16="http://schemas.microsoft.com/office/drawing/2014/main" val="1419176577"/>
                    </a:ext>
                  </a:extLst>
                </a:gridCol>
                <a:gridCol w="919382">
                  <a:extLst>
                    <a:ext uri="{9D8B030D-6E8A-4147-A177-3AD203B41FA5}">
                      <a16:colId xmlns:a16="http://schemas.microsoft.com/office/drawing/2014/main" val="2038321572"/>
                    </a:ext>
                  </a:extLst>
                </a:gridCol>
                <a:gridCol w="232718">
                  <a:extLst>
                    <a:ext uri="{9D8B030D-6E8A-4147-A177-3AD203B41FA5}">
                      <a16:colId xmlns:a16="http://schemas.microsoft.com/office/drawing/2014/main" val="2095594475"/>
                    </a:ext>
                  </a:extLst>
                </a:gridCol>
                <a:gridCol w="919382">
                  <a:extLst>
                    <a:ext uri="{9D8B030D-6E8A-4147-A177-3AD203B41FA5}">
                      <a16:colId xmlns:a16="http://schemas.microsoft.com/office/drawing/2014/main" val="386478755"/>
                    </a:ext>
                  </a:extLst>
                </a:gridCol>
              </a:tblGrid>
              <a:tr h="9253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    1</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   1.6</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400" b="0" dirty="0">
                          <a:solidFill>
                            <a:schemeClr val="tx1"/>
                          </a:solidFill>
                          <a:latin typeface="Verdana" panose="020B0604030504040204" pitchFamily="34" charset="0"/>
                          <a:ea typeface="Verdana" panose="020B0604030504040204" pitchFamily="34" charset="0"/>
                        </a:rPr>
                        <a:t>3</a:t>
                      </a:r>
                    </a:p>
                    <a:p>
                      <a:pPr algn="ctr">
                        <a:spcBef>
                          <a:spcPts val="600"/>
                        </a:spcBef>
                      </a:pPr>
                      <a:r>
                        <a:rPr lang="en-US" sz="14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latin typeface="Verdana" panose="020B0604030504040204" pitchFamily="34" charset="0"/>
                          <a:ea typeface="Verdana" panose="020B0604030504040204" pitchFamily="34" charset="0"/>
                        </a:rPr>
                        <a:t>3.2</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sp>
        <p:nvSpPr>
          <p:cNvPr id="24" name="TextBox 23">
            <a:extLst>
              <a:ext uri="{FF2B5EF4-FFF2-40B4-BE49-F238E27FC236}">
                <a16:creationId xmlns:a16="http://schemas.microsoft.com/office/drawing/2014/main" id="{5D734244-8171-414A-1A63-B388BEAAEE1D}"/>
              </a:ext>
            </a:extLst>
          </p:cNvPr>
          <p:cNvSpPr txBox="1"/>
          <p:nvPr/>
        </p:nvSpPr>
        <p:spPr>
          <a:xfrm>
            <a:off x="8091157" y="710065"/>
            <a:ext cx="701203" cy="523220"/>
          </a:xfrm>
          <a:prstGeom prst="rect">
            <a:avLst/>
          </a:prstGeom>
          <a:noFill/>
        </p:spPr>
        <p:txBody>
          <a:bodyPr wrap="square" rtlCol="0">
            <a:spAutoFit/>
          </a:bodyPr>
          <a:lstStyle/>
          <a:p>
            <a:r>
              <a:rPr lang="en-US" sz="1400" u="sng" dirty="0">
                <a:latin typeface="Verdana" panose="020B0604030504040204" pitchFamily="34" charset="0"/>
                <a:ea typeface="Verdana" panose="020B0604030504040204" pitchFamily="34" charset="0"/>
              </a:rPr>
              <a:t>5</a:t>
            </a:r>
          </a:p>
          <a:p>
            <a:r>
              <a:rPr lang="en-US" sz="1400" dirty="0">
                <a:latin typeface="Verdana" panose="020B0604030504040204" pitchFamily="34" charset="0"/>
                <a:ea typeface="Verdana" panose="020B0604030504040204" pitchFamily="34" charset="0"/>
              </a:rPr>
              <a:t>6</a:t>
            </a:r>
          </a:p>
        </p:txBody>
      </p:sp>
      <p:sp>
        <p:nvSpPr>
          <p:cNvPr id="25" name="TextBox 24">
            <a:extLst>
              <a:ext uri="{FF2B5EF4-FFF2-40B4-BE49-F238E27FC236}">
                <a16:creationId xmlns:a16="http://schemas.microsoft.com/office/drawing/2014/main" id="{C37A6456-F854-EFA8-778C-2BE0BA86BCD6}"/>
              </a:ext>
            </a:extLst>
          </p:cNvPr>
          <p:cNvSpPr txBox="1"/>
          <p:nvPr/>
        </p:nvSpPr>
        <p:spPr>
          <a:xfrm>
            <a:off x="10422421" y="762968"/>
            <a:ext cx="701203" cy="523220"/>
          </a:xfrm>
          <a:prstGeom prst="rect">
            <a:avLst/>
          </a:prstGeom>
          <a:noFill/>
        </p:spPr>
        <p:txBody>
          <a:bodyPr wrap="square" rtlCol="0">
            <a:spAutoFit/>
          </a:bodyPr>
          <a:lstStyle/>
          <a:p>
            <a:r>
              <a:rPr lang="en-US" sz="1400" u="sng" dirty="0">
                <a:latin typeface="Verdana" panose="020B0604030504040204" pitchFamily="34" charset="0"/>
                <a:ea typeface="Verdana" panose="020B0604030504040204" pitchFamily="34" charset="0"/>
              </a:rPr>
              <a:t>1</a:t>
            </a:r>
          </a:p>
          <a:p>
            <a:r>
              <a:rPr lang="en-US" sz="1400" dirty="0">
                <a:latin typeface="Verdana" panose="020B0604030504040204" pitchFamily="34" charset="0"/>
                <a:ea typeface="Verdana" panose="020B0604030504040204" pitchFamily="34" charset="0"/>
              </a:rPr>
              <a:t>8</a:t>
            </a:r>
          </a:p>
        </p:txBody>
      </p:sp>
      <p:sp>
        <p:nvSpPr>
          <p:cNvPr id="27" name="Left Bracket 26">
            <a:extLst>
              <a:ext uri="{FF2B5EF4-FFF2-40B4-BE49-F238E27FC236}">
                <a16:creationId xmlns:a16="http://schemas.microsoft.com/office/drawing/2014/main" id="{B06CCCB8-6573-8E16-B3FC-80A63981C20D}"/>
              </a:ext>
            </a:extLst>
          </p:cNvPr>
          <p:cNvSpPr/>
          <p:nvPr/>
        </p:nvSpPr>
        <p:spPr>
          <a:xfrm rot="5400000">
            <a:off x="8631466" y="-57482"/>
            <a:ext cx="301644" cy="1093539"/>
          </a:xfrm>
          <a:prstGeom prst="leftBracket">
            <a:avLst>
              <a:gd name="adj" fmla="val 83234"/>
            </a:avLst>
          </a:prstGeom>
          <a:ln w="28575">
            <a:solidFill>
              <a:srgbClr val="86C44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panose="020B0604020202020204" pitchFamily="34" charset="0"/>
            </a:endParaRPr>
          </a:p>
        </p:txBody>
      </p:sp>
      <p:sp>
        <p:nvSpPr>
          <p:cNvPr id="28" name="Left Bracket 27">
            <a:extLst>
              <a:ext uri="{FF2B5EF4-FFF2-40B4-BE49-F238E27FC236}">
                <a16:creationId xmlns:a16="http://schemas.microsoft.com/office/drawing/2014/main" id="{874CCE2A-685B-4E3F-EAAD-8652E3A79651}"/>
              </a:ext>
            </a:extLst>
          </p:cNvPr>
          <p:cNvSpPr/>
          <p:nvPr/>
        </p:nvSpPr>
        <p:spPr>
          <a:xfrm rot="16200000">
            <a:off x="8641538" y="1211044"/>
            <a:ext cx="301644" cy="1093539"/>
          </a:xfrm>
          <a:prstGeom prst="leftBracket">
            <a:avLst>
              <a:gd name="adj" fmla="val 83234"/>
            </a:avLst>
          </a:prstGeom>
          <a:ln w="28575">
            <a:solidFill>
              <a:srgbClr val="86C440"/>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95137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2" presetClass="entr" presetSubtype="3"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nodeType="clickEffect">
                                  <p:stCondLst>
                                    <p:cond delay="0"/>
                                  </p:stCondLst>
                                  <p:childTnLst>
                                    <p:animEffect transition="out" filter="dissolv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3" grpId="0" animBg="1"/>
      <p:bldP spid="24" grpId="0"/>
      <p:bldP spid="25" grpId="0"/>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EEF91-4908-DF9F-AC19-0B74856F18BD}"/>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C861671-33B4-F0D6-892A-BC772B48BDF0}"/>
              </a:ext>
            </a:extLst>
          </p:cNvPr>
          <p:cNvSpPr/>
          <p:nvPr/>
        </p:nvSpPr>
        <p:spPr>
          <a:xfrm>
            <a:off x="2054174" y="5656878"/>
            <a:ext cx="3931920" cy="822313"/>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Round 3 Correct Answer</a:t>
            </a:r>
          </a:p>
        </p:txBody>
      </p:sp>
      <p:sp>
        <p:nvSpPr>
          <p:cNvPr id="11" name="Rectangle 10">
            <a:extLst>
              <a:ext uri="{FF2B5EF4-FFF2-40B4-BE49-F238E27FC236}">
                <a16:creationId xmlns:a16="http://schemas.microsoft.com/office/drawing/2014/main" id="{12CB154D-5F1F-9CE1-3F59-DBE64CF33499}"/>
              </a:ext>
            </a:extLst>
          </p:cNvPr>
          <p:cNvSpPr/>
          <p:nvPr/>
        </p:nvSpPr>
        <p:spPr>
          <a:xfrm>
            <a:off x="6190513" y="5656878"/>
            <a:ext cx="3931920" cy="822313"/>
          </a:xfrm>
          <a:prstGeom prst="rect">
            <a:avLst/>
          </a:prstGeom>
          <a:solidFill>
            <a:srgbClr val="86C4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tlCol="0" anchor="ctr"/>
          <a:lstStyle/>
          <a:p>
            <a:pPr algn="ctr" defTabSz="914328">
              <a:defRPr/>
            </a:pPr>
            <a:r>
              <a:rPr lang="en-US" sz="2400" kern="0" dirty="0">
                <a:solidFill>
                  <a:prstClr val="white"/>
                </a:solidFill>
                <a:latin typeface="Century Gothic" charset="0"/>
                <a:ea typeface="Century Gothic" charset="0"/>
                <a:cs typeface="Century Gothic" charset="0"/>
              </a:rPr>
              <a:t>1-2-3 Slap Down</a:t>
            </a:r>
          </a:p>
        </p:txBody>
      </p:sp>
      <p:grpSp>
        <p:nvGrpSpPr>
          <p:cNvPr id="2" name="Group 1">
            <a:extLst>
              <a:ext uri="{FF2B5EF4-FFF2-40B4-BE49-F238E27FC236}">
                <a16:creationId xmlns:a16="http://schemas.microsoft.com/office/drawing/2014/main" id="{7D9B3B19-3273-303E-C15A-AE8A3A441D63}"/>
              </a:ext>
            </a:extLst>
          </p:cNvPr>
          <p:cNvGrpSpPr>
            <a:grpSpLocks noChangeAspect="1"/>
          </p:cNvGrpSpPr>
          <p:nvPr/>
        </p:nvGrpSpPr>
        <p:grpSpPr>
          <a:xfrm>
            <a:off x="9983985" y="3996289"/>
            <a:ext cx="2492361" cy="2521407"/>
            <a:chOff x="7246505" y="1628176"/>
            <a:chExt cx="4817608" cy="4873752"/>
          </a:xfrm>
        </p:grpSpPr>
        <p:sp>
          <p:nvSpPr>
            <p:cNvPr id="12" name="Rectangle 11">
              <a:extLst>
                <a:ext uri="{FF2B5EF4-FFF2-40B4-BE49-F238E27FC236}">
                  <a16:creationId xmlns:a16="http://schemas.microsoft.com/office/drawing/2014/main" id="{D7643EF3-41DA-4A2E-1BB4-34E3C2A57DBC}"/>
                </a:ext>
              </a:extLst>
            </p:cNvPr>
            <p:cNvSpPr>
              <a:spLocks/>
            </p:cNvSpPr>
            <p:nvPr/>
          </p:nvSpPr>
          <p:spPr>
            <a:xfrm rot="19257167">
              <a:off x="8577300" y="2581644"/>
              <a:ext cx="2377441" cy="2377441"/>
            </a:xfrm>
            <a:prstGeom prst="rect">
              <a:avLst/>
            </a:prstGeom>
            <a:solidFill>
              <a:srgbClr val="86C44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3" name="Picture 12" descr="A close-up of a hand&#10;&#10;AI-generated content may be incorrect.">
              <a:extLst>
                <a:ext uri="{FF2B5EF4-FFF2-40B4-BE49-F238E27FC236}">
                  <a16:creationId xmlns:a16="http://schemas.microsoft.com/office/drawing/2014/main" id="{A8691039-FAD2-A9AF-A837-8AFA7F6618A5}"/>
                </a:ext>
              </a:extLst>
            </p:cNvPr>
            <p:cNvPicPr>
              <a:picLocks/>
            </p:cNvPicPr>
            <p:nvPr/>
          </p:nvPicPr>
          <p:blipFill>
            <a:blip r:embed="rId3">
              <a:extLst>
                <a:ext uri="{28A0092B-C50C-407E-A947-70E740481C1C}">
                  <a14:useLocalDpi xmlns:a14="http://schemas.microsoft.com/office/drawing/2010/main" val="0"/>
                </a:ext>
              </a:extLst>
            </a:blip>
            <a:srcRect r="30363"/>
            <a:stretch>
              <a:fillRect/>
            </a:stretch>
          </p:blipFill>
          <p:spPr>
            <a:xfrm rot="490243">
              <a:off x="7246505" y="1628176"/>
              <a:ext cx="4817608" cy="4873752"/>
            </a:xfrm>
            <a:prstGeom prst="rect">
              <a:avLst/>
            </a:prstGeom>
            <a:effectLst>
              <a:outerShdw blurRad="50800" dist="88900" dir="2700000" algn="tl" rotWithShape="0">
                <a:prstClr val="black">
                  <a:alpha val="30000"/>
                </a:prstClr>
              </a:outerShdw>
            </a:effectLst>
          </p:spPr>
        </p:pic>
      </p:grpSp>
      <p:graphicFrame>
        <p:nvGraphicFramePr>
          <p:cNvPr id="15" name="Table 14">
            <a:extLst>
              <a:ext uri="{FF2B5EF4-FFF2-40B4-BE49-F238E27FC236}">
                <a16:creationId xmlns:a16="http://schemas.microsoft.com/office/drawing/2014/main" id="{797AC1EC-F1B9-7BB5-00D5-BFAF11EA4A75}"/>
              </a:ext>
            </a:extLst>
          </p:cNvPr>
          <p:cNvGraphicFramePr>
            <a:graphicFrameLocks noGrp="1"/>
          </p:cNvGraphicFramePr>
          <p:nvPr>
            <p:extLst>
              <p:ext uri="{D42A27DB-BD31-4B8C-83A1-F6EECF244321}">
                <p14:modId xmlns:p14="http://schemas.microsoft.com/office/powerpoint/2010/main" val="2234803286"/>
              </p:ext>
            </p:extLst>
          </p:nvPr>
        </p:nvGraphicFramePr>
        <p:xfrm>
          <a:off x="158221" y="295572"/>
          <a:ext cx="5852160" cy="2957429"/>
        </p:xfrm>
        <a:graphic>
          <a:graphicData uri="http://schemas.openxmlformats.org/drawingml/2006/table">
            <a:tbl>
              <a:tblPr firstRow="1" bandRow="1">
                <a:tableStyleId>{5C22544A-7EE6-4342-B048-85BDC9FD1C3A}</a:tableStyleId>
              </a:tblPr>
              <a:tblGrid>
                <a:gridCol w="1905045">
                  <a:extLst>
                    <a:ext uri="{9D8B030D-6E8A-4147-A177-3AD203B41FA5}">
                      <a16:colId xmlns:a16="http://schemas.microsoft.com/office/drawing/2014/main" val="4205870181"/>
                    </a:ext>
                  </a:extLst>
                </a:gridCol>
                <a:gridCol w="3947115">
                  <a:extLst>
                    <a:ext uri="{9D8B030D-6E8A-4147-A177-3AD203B41FA5}">
                      <a16:colId xmlns:a16="http://schemas.microsoft.com/office/drawing/2014/main" val="344159171"/>
                    </a:ext>
                  </a:extLst>
                </a:gridCol>
              </a:tblGrid>
              <a:tr h="370840">
                <a:tc>
                  <a:txBody>
                    <a:bodyPr/>
                    <a:lstStyle/>
                    <a:p>
                      <a:pPr algn="ctr"/>
                      <a:r>
                        <a:rPr lang="en-US" b="1" dirty="0">
                          <a:solidFill>
                            <a:schemeClr val="tx1"/>
                          </a:solidFill>
                          <a:latin typeface="Verdana" panose="020B0604030504040204" pitchFamily="34" charset="0"/>
                          <a:ea typeface="Verdana" panose="020B0604030504040204" pitchFamily="34" charset="0"/>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Distance of Throws (feet)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2049627"/>
                  </a:ext>
                </a:extLst>
              </a:tr>
              <a:tr h="518231">
                <a:tc>
                  <a:txBody>
                    <a:bodyPr/>
                    <a:lstStyle/>
                    <a:p>
                      <a:pPr algn="ctr"/>
                      <a:r>
                        <a:rPr lang="en-US"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u="sng" dirty="0">
                          <a:solidFill>
                            <a:schemeClr val="tx1"/>
                          </a:solidFill>
                          <a:latin typeface="Verdana" panose="020B0604030504040204" pitchFamily="34" charset="0"/>
                          <a:ea typeface="Verdana" panose="020B0604030504040204" pitchFamily="34" charset="0"/>
                        </a:rPr>
                        <a:t>3</a:t>
                      </a:r>
                    </a:p>
                    <a:p>
                      <a:pPr algn="ctr"/>
                      <a:r>
                        <a:rPr lang="en-US" dirty="0">
                          <a:solidFill>
                            <a:schemeClr val="tx1"/>
                          </a:solidFill>
                          <a:latin typeface="Verdana" panose="020B0604030504040204" pitchFamily="34" charset="0"/>
                          <a:ea typeface="Verdana" panose="020B060403050404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990977"/>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3144570"/>
                  </a:ext>
                </a:extLst>
              </a:tr>
              <a:tr h="601325">
                <a:tc>
                  <a:txBody>
                    <a:bodyPr/>
                    <a:lstStyle/>
                    <a:p>
                      <a:pPr algn="ctr"/>
                      <a:r>
                        <a:rPr lang="en-US"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883820"/>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58438"/>
                  </a:ext>
                </a:extLst>
              </a:tr>
              <a:tr h="603504">
                <a:tc>
                  <a:txBody>
                    <a:bodyPr/>
                    <a:lstStyle/>
                    <a:p>
                      <a:pPr algn="ctr"/>
                      <a:r>
                        <a:rPr lang="en-US"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925748"/>
                  </a:ext>
                </a:extLst>
              </a:tr>
            </a:tbl>
          </a:graphicData>
        </a:graphic>
      </p:graphicFrame>
      <p:sp>
        <p:nvSpPr>
          <p:cNvPr id="16" name="TextBox 15">
            <a:extLst>
              <a:ext uri="{FF2B5EF4-FFF2-40B4-BE49-F238E27FC236}">
                <a16:creationId xmlns:a16="http://schemas.microsoft.com/office/drawing/2014/main" id="{BBB95E36-7E04-204F-B90F-AF6FDA0953F6}"/>
              </a:ext>
            </a:extLst>
          </p:cNvPr>
          <p:cNvSpPr txBox="1"/>
          <p:nvPr/>
        </p:nvSpPr>
        <p:spPr>
          <a:xfrm>
            <a:off x="3888401" y="1639961"/>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8</a:t>
            </a:r>
          </a:p>
        </p:txBody>
      </p:sp>
      <p:sp>
        <p:nvSpPr>
          <p:cNvPr id="17" name="TextBox 16">
            <a:extLst>
              <a:ext uri="{FF2B5EF4-FFF2-40B4-BE49-F238E27FC236}">
                <a16:creationId xmlns:a16="http://schemas.microsoft.com/office/drawing/2014/main" id="{54F5B502-18F8-AD37-5514-31BF60FB64A8}"/>
              </a:ext>
            </a:extLst>
          </p:cNvPr>
          <p:cNvSpPr txBox="1"/>
          <p:nvPr/>
        </p:nvSpPr>
        <p:spPr>
          <a:xfrm>
            <a:off x="3888401" y="2645223"/>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5</a:t>
            </a:r>
          </a:p>
          <a:p>
            <a:r>
              <a:rPr lang="en-US" dirty="0">
                <a:latin typeface="Verdana" panose="020B0604030504040204" pitchFamily="34" charset="0"/>
                <a:ea typeface="Verdana" panose="020B0604030504040204" pitchFamily="34" charset="0"/>
              </a:rPr>
              <a:t>6</a:t>
            </a:r>
          </a:p>
        </p:txBody>
      </p:sp>
      <p:sp>
        <p:nvSpPr>
          <p:cNvPr id="18" name="TextBox 17">
            <a:extLst>
              <a:ext uri="{FF2B5EF4-FFF2-40B4-BE49-F238E27FC236}">
                <a16:creationId xmlns:a16="http://schemas.microsoft.com/office/drawing/2014/main" id="{3D60AE84-FE4A-F99E-6857-8867B524F3DC}"/>
              </a:ext>
            </a:extLst>
          </p:cNvPr>
          <p:cNvSpPr txBox="1"/>
          <p:nvPr/>
        </p:nvSpPr>
        <p:spPr>
          <a:xfrm>
            <a:off x="53063" y="3410851"/>
            <a:ext cx="6244064" cy="2031325"/>
          </a:xfrm>
          <a:prstGeom prst="rect">
            <a:avLst/>
          </a:prstGeom>
          <a:noFill/>
        </p:spPr>
        <p:txBody>
          <a:bodyPr wrap="square" rtlCol="0">
            <a:spAutoFit/>
          </a:bodyPr>
          <a:lstStyle/>
          <a:p>
            <a:r>
              <a:rPr lang="en-US" sz="1800" dirty="0">
                <a:latin typeface="Verdana" panose="020B0604030504040204" pitchFamily="34" charset="0"/>
                <a:ea typeface="Verdana" panose="020B0604030504040204" pitchFamily="34" charset="0"/>
              </a:rPr>
              <a:t>Order the names of the students by throwing distance from least to greatest.</a:t>
            </a: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r>
              <a:rPr lang="en-US" sz="1800" dirty="0">
                <a:latin typeface="Verdana" panose="020B0604030504040204" pitchFamily="34" charset="0"/>
                <a:ea typeface="Verdana" panose="020B0604030504040204" pitchFamily="34" charset="0"/>
              </a:rPr>
              <a:t>Least                                                      Greatest</a:t>
            </a:r>
          </a:p>
          <a:p>
            <a:endParaRPr lang="en-US" dirty="0">
              <a:latin typeface="Arial" panose="020B0604020202020204" pitchFamily="34" charset="0"/>
            </a:endParaRPr>
          </a:p>
        </p:txBody>
      </p:sp>
      <p:graphicFrame>
        <p:nvGraphicFramePr>
          <p:cNvPr id="19" name="Table 18">
            <a:extLst>
              <a:ext uri="{FF2B5EF4-FFF2-40B4-BE49-F238E27FC236}">
                <a16:creationId xmlns:a16="http://schemas.microsoft.com/office/drawing/2014/main" id="{38F0C679-1FEF-8C3E-C0F4-25B41076866F}"/>
              </a:ext>
            </a:extLst>
          </p:cNvPr>
          <p:cNvGraphicFramePr>
            <a:graphicFrameLocks noGrp="1"/>
          </p:cNvGraphicFramePr>
          <p:nvPr>
            <p:extLst>
              <p:ext uri="{D42A27DB-BD31-4B8C-83A1-F6EECF244321}">
                <p14:modId xmlns:p14="http://schemas.microsoft.com/office/powerpoint/2010/main" val="917727895"/>
              </p:ext>
            </p:extLst>
          </p:nvPr>
        </p:nvGraphicFramePr>
        <p:xfrm>
          <a:off x="158221" y="4048697"/>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r>
                        <a:rPr lang="en-US" sz="14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4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graphicFrame>
        <p:nvGraphicFramePr>
          <p:cNvPr id="20" name="Table 19">
            <a:extLst>
              <a:ext uri="{FF2B5EF4-FFF2-40B4-BE49-F238E27FC236}">
                <a16:creationId xmlns:a16="http://schemas.microsoft.com/office/drawing/2014/main" id="{7EA529B2-3AF7-0BDD-64B3-D4106687B0CC}"/>
              </a:ext>
            </a:extLst>
          </p:cNvPr>
          <p:cNvGraphicFramePr>
            <a:graphicFrameLocks noGrp="1"/>
          </p:cNvGraphicFramePr>
          <p:nvPr>
            <p:extLst>
              <p:ext uri="{D42A27DB-BD31-4B8C-83A1-F6EECF244321}">
                <p14:modId xmlns:p14="http://schemas.microsoft.com/office/powerpoint/2010/main" val="3800127721"/>
              </p:ext>
            </p:extLst>
          </p:nvPr>
        </p:nvGraphicFramePr>
        <p:xfrm>
          <a:off x="158221" y="4511347"/>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sp>
        <p:nvSpPr>
          <p:cNvPr id="3" name="Rectangle 2">
            <a:extLst>
              <a:ext uri="{FF2B5EF4-FFF2-40B4-BE49-F238E27FC236}">
                <a16:creationId xmlns:a16="http://schemas.microsoft.com/office/drawing/2014/main" id="{BBDEB68B-B114-EE3F-FB21-6FA89A23D9E5}"/>
              </a:ext>
            </a:extLst>
          </p:cNvPr>
          <p:cNvSpPr/>
          <p:nvPr/>
        </p:nvSpPr>
        <p:spPr>
          <a:xfrm>
            <a:off x="6355818" y="4405232"/>
            <a:ext cx="5796644" cy="586841"/>
          </a:xfrm>
          <a:prstGeom prst="rect">
            <a:avLst/>
          </a:prstGeom>
          <a:noFill/>
          <a:ln w="28575">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graphicFrame>
        <p:nvGraphicFramePr>
          <p:cNvPr id="5" name="Table 4">
            <a:extLst>
              <a:ext uri="{FF2B5EF4-FFF2-40B4-BE49-F238E27FC236}">
                <a16:creationId xmlns:a16="http://schemas.microsoft.com/office/drawing/2014/main" id="{559843C7-4829-857E-3262-0703F355A715}"/>
              </a:ext>
            </a:extLst>
          </p:cNvPr>
          <p:cNvGraphicFramePr>
            <a:graphicFrameLocks noGrp="1"/>
          </p:cNvGraphicFramePr>
          <p:nvPr>
            <p:extLst>
              <p:ext uri="{D42A27DB-BD31-4B8C-83A1-F6EECF244321}">
                <p14:modId xmlns:p14="http://schemas.microsoft.com/office/powerpoint/2010/main" val="1103001198"/>
              </p:ext>
            </p:extLst>
          </p:nvPr>
        </p:nvGraphicFramePr>
        <p:xfrm>
          <a:off x="6395356" y="4502117"/>
          <a:ext cx="5658877" cy="365760"/>
        </p:xfrm>
        <a:graphic>
          <a:graphicData uri="http://schemas.openxmlformats.org/drawingml/2006/table">
            <a:tbl>
              <a:tblPr firstRow="1" bandRow="1">
                <a:tableStyleId>{5C22544A-7EE6-4342-B048-85BDC9FD1C3A}</a:tableStyleId>
              </a:tblPr>
              <a:tblGrid>
                <a:gridCol w="482357">
                  <a:extLst>
                    <a:ext uri="{9D8B030D-6E8A-4147-A177-3AD203B41FA5}">
                      <a16:colId xmlns:a16="http://schemas.microsoft.com/office/drawing/2014/main" val="1966140765"/>
                    </a:ext>
                  </a:extLst>
                </a:gridCol>
                <a:gridCol w="8686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868680">
                  <a:extLst>
                    <a:ext uri="{9D8B030D-6E8A-4147-A177-3AD203B41FA5}">
                      <a16:colId xmlns:a16="http://schemas.microsoft.com/office/drawing/2014/main" val="3046199915"/>
                    </a:ext>
                  </a:extLst>
                </a:gridCol>
                <a:gridCol w="208280">
                  <a:extLst>
                    <a:ext uri="{9D8B030D-6E8A-4147-A177-3AD203B41FA5}">
                      <a16:colId xmlns:a16="http://schemas.microsoft.com/office/drawing/2014/main" val="1025392179"/>
                    </a:ext>
                  </a:extLst>
                </a:gridCol>
                <a:gridCol w="868680">
                  <a:extLst>
                    <a:ext uri="{9D8B030D-6E8A-4147-A177-3AD203B41FA5}">
                      <a16:colId xmlns:a16="http://schemas.microsoft.com/office/drawing/2014/main" val="89774207"/>
                    </a:ext>
                  </a:extLst>
                </a:gridCol>
                <a:gridCol w="208280">
                  <a:extLst>
                    <a:ext uri="{9D8B030D-6E8A-4147-A177-3AD203B41FA5}">
                      <a16:colId xmlns:a16="http://schemas.microsoft.com/office/drawing/2014/main" val="1419176577"/>
                    </a:ext>
                  </a:extLst>
                </a:gridCol>
                <a:gridCol w="868680">
                  <a:extLst>
                    <a:ext uri="{9D8B030D-6E8A-4147-A177-3AD203B41FA5}">
                      <a16:colId xmlns:a16="http://schemas.microsoft.com/office/drawing/2014/main" val="2038321572"/>
                    </a:ext>
                  </a:extLst>
                </a:gridCol>
                <a:gridCol w="208280">
                  <a:extLst>
                    <a:ext uri="{9D8B030D-6E8A-4147-A177-3AD203B41FA5}">
                      <a16:colId xmlns:a16="http://schemas.microsoft.com/office/drawing/2014/main" val="2095594475"/>
                    </a:ext>
                  </a:extLst>
                </a:gridCol>
                <a:gridCol w="868680">
                  <a:extLst>
                    <a:ext uri="{9D8B030D-6E8A-4147-A177-3AD203B41FA5}">
                      <a16:colId xmlns:a16="http://schemas.microsoft.com/office/drawing/2014/main" val="386478755"/>
                    </a:ext>
                  </a:extLst>
                </a:gridCol>
              </a:tblGrid>
              <a:tr h="228600">
                <a:tc>
                  <a:txBody>
                    <a:bodyPr/>
                    <a:lstStyle/>
                    <a:p>
                      <a:pPr algn="ctr"/>
                      <a:r>
                        <a:rPr lang="en-US" sz="1800" b="1" dirty="0">
                          <a:solidFill>
                            <a:schemeClr val="tx1"/>
                          </a:solidFill>
                          <a:latin typeface="Verdana" panose="020B0604030504040204" pitchFamily="34" charset="0"/>
                          <a:ea typeface="Verdana" panose="020B0604030504040204" pitchFamily="34" charset="0"/>
                        </a:rPr>
                        <a:t>D</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6" name="Table 5">
            <a:extLst>
              <a:ext uri="{FF2B5EF4-FFF2-40B4-BE49-F238E27FC236}">
                <a16:creationId xmlns:a16="http://schemas.microsoft.com/office/drawing/2014/main" id="{1F529C4E-FC4C-4703-A02D-D92F037DB3C4}"/>
              </a:ext>
            </a:extLst>
          </p:cNvPr>
          <p:cNvGraphicFramePr>
            <a:graphicFrameLocks noGrp="1"/>
          </p:cNvGraphicFramePr>
          <p:nvPr>
            <p:extLst>
              <p:ext uri="{D42A27DB-BD31-4B8C-83A1-F6EECF244321}">
                <p14:modId xmlns:p14="http://schemas.microsoft.com/office/powerpoint/2010/main" val="865547532"/>
              </p:ext>
            </p:extLst>
          </p:nvPr>
        </p:nvGraphicFramePr>
        <p:xfrm>
          <a:off x="6374902" y="3921621"/>
          <a:ext cx="5658877" cy="365760"/>
        </p:xfrm>
        <a:graphic>
          <a:graphicData uri="http://schemas.openxmlformats.org/drawingml/2006/table">
            <a:tbl>
              <a:tblPr firstRow="1" bandRow="1">
                <a:tableStyleId>{5C22544A-7EE6-4342-B048-85BDC9FD1C3A}</a:tableStyleId>
              </a:tblPr>
              <a:tblGrid>
                <a:gridCol w="482357">
                  <a:extLst>
                    <a:ext uri="{9D8B030D-6E8A-4147-A177-3AD203B41FA5}">
                      <a16:colId xmlns:a16="http://schemas.microsoft.com/office/drawing/2014/main" val="1966140765"/>
                    </a:ext>
                  </a:extLst>
                </a:gridCol>
                <a:gridCol w="8686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868680">
                  <a:extLst>
                    <a:ext uri="{9D8B030D-6E8A-4147-A177-3AD203B41FA5}">
                      <a16:colId xmlns:a16="http://schemas.microsoft.com/office/drawing/2014/main" val="3046199915"/>
                    </a:ext>
                  </a:extLst>
                </a:gridCol>
                <a:gridCol w="208280">
                  <a:extLst>
                    <a:ext uri="{9D8B030D-6E8A-4147-A177-3AD203B41FA5}">
                      <a16:colId xmlns:a16="http://schemas.microsoft.com/office/drawing/2014/main" val="1025392179"/>
                    </a:ext>
                  </a:extLst>
                </a:gridCol>
                <a:gridCol w="868680">
                  <a:extLst>
                    <a:ext uri="{9D8B030D-6E8A-4147-A177-3AD203B41FA5}">
                      <a16:colId xmlns:a16="http://schemas.microsoft.com/office/drawing/2014/main" val="89774207"/>
                    </a:ext>
                  </a:extLst>
                </a:gridCol>
                <a:gridCol w="208280">
                  <a:extLst>
                    <a:ext uri="{9D8B030D-6E8A-4147-A177-3AD203B41FA5}">
                      <a16:colId xmlns:a16="http://schemas.microsoft.com/office/drawing/2014/main" val="1419176577"/>
                    </a:ext>
                  </a:extLst>
                </a:gridCol>
                <a:gridCol w="868680">
                  <a:extLst>
                    <a:ext uri="{9D8B030D-6E8A-4147-A177-3AD203B41FA5}">
                      <a16:colId xmlns:a16="http://schemas.microsoft.com/office/drawing/2014/main" val="2038321572"/>
                    </a:ext>
                  </a:extLst>
                </a:gridCol>
                <a:gridCol w="208280">
                  <a:extLst>
                    <a:ext uri="{9D8B030D-6E8A-4147-A177-3AD203B41FA5}">
                      <a16:colId xmlns:a16="http://schemas.microsoft.com/office/drawing/2014/main" val="2095594475"/>
                    </a:ext>
                  </a:extLst>
                </a:gridCol>
                <a:gridCol w="868680">
                  <a:extLst>
                    <a:ext uri="{9D8B030D-6E8A-4147-A177-3AD203B41FA5}">
                      <a16:colId xmlns:a16="http://schemas.microsoft.com/office/drawing/2014/main" val="386478755"/>
                    </a:ext>
                  </a:extLst>
                </a:gridCol>
              </a:tblGrid>
              <a:tr h="228600">
                <a:tc>
                  <a:txBody>
                    <a:bodyPr/>
                    <a:lstStyle/>
                    <a:p>
                      <a:pPr algn="ctr"/>
                      <a:r>
                        <a:rPr lang="en-US" sz="1800" b="1" dirty="0">
                          <a:solidFill>
                            <a:schemeClr val="tx1"/>
                          </a:solidFill>
                          <a:latin typeface="Verdana" panose="020B0604030504040204" pitchFamily="34" charset="0"/>
                          <a:ea typeface="Verdana" panose="020B0604030504040204" pitchFamily="34" charset="0"/>
                        </a:rPr>
                        <a:t>C</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7" name="Table 6">
            <a:extLst>
              <a:ext uri="{FF2B5EF4-FFF2-40B4-BE49-F238E27FC236}">
                <a16:creationId xmlns:a16="http://schemas.microsoft.com/office/drawing/2014/main" id="{3F8A8EE9-C123-225E-953A-6A9ECFA0FEAA}"/>
              </a:ext>
            </a:extLst>
          </p:cNvPr>
          <p:cNvGraphicFramePr>
            <a:graphicFrameLocks noGrp="1"/>
          </p:cNvGraphicFramePr>
          <p:nvPr>
            <p:extLst>
              <p:ext uri="{D42A27DB-BD31-4B8C-83A1-F6EECF244321}">
                <p14:modId xmlns:p14="http://schemas.microsoft.com/office/powerpoint/2010/main" val="1642722897"/>
              </p:ext>
            </p:extLst>
          </p:nvPr>
        </p:nvGraphicFramePr>
        <p:xfrm>
          <a:off x="6374901" y="3341126"/>
          <a:ext cx="5658877" cy="365760"/>
        </p:xfrm>
        <a:graphic>
          <a:graphicData uri="http://schemas.openxmlformats.org/drawingml/2006/table">
            <a:tbl>
              <a:tblPr firstRow="1" bandRow="1">
                <a:tableStyleId>{5C22544A-7EE6-4342-B048-85BDC9FD1C3A}</a:tableStyleId>
              </a:tblPr>
              <a:tblGrid>
                <a:gridCol w="482357">
                  <a:extLst>
                    <a:ext uri="{9D8B030D-6E8A-4147-A177-3AD203B41FA5}">
                      <a16:colId xmlns:a16="http://schemas.microsoft.com/office/drawing/2014/main" val="1966140765"/>
                    </a:ext>
                  </a:extLst>
                </a:gridCol>
                <a:gridCol w="8686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868680">
                  <a:extLst>
                    <a:ext uri="{9D8B030D-6E8A-4147-A177-3AD203B41FA5}">
                      <a16:colId xmlns:a16="http://schemas.microsoft.com/office/drawing/2014/main" val="3046199915"/>
                    </a:ext>
                  </a:extLst>
                </a:gridCol>
                <a:gridCol w="208280">
                  <a:extLst>
                    <a:ext uri="{9D8B030D-6E8A-4147-A177-3AD203B41FA5}">
                      <a16:colId xmlns:a16="http://schemas.microsoft.com/office/drawing/2014/main" val="1025392179"/>
                    </a:ext>
                  </a:extLst>
                </a:gridCol>
                <a:gridCol w="868680">
                  <a:extLst>
                    <a:ext uri="{9D8B030D-6E8A-4147-A177-3AD203B41FA5}">
                      <a16:colId xmlns:a16="http://schemas.microsoft.com/office/drawing/2014/main" val="89774207"/>
                    </a:ext>
                  </a:extLst>
                </a:gridCol>
                <a:gridCol w="208280">
                  <a:extLst>
                    <a:ext uri="{9D8B030D-6E8A-4147-A177-3AD203B41FA5}">
                      <a16:colId xmlns:a16="http://schemas.microsoft.com/office/drawing/2014/main" val="1419176577"/>
                    </a:ext>
                  </a:extLst>
                </a:gridCol>
                <a:gridCol w="868680">
                  <a:extLst>
                    <a:ext uri="{9D8B030D-6E8A-4147-A177-3AD203B41FA5}">
                      <a16:colId xmlns:a16="http://schemas.microsoft.com/office/drawing/2014/main" val="2038321572"/>
                    </a:ext>
                  </a:extLst>
                </a:gridCol>
                <a:gridCol w="208280">
                  <a:extLst>
                    <a:ext uri="{9D8B030D-6E8A-4147-A177-3AD203B41FA5}">
                      <a16:colId xmlns:a16="http://schemas.microsoft.com/office/drawing/2014/main" val="2095594475"/>
                    </a:ext>
                  </a:extLst>
                </a:gridCol>
                <a:gridCol w="868680">
                  <a:extLst>
                    <a:ext uri="{9D8B030D-6E8A-4147-A177-3AD203B41FA5}">
                      <a16:colId xmlns:a16="http://schemas.microsoft.com/office/drawing/2014/main" val="386478755"/>
                    </a:ext>
                  </a:extLst>
                </a:gridCol>
              </a:tblGrid>
              <a:tr h="228600">
                <a:tc>
                  <a:txBody>
                    <a:bodyPr/>
                    <a:lstStyle/>
                    <a:p>
                      <a:pPr algn="ctr"/>
                      <a:r>
                        <a:rPr lang="en-US" sz="1800" b="1" dirty="0">
                          <a:solidFill>
                            <a:schemeClr val="tx1"/>
                          </a:solidFill>
                          <a:latin typeface="Verdana" panose="020B0604030504040204" pitchFamily="34" charset="0"/>
                          <a:ea typeface="Verdana" panose="020B0604030504040204" pitchFamily="34" charset="0"/>
                        </a:rPr>
                        <a:t>B</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8" name="Table 7">
            <a:extLst>
              <a:ext uri="{FF2B5EF4-FFF2-40B4-BE49-F238E27FC236}">
                <a16:creationId xmlns:a16="http://schemas.microsoft.com/office/drawing/2014/main" id="{0980CBA0-16AB-0378-A355-BA4538485A6B}"/>
              </a:ext>
            </a:extLst>
          </p:cNvPr>
          <p:cNvGraphicFramePr>
            <a:graphicFrameLocks noGrp="1"/>
          </p:cNvGraphicFramePr>
          <p:nvPr>
            <p:extLst>
              <p:ext uri="{D42A27DB-BD31-4B8C-83A1-F6EECF244321}">
                <p14:modId xmlns:p14="http://schemas.microsoft.com/office/powerpoint/2010/main" val="2530068309"/>
              </p:ext>
            </p:extLst>
          </p:nvPr>
        </p:nvGraphicFramePr>
        <p:xfrm>
          <a:off x="6374900" y="2760631"/>
          <a:ext cx="5658877" cy="365760"/>
        </p:xfrm>
        <a:graphic>
          <a:graphicData uri="http://schemas.openxmlformats.org/drawingml/2006/table">
            <a:tbl>
              <a:tblPr firstRow="1" bandRow="1">
                <a:tableStyleId>{5C22544A-7EE6-4342-B048-85BDC9FD1C3A}</a:tableStyleId>
              </a:tblPr>
              <a:tblGrid>
                <a:gridCol w="482357">
                  <a:extLst>
                    <a:ext uri="{9D8B030D-6E8A-4147-A177-3AD203B41FA5}">
                      <a16:colId xmlns:a16="http://schemas.microsoft.com/office/drawing/2014/main" val="1966140765"/>
                    </a:ext>
                  </a:extLst>
                </a:gridCol>
                <a:gridCol w="8686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868680">
                  <a:extLst>
                    <a:ext uri="{9D8B030D-6E8A-4147-A177-3AD203B41FA5}">
                      <a16:colId xmlns:a16="http://schemas.microsoft.com/office/drawing/2014/main" val="3046199915"/>
                    </a:ext>
                  </a:extLst>
                </a:gridCol>
                <a:gridCol w="208280">
                  <a:extLst>
                    <a:ext uri="{9D8B030D-6E8A-4147-A177-3AD203B41FA5}">
                      <a16:colId xmlns:a16="http://schemas.microsoft.com/office/drawing/2014/main" val="1025392179"/>
                    </a:ext>
                  </a:extLst>
                </a:gridCol>
                <a:gridCol w="868680">
                  <a:extLst>
                    <a:ext uri="{9D8B030D-6E8A-4147-A177-3AD203B41FA5}">
                      <a16:colId xmlns:a16="http://schemas.microsoft.com/office/drawing/2014/main" val="89774207"/>
                    </a:ext>
                  </a:extLst>
                </a:gridCol>
                <a:gridCol w="208280">
                  <a:extLst>
                    <a:ext uri="{9D8B030D-6E8A-4147-A177-3AD203B41FA5}">
                      <a16:colId xmlns:a16="http://schemas.microsoft.com/office/drawing/2014/main" val="1419176577"/>
                    </a:ext>
                  </a:extLst>
                </a:gridCol>
                <a:gridCol w="868680">
                  <a:extLst>
                    <a:ext uri="{9D8B030D-6E8A-4147-A177-3AD203B41FA5}">
                      <a16:colId xmlns:a16="http://schemas.microsoft.com/office/drawing/2014/main" val="2038321572"/>
                    </a:ext>
                  </a:extLst>
                </a:gridCol>
                <a:gridCol w="208280">
                  <a:extLst>
                    <a:ext uri="{9D8B030D-6E8A-4147-A177-3AD203B41FA5}">
                      <a16:colId xmlns:a16="http://schemas.microsoft.com/office/drawing/2014/main" val="2095594475"/>
                    </a:ext>
                  </a:extLst>
                </a:gridCol>
                <a:gridCol w="868680">
                  <a:extLst>
                    <a:ext uri="{9D8B030D-6E8A-4147-A177-3AD203B41FA5}">
                      <a16:colId xmlns:a16="http://schemas.microsoft.com/office/drawing/2014/main" val="386478755"/>
                    </a:ext>
                  </a:extLst>
                </a:gridCol>
              </a:tblGrid>
              <a:tr h="228600">
                <a:tc>
                  <a:txBody>
                    <a:bodyPr/>
                    <a:lstStyle/>
                    <a:p>
                      <a:pPr algn="ctr"/>
                      <a:r>
                        <a:rPr lang="en-US" sz="1800" b="1" dirty="0">
                          <a:solidFill>
                            <a:schemeClr val="tx1"/>
                          </a:solidFill>
                          <a:latin typeface="Verdana" panose="020B0604030504040204" pitchFamily="34" charset="0"/>
                          <a:ea typeface="Verdana" panose="020B0604030504040204" pitchFamily="34" charset="0"/>
                        </a:rPr>
                        <a:t>A</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2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9" name="Table 8">
            <a:extLst>
              <a:ext uri="{FF2B5EF4-FFF2-40B4-BE49-F238E27FC236}">
                <a16:creationId xmlns:a16="http://schemas.microsoft.com/office/drawing/2014/main" id="{B0936934-2059-E3F4-E090-B37A9ED137E2}"/>
              </a:ext>
            </a:extLst>
          </p:cNvPr>
          <p:cNvGraphicFramePr>
            <a:graphicFrameLocks noGrp="1"/>
          </p:cNvGraphicFramePr>
          <p:nvPr>
            <p:extLst>
              <p:ext uri="{D42A27DB-BD31-4B8C-83A1-F6EECF244321}">
                <p14:modId xmlns:p14="http://schemas.microsoft.com/office/powerpoint/2010/main" val="4268374294"/>
              </p:ext>
            </p:extLst>
          </p:nvPr>
        </p:nvGraphicFramePr>
        <p:xfrm>
          <a:off x="6390226" y="670242"/>
          <a:ext cx="5664007" cy="925334"/>
        </p:xfrm>
        <a:graphic>
          <a:graphicData uri="http://schemas.openxmlformats.org/drawingml/2006/table">
            <a:tbl>
              <a:tblPr firstRow="1" bandRow="1">
                <a:tableStyleId>{5C22544A-7EE6-4342-B048-85BDC9FD1C3A}</a:tableStyleId>
              </a:tblPr>
              <a:tblGrid>
                <a:gridCol w="1080045">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19382">
                  <a:extLst>
                    <a:ext uri="{9D8B030D-6E8A-4147-A177-3AD203B41FA5}">
                      <a16:colId xmlns:a16="http://schemas.microsoft.com/office/drawing/2014/main" val="3046199915"/>
                    </a:ext>
                  </a:extLst>
                </a:gridCol>
                <a:gridCol w="232718">
                  <a:extLst>
                    <a:ext uri="{9D8B030D-6E8A-4147-A177-3AD203B41FA5}">
                      <a16:colId xmlns:a16="http://schemas.microsoft.com/office/drawing/2014/main" val="1025392179"/>
                    </a:ext>
                  </a:extLst>
                </a:gridCol>
                <a:gridCol w="919382">
                  <a:extLst>
                    <a:ext uri="{9D8B030D-6E8A-4147-A177-3AD203B41FA5}">
                      <a16:colId xmlns:a16="http://schemas.microsoft.com/office/drawing/2014/main" val="89774207"/>
                    </a:ext>
                  </a:extLst>
                </a:gridCol>
                <a:gridCol w="232718">
                  <a:extLst>
                    <a:ext uri="{9D8B030D-6E8A-4147-A177-3AD203B41FA5}">
                      <a16:colId xmlns:a16="http://schemas.microsoft.com/office/drawing/2014/main" val="1419176577"/>
                    </a:ext>
                  </a:extLst>
                </a:gridCol>
                <a:gridCol w="919382">
                  <a:extLst>
                    <a:ext uri="{9D8B030D-6E8A-4147-A177-3AD203B41FA5}">
                      <a16:colId xmlns:a16="http://schemas.microsoft.com/office/drawing/2014/main" val="2038321572"/>
                    </a:ext>
                  </a:extLst>
                </a:gridCol>
                <a:gridCol w="232718">
                  <a:extLst>
                    <a:ext uri="{9D8B030D-6E8A-4147-A177-3AD203B41FA5}">
                      <a16:colId xmlns:a16="http://schemas.microsoft.com/office/drawing/2014/main" val="2095594475"/>
                    </a:ext>
                  </a:extLst>
                </a:gridCol>
                <a:gridCol w="919382">
                  <a:extLst>
                    <a:ext uri="{9D8B030D-6E8A-4147-A177-3AD203B41FA5}">
                      <a16:colId xmlns:a16="http://schemas.microsoft.com/office/drawing/2014/main" val="386478755"/>
                    </a:ext>
                  </a:extLst>
                </a:gridCol>
              </a:tblGrid>
              <a:tr h="9253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    1.6</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   1</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400" b="0" dirty="0">
                          <a:solidFill>
                            <a:schemeClr val="tx1"/>
                          </a:solidFill>
                          <a:latin typeface="Verdana" panose="020B0604030504040204" pitchFamily="34" charset="0"/>
                          <a:ea typeface="Verdana" panose="020B0604030504040204" pitchFamily="34" charset="0"/>
                        </a:rPr>
                        <a:t>3</a:t>
                      </a:r>
                    </a:p>
                    <a:p>
                      <a:pPr algn="ctr">
                        <a:spcBef>
                          <a:spcPts val="600"/>
                        </a:spcBef>
                      </a:pPr>
                      <a:r>
                        <a:rPr lang="en-US" sz="14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u="none" dirty="0">
                          <a:solidFill>
                            <a:schemeClr val="tx1"/>
                          </a:solidFill>
                          <a:latin typeface="Verdana" panose="020B0604030504040204" pitchFamily="34" charset="0"/>
                          <a:ea typeface="Verdana" panose="020B0604030504040204" pitchFamily="34" charset="0"/>
                        </a:rPr>
                        <a:t>3.2</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sp>
        <p:nvSpPr>
          <p:cNvPr id="14" name="TextBox 13">
            <a:extLst>
              <a:ext uri="{FF2B5EF4-FFF2-40B4-BE49-F238E27FC236}">
                <a16:creationId xmlns:a16="http://schemas.microsoft.com/office/drawing/2014/main" id="{A8AA26AD-0E7B-26ED-BFB8-54E97B8D2E6C}"/>
              </a:ext>
            </a:extLst>
          </p:cNvPr>
          <p:cNvSpPr txBox="1"/>
          <p:nvPr/>
        </p:nvSpPr>
        <p:spPr>
          <a:xfrm>
            <a:off x="9171680" y="762968"/>
            <a:ext cx="701203" cy="523220"/>
          </a:xfrm>
          <a:prstGeom prst="rect">
            <a:avLst/>
          </a:prstGeom>
          <a:noFill/>
        </p:spPr>
        <p:txBody>
          <a:bodyPr wrap="square" rtlCol="0">
            <a:spAutoFit/>
          </a:bodyPr>
          <a:lstStyle/>
          <a:p>
            <a:r>
              <a:rPr lang="en-US" sz="1400" u="sng" dirty="0">
                <a:latin typeface="Verdana" panose="020B0604030504040204" pitchFamily="34" charset="0"/>
                <a:ea typeface="Verdana" panose="020B0604030504040204" pitchFamily="34" charset="0"/>
              </a:rPr>
              <a:t>5</a:t>
            </a:r>
          </a:p>
          <a:p>
            <a:r>
              <a:rPr lang="en-US" sz="1400" dirty="0">
                <a:latin typeface="Verdana" panose="020B0604030504040204" pitchFamily="34" charset="0"/>
                <a:ea typeface="Verdana" panose="020B0604030504040204" pitchFamily="34" charset="0"/>
              </a:rPr>
              <a:t>6</a:t>
            </a:r>
          </a:p>
        </p:txBody>
      </p:sp>
      <p:sp>
        <p:nvSpPr>
          <p:cNvPr id="21" name="TextBox 20">
            <a:extLst>
              <a:ext uri="{FF2B5EF4-FFF2-40B4-BE49-F238E27FC236}">
                <a16:creationId xmlns:a16="http://schemas.microsoft.com/office/drawing/2014/main" id="{491876EC-C7D4-C2D6-D16C-BB0438B3F001}"/>
              </a:ext>
            </a:extLst>
          </p:cNvPr>
          <p:cNvSpPr txBox="1"/>
          <p:nvPr/>
        </p:nvSpPr>
        <p:spPr>
          <a:xfrm>
            <a:off x="10422421" y="762968"/>
            <a:ext cx="701203" cy="523220"/>
          </a:xfrm>
          <a:prstGeom prst="rect">
            <a:avLst/>
          </a:prstGeom>
          <a:noFill/>
        </p:spPr>
        <p:txBody>
          <a:bodyPr wrap="square" rtlCol="0">
            <a:spAutoFit/>
          </a:bodyPr>
          <a:lstStyle/>
          <a:p>
            <a:r>
              <a:rPr lang="en-US" sz="1400" u="sng" dirty="0">
                <a:latin typeface="Verdana" panose="020B0604030504040204" pitchFamily="34" charset="0"/>
                <a:ea typeface="Verdana" panose="020B0604030504040204" pitchFamily="34" charset="0"/>
              </a:rPr>
              <a:t>1</a:t>
            </a:r>
          </a:p>
          <a:p>
            <a:r>
              <a:rPr lang="en-US" sz="1400" dirty="0">
                <a:latin typeface="Verdana" panose="020B0604030504040204" pitchFamily="34" charset="0"/>
                <a:ea typeface="Verdana" panose="020B0604030504040204" pitchFamily="34" charset="0"/>
              </a:rPr>
              <a:t>8</a:t>
            </a:r>
          </a:p>
        </p:txBody>
      </p:sp>
    </p:spTree>
    <p:extLst>
      <p:ext uri="{BB962C8B-B14F-4D97-AF65-F5344CB8AC3E}">
        <p14:creationId xmlns:p14="http://schemas.microsoft.com/office/powerpoint/2010/main" val="166613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2" presetClass="entr" presetSubtype="3"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animBg="1"/>
      <p:bldP spid="14"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DA20E2-F6BE-D3E5-D4A5-19394B43ABB0}"/>
              </a:ext>
            </a:extLst>
          </p:cNvPr>
          <p:cNvSpPr>
            <a:spLocks noGrp="1"/>
          </p:cNvSpPr>
          <p:nvPr>
            <p:ph type="subTitle" idx="1"/>
          </p:nvPr>
        </p:nvSpPr>
        <p:spPr/>
        <p:txBody>
          <a:bodyPr/>
          <a:lstStyle/>
          <a:p>
            <a:r>
              <a:rPr lang="en-US" dirty="0"/>
              <a:t>think it up</a:t>
            </a:r>
          </a:p>
        </p:txBody>
      </p:sp>
    </p:spTree>
    <p:extLst>
      <p:ext uri="{BB962C8B-B14F-4D97-AF65-F5344CB8AC3E}">
        <p14:creationId xmlns:p14="http://schemas.microsoft.com/office/powerpoint/2010/main" val="2509180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0DE24A2-923E-C6A0-8E00-97623BDC1844}"/>
              </a:ext>
            </a:extLst>
          </p:cNvPr>
          <p:cNvSpPr/>
          <p:nvPr/>
        </p:nvSpPr>
        <p:spPr>
          <a:xfrm>
            <a:off x="623074" y="3644089"/>
            <a:ext cx="3291840" cy="1023141"/>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if </a:t>
            </a:r>
            <a:r>
              <a:rPr lang="en-US" b="1" dirty="0">
                <a:solidFill>
                  <a:schemeClr val="tx1"/>
                </a:solidFill>
                <a:latin typeface="Century Gothic"/>
              </a:rPr>
              <a:t>Marcos’ throw was 1 3/4 feet</a:t>
            </a:r>
            <a:r>
              <a:rPr lang="en-US" dirty="0">
                <a:solidFill>
                  <a:schemeClr val="tx1"/>
                </a:solidFill>
                <a:latin typeface="Century Gothic"/>
              </a:rPr>
              <a:t>, how would that change the answer?</a:t>
            </a:r>
          </a:p>
        </p:txBody>
      </p:sp>
      <p:sp>
        <p:nvSpPr>
          <p:cNvPr id="3" name="Rounded Rectangular Callout 3">
            <a:extLst>
              <a:ext uri="{FF2B5EF4-FFF2-40B4-BE49-F238E27FC236}">
                <a16:creationId xmlns:a16="http://schemas.microsoft.com/office/drawing/2014/main" id="{0D0B2114-043D-2DEF-8B73-2F305D133F8D}"/>
              </a:ext>
            </a:extLst>
          </p:cNvPr>
          <p:cNvSpPr/>
          <p:nvPr/>
        </p:nvSpPr>
        <p:spPr>
          <a:xfrm>
            <a:off x="623074" y="1791497"/>
            <a:ext cx="3291840" cy="765965"/>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how will this help connect with other concepts?</a:t>
            </a:r>
            <a:endParaRPr lang="en-US" dirty="0">
              <a:solidFill>
                <a:schemeClr val="tx1"/>
              </a:solidFill>
              <a:latin typeface="Century Gothic" panose="020B0502020202020204" pitchFamily="34" charset="0"/>
            </a:endParaRPr>
          </a:p>
        </p:txBody>
      </p:sp>
      <p:graphicFrame>
        <p:nvGraphicFramePr>
          <p:cNvPr id="4" name="Table 3">
            <a:extLst>
              <a:ext uri="{FF2B5EF4-FFF2-40B4-BE49-F238E27FC236}">
                <a16:creationId xmlns:a16="http://schemas.microsoft.com/office/drawing/2014/main" id="{B4B070AE-843F-DB48-EDDE-AC359DE54339}"/>
              </a:ext>
            </a:extLst>
          </p:cNvPr>
          <p:cNvGraphicFramePr>
            <a:graphicFrameLocks noGrp="1"/>
          </p:cNvGraphicFramePr>
          <p:nvPr>
            <p:extLst>
              <p:ext uri="{D42A27DB-BD31-4B8C-83A1-F6EECF244321}">
                <p14:modId xmlns:p14="http://schemas.microsoft.com/office/powerpoint/2010/main" val="2573114851"/>
              </p:ext>
            </p:extLst>
          </p:nvPr>
        </p:nvGraphicFramePr>
        <p:xfrm>
          <a:off x="5426906" y="1650846"/>
          <a:ext cx="5638422" cy="2957429"/>
        </p:xfrm>
        <a:graphic>
          <a:graphicData uri="http://schemas.openxmlformats.org/drawingml/2006/table">
            <a:tbl>
              <a:tblPr firstRow="1" bandRow="1">
                <a:tableStyleId>{5C22544A-7EE6-4342-B048-85BDC9FD1C3A}</a:tableStyleId>
              </a:tblPr>
              <a:tblGrid>
                <a:gridCol w="1835468">
                  <a:extLst>
                    <a:ext uri="{9D8B030D-6E8A-4147-A177-3AD203B41FA5}">
                      <a16:colId xmlns:a16="http://schemas.microsoft.com/office/drawing/2014/main" val="4205870181"/>
                    </a:ext>
                  </a:extLst>
                </a:gridCol>
                <a:gridCol w="3802954">
                  <a:extLst>
                    <a:ext uri="{9D8B030D-6E8A-4147-A177-3AD203B41FA5}">
                      <a16:colId xmlns:a16="http://schemas.microsoft.com/office/drawing/2014/main" val="344159171"/>
                    </a:ext>
                  </a:extLst>
                </a:gridCol>
              </a:tblGrid>
              <a:tr h="370840">
                <a:tc>
                  <a:txBody>
                    <a:bodyPr/>
                    <a:lstStyle/>
                    <a:p>
                      <a:pPr algn="ctr"/>
                      <a:r>
                        <a:rPr lang="en-US" b="1" dirty="0">
                          <a:solidFill>
                            <a:schemeClr val="tx1"/>
                          </a:solidFill>
                          <a:latin typeface="Verdana" panose="020B0604030504040204" pitchFamily="34" charset="0"/>
                          <a:ea typeface="Verdana" panose="020B0604030504040204" pitchFamily="34" charset="0"/>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Distance of Throws (feet)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2049627"/>
                  </a:ext>
                </a:extLst>
              </a:tr>
              <a:tr h="518231">
                <a:tc>
                  <a:txBody>
                    <a:bodyPr/>
                    <a:lstStyle/>
                    <a:p>
                      <a:pPr algn="ctr"/>
                      <a:r>
                        <a:rPr lang="en-US"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u="sng" dirty="0">
                          <a:solidFill>
                            <a:schemeClr val="tx1"/>
                          </a:solidFill>
                          <a:latin typeface="Verdana" panose="020B0604030504040204" pitchFamily="34" charset="0"/>
                          <a:ea typeface="Verdana" panose="020B0604030504040204" pitchFamily="34" charset="0"/>
                        </a:rPr>
                        <a:t>3</a:t>
                      </a:r>
                    </a:p>
                    <a:p>
                      <a:pPr algn="ctr"/>
                      <a:r>
                        <a:rPr lang="en-US" dirty="0">
                          <a:solidFill>
                            <a:schemeClr val="tx1"/>
                          </a:solidFill>
                          <a:latin typeface="Verdana" panose="020B0604030504040204" pitchFamily="34" charset="0"/>
                          <a:ea typeface="Verdana" panose="020B060403050404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990977"/>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3144570"/>
                  </a:ext>
                </a:extLst>
              </a:tr>
              <a:tr h="601325">
                <a:tc>
                  <a:txBody>
                    <a:bodyPr/>
                    <a:lstStyle/>
                    <a:p>
                      <a:pPr algn="ctr"/>
                      <a:r>
                        <a:rPr lang="en-US"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883820"/>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58438"/>
                  </a:ext>
                </a:extLst>
              </a:tr>
              <a:tr h="603504">
                <a:tc>
                  <a:txBody>
                    <a:bodyPr/>
                    <a:lstStyle/>
                    <a:p>
                      <a:pPr algn="ctr"/>
                      <a:r>
                        <a:rPr lang="en-US"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925748"/>
                  </a:ext>
                </a:extLst>
              </a:tr>
            </a:tbl>
          </a:graphicData>
        </a:graphic>
      </p:graphicFrame>
      <p:sp>
        <p:nvSpPr>
          <p:cNvPr id="5" name="TextBox 4">
            <a:extLst>
              <a:ext uri="{FF2B5EF4-FFF2-40B4-BE49-F238E27FC236}">
                <a16:creationId xmlns:a16="http://schemas.microsoft.com/office/drawing/2014/main" id="{94C87470-4BDC-C88F-6B38-5A42E1C1297E}"/>
              </a:ext>
            </a:extLst>
          </p:cNvPr>
          <p:cNvSpPr txBox="1"/>
          <p:nvPr/>
        </p:nvSpPr>
        <p:spPr>
          <a:xfrm>
            <a:off x="9077482" y="2997758"/>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8</a:t>
            </a:r>
          </a:p>
        </p:txBody>
      </p:sp>
      <p:sp>
        <p:nvSpPr>
          <p:cNvPr id="6" name="TextBox 5">
            <a:extLst>
              <a:ext uri="{FF2B5EF4-FFF2-40B4-BE49-F238E27FC236}">
                <a16:creationId xmlns:a16="http://schemas.microsoft.com/office/drawing/2014/main" id="{2FCCC578-C6FF-E89A-9F98-C9BC08FC89E9}"/>
              </a:ext>
            </a:extLst>
          </p:cNvPr>
          <p:cNvSpPr txBox="1"/>
          <p:nvPr/>
        </p:nvSpPr>
        <p:spPr>
          <a:xfrm>
            <a:off x="9071358" y="4003020"/>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5</a:t>
            </a:r>
          </a:p>
          <a:p>
            <a:r>
              <a:rPr lang="en-US" dirty="0">
                <a:latin typeface="Verdana" panose="020B0604030504040204" pitchFamily="34" charset="0"/>
                <a:ea typeface="Verdana" panose="020B0604030504040204" pitchFamily="34" charset="0"/>
              </a:rPr>
              <a:t>6</a:t>
            </a:r>
          </a:p>
        </p:txBody>
      </p:sp>
      <p:sp>
        <p:nvSpPr>
          <p:cNvPr id="7" name="TextBox 6">
            <a:extLst>
              <a:ext uri="{FF2B5EF4-FFF2-40B4-BE49-F238E27FC236}">
                <a16:creationId xmlns:a16="http://schemas.microsoft.com/office/drawing/2014/main" id="{61FCEA3F-3BBE-97CC-7A0F-DCBDAD73A941}"/>
              </a:ext>
            </a:extLst>
          </p:cNvPr>
          <p:cNvSpPr txBox="1"/>
          <p:nvPr/>
        </p:nvSpPr>
        <p:spPr>
          <a:xfrm>
            <a:off x="5321748" y="4766125"/>
            <a:ext cx="6247179" cy="2031325"/>
          </a:xfrm>
          <a:prstGeom prst="rect">
            <a:avLst/>
          </a:prstGeom>
          <a:noFill/>
        </p:spPr>
        <p:txBody>
          <a:bodyPr wrap="square" rtlCol="0">
            <a:spAutoFit/>
          </a:bodyPr>
          <a:lstStyle/>
          <a:p>
            <a:r>
              <a:rPr lang="en-US" sz="1800" dirty="0">
                <a:latin typeface="Verdana" panose="020B0604030504040204" pitchFamily="34" charset="0"/>
                <a:ea typeface="Verdana" panose="020B0604030504040204" pitchFamily="34" charset="0"/>
              </a:rPr>
              <a:t>Order the names of the students by throwing distance from least to greatest.</a:t>
            </a: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r>
              <a:rPr lang="en-US" sz="1800" dirty="0">
                <a:latin typeface="Verdana" panose="020B0604030504040204" pitchFamily="34" charset="0"/>
                <a:ea typeface="Verdana" panose="020B0604030504040204" pitchFamily="34" charset="0"/>
              </a:rPr>
              <a:t>Least                                                      Greatest</a:t>
            </a:r>
          </a:p>
          <a:p>
            <a:endParaRPr lang="en-US" dirty="0">
              <a:latin typeface="Arial" panose="020B0604020202020204" pitchFamily="34" charset="0"/>
            </a:endParaRPr>
          </a:p>
        </p:txBody>
      </p:sp>
      <p:graphicFrame>
        <p:nvGraphicFramePr>
          <p:cNvPr id="9" name="Table 8">
            <a:extLst>
              <a:ext uri="{FF2B5EF4-FFF2-40B4-BE49-F238E27FC236}">
                <a16:creationId xmlns:a16="http://schemas.microsoft.com/office/drawing/2014/main" id="{35339582-D864-0246-9254-D67B0742A4D5}"/>
              </a:ext>
            </a:extLst>
          </p:cNvPr>
          <p:cNvGraphicFramePr>
            <a:graphicFrameLocks noGrp="1"/>
          </p:cNvGraphicFramePr>
          <p:nvPr>
            <p:extLst>
              <p:ext uri="{D42A27DB-BD31-4B8C-83A1-F6EECF244321}">
                <p14:modId xmlns:p14="http://schemas.microsoft.com/office/powerpoint/2010/main" val="1633288341"/>
              </p:ext>
            </p:extLst>
          </p:nvPr>
        </p:nvGraphicFramePr>
        <p:xfrm>
          <a:off x="5426906" y="5403971"/>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r>
                        <a:rPr lang="en-US" sz="14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4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graphicFrame>
        <p:nvGraphicFramePr>
          <p:cNvPr id="10" name="Table 9">
            <a:extLst>
              <a:ext uri="{FF2B5EF4-FFF2-40B4-BE49-F238E27FC236}">
                <a16:creationId xmlns:a16="http://schemas.microsoft.com/office/drawing/2014/main" id="{015D0054-D22F-098E-0181-B79A63BC197E}"/>
              </a:ext>
            </a:extLst>
          </p:cNvPr>
          <p:cNvGraphicFramePr>
            <a:graphicFrameLocks noGrp="1"/>
          </p:cNvGraphicFramePr>
          <p:nvPr>
            <p:extLst>
              <p:ext uri="{D42A27DB-BD31-4B8C-83A1-F6EECF244321}">
                <p14:modId xmlns:p14="http://schemas.microsoft.com/office/powerpoint/2010/main" val="1776484867"/>
              </p:ext>
            </p:extLst>
          </p:nvPr>
        </p:nvGraphicFramePr>
        <p:xfrm>
          <a:off x="5426906" y="5866621"/>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sp>
        <p:nvSpPr>
          <p:cNvPr id="12" name="TextBox 11">
            <a:extLst>
              <a:ext uri="{FF2B5EF4-FFF2-40B4-BE49-F238E27FC236}">
                <a16:creationId xmlns:a16="http://schemas.microsoft.com/office/drawing/2014/main" id="{948DED59-70C2-619E-55CA-581FCDAC92FE}"/>
              </a:ext>
            </a:extLst>
          </p:cNvPr>
          <p:cNvSpPr txBox="1"/>
          <p:nvPr/>
        </p:nvSpPr>
        <p:spPr>
          <a:xfrm>
            <a:off x="5271713" y="856682"/>
            <a:ext cx="6098720" cy="646331"/>
          </a:xfrm>
          <a:prstGeom prst="rect">
            <a:avLst/>
          </a:prstGeom>
          <a:noFill/>
        </p:spPr>
        <p:txBody>
          <a:bodyPr wrap="square">
            <a:spAutoFit/>
          </a:bodyPr>
          <a:lstStyle/>
          <a:p>
            <a:r>
              <a:rPr lang="en-US" sz="1800" dirty="0">
                <a:latin typeface="Verdana" panose="020B0604030504040204" pitchFamily="34" charset="0"/>
                <a:ea typeface="Verdana" panose="020B0604030504040204" pitchFamily="34" charset="0"/>
              </a:rPr>
              <a:t>The table shows the distance between throws of a paper airplane for each person in the STEM club. </a:t>
            </a:r>
          </a:p>
        </p:txBody>
      </p:sp>
      <p:sp>
        <p:nvSpPr>
          <p:cNvPr id="8" name="Rectangle 7">
            <a:extLst>
              <a:ext uri="{FF2B5EF4-FFF2-40B4-BE49-F238E27FC236}">
                <a16:creationId xmlns:a16="http://schemas.microsoft.com/office/drawing/2014/main" id="{78D0F224-43BD-2407-DAB3-E51C4743E0A2}"/>
              </a:ext>
            </a:extLst>
          </p:cNvPr>
          <p:cNvSpPr/>
          <p:nvPr/>
        </p:nvSpPr>
        <p:spPr>
          <a:xfrm>
            <a:off x="5271713" y="856682"/>
            <a:ext cx="6247179" cy="5658418"/>
          </a:xfrm>
          <a:prstGeom prst="rect">
            <a:avLst/>
          </a:prstGeom>
          <a:noFill/>
          <a:ln w="28575">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873386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EBC3B-0EBC-2593-CC1F-8B8DCA1B7649}"/>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8275DCB4-44AC-7FE0-3726-3F8548B91ECF}"/>
              </a:ext>
            </a:extLst>
          </p:cNvPr>
          <p:cNvSpPr/>
          <p:nvPr/>
        </p:nvSpPr>
        <p:spPr>
          <a:xfrm>
            <a:off x="6191936" y="1102042"/>
            <a:ext cx="5846967" cy="5105760"/>
          </a:xfrm>
          <a:prstGeom prst="ellipse">
            <a:avLst/>
          </a:prstGeom>
          <a:noFill/>
          <a:ln w="57150">
            <a:solidFill>
              <a:srgbClr val="3071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5" name="Oval 24">
            <a:extLst>
              <a:ext uri="{FF2B5EF4-FFF2-40B4-BE49-F238E27FC236}">
                <a16:creationId xmlns:a16="http://schemas.microsoft.com/office/drawing/2014/main" id="{E1FAF546-892D-780D-3600-27AE1048C9B4}"/>
              </a:ext>
            </a:extLst>
          </p:cNvPr>
          <p:cNvSpPr/>
          <p:nvPr/>
        </p:nvSpPr>
        <p:spPr>
          <a:xfrm>
            <a:off x="517495" y="1130051"/>
            <a:ext cx="5846967" cy="5105760"/>
          </a:xfrm>
          <a:prstGeom prst="ellipse">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Subtitle 2">
            <a:extLst>
              <a:ext uri="{FF2B5EF4-FFF2-40B4-BE49-F238E27FC236}">
                <a16:creationId xmlns:a16="http://schemas.microsoft.com/office/drawing/2014/main" id="{FC6D3E00-5635-3CFC-96A8-FD4814D3F181}"/>
              </a:ext>
            </a:extLst>
          </p:cNvPr>
          <p:cNvSpPr txBox="1">
            <a:spLocks/>
          </p:cNvSpPr>
          <p:nvPr/>
        </p:nvSpPr>
        <p:spPr>
          <a:xfrm>
            <a:off x="230330" y="166436"/>
            <a:ext cx="5007343" cy="551832"/>
          </a:xfrm>
          <a:prstGeom prst="rect">
            <a:avLst/>
          </a:prstGeom>
        </p:spPr>
        <p:txBody>
          <a:bodyPr vert="horz" lIns="76200" tIns="38100" rIns="76200" bIns="3810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1" algn="l" defTabSz="761940">
              <a:lnSpc>
                <a:spcPct val="100000"/>
              </a:lnSpc>
              <a:spcBef>
                <a:spcPts val="0"/>
              </a:spcBef>
              <a:defRPr/>
            </a:pPr>
            <a:r>
              <a:rPr lang="en-US" sz="2400" dirty="0">
                <a:solidFill>
                  <a:srgbClr val="E46C07"/>
                </a:solidFill>
                <a:latin typeface="Century Gothic"/>
              </a:rPr>
              <a:t>compare/contrast model</a:t>
            </a:r>
          </a:p>
        </p:txBody>
      </p:sp>
      <p:sp>
        <p:nvSpPr>
          <p:cNvPr id="13" name="TextBox 12">
            <a:extLst>
              <a:ext uri="{FF2B5EF4-FFF2-40B4-BE49-F238E27FC236}">
                <a16:creationId xmlns:a16="http://schemas.microsoft.com/office/drawing/2014/main" id="{E3A46998-4436-E8AE-74B8-0508FBFAE0EE}"/>
              </a:ext>
            </a:extLst>
          </p:cNvPr>
          <p:cNvSpPr txBox="1"/>
          <p:nvPr/>
        </p:nvSpPr>
        <p:spPr>
          <a:xfrm>
            <a:off x="6385694" y="1430235"/>
            <a:ext cx="5649138" cy="4524315"/>
          </a:xfrm>
          <a:prstGeom prst="rect">
            <a:avLst/>
          </a:prstGeom>
          <a:noFill/>
          <a:ln w="28575">
            <a:solidFill>
              <a:schemeClr val="bg1">
                <a:lumMod val="75000"/>
              </a:schemeClr>
            </a:solidFill>
            <a:prstDash val="dash"/>
          </a:ln>
        </p:spPr>
        <p:txBody>
          <a:bodyPr wrap="square" rtlCol="0">
            <a:spAutoFit/>
          </a:bodyPr>
          <a:lstStyle/>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Arrange the numbers in order from greatest to least.</a:t>
            </a:r>
          </a:p>
          <a:p>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Move the correct answer to each box.</a:t>
            </a: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endParaRPr lang="en-US" sz="2400" dirty="0">
              <a:latin typeface="Verdana" panose="020B0604030504040204" pitchFamily="34" charset="0"/>
              <a:ea typeface="Verdana" panose="020B060403050404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pPr algn="ctr"/>
            <a:endParaRPr lang="en-US" dirty="0">
              <a:latin typeface="Century Gothic" panose="020B0502020202020204" pitchFamily="34" charset="0"/>
            </a:endParaRPr>
          </a:p>
          <a:p>
            <a:r>
              <a:rPr lang="en-US" dirty="0">
                <a:latin typeface="Verdana" panose="020B0604030504040204" pitchFamily="34" charset="0"/>
                <a:ea typeface="Verdana" panose="020B0604030504040204" pitchFamily="34" charset="0"/>
              </a:rPr>
              <a:t>Greatest                                               Least</a:t>
            </a:r>
          </a:p>
        </p:txBody>
      </p:sp>
      <p:graphicFrame>
        <p:nvGraphicFramePr>
          <p:cNvPr id="14" name="Table 13">
            <a:extLst>
              <a:ext uri="{FF2B5EF4-FFF2-40B4-BE49-F238E27FC236}">
                <a16:creationId xmlns:a16="http://schemas.microsoft.com/office/drawing/2014/main" id="{50E02675-59C3-E913-E559-67BF2DEB8C50}"/>
              </a:ext>
            </a:extLst>
          </p:cNvPr>
          <p:cNvGraphicFramePr>
            <a:graphicFrameLocks noGrp="1"/>
          </p:cNvGraphicFramePr>
          <p:nvPr>
            <p:extLst>
              <p:ext uri="{D42A27DB-BD31-4B8C-83A1-F6EECF244321}">
                <p14:modId xmlns:p14="http://schemas.microsoft.com/office/powerpoint/2010/main" val="3911081110"/>
              </p:ext>
            </p:extLst>
          </p:nvPr>
        </p:nvGraphicFramePr>
        <p:xfrm>
          <a:off x="6520950" y="4466383"/>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graphicFrame>
        <p:nvGraphicFramePr>
          <p:cNvPr id="15" name="Table 14">
            <a:extLst>
              <a:ext uri="{FF2B5EF4-FFF2-40B4-BE49-F238E27FC236}">
                <a16:creationId xmlns:a16="http://schemas.microsoft.com/office/drawing/2014/main" id="{D543788C-4BA8-2024-5126-110FD749C14C}"/>
              </a:ext>
            </a:extLst>
          </p:cNvPr>
          <p:cNvGraphicFramePr>
            <a:graphicFrameLocks noGrp="1"/>
          </p:cNvGraphicFramePr>
          <p:nvPr>
            <p:extLst>
              <p:ext uri="{D42A27DB-BD31-4B8C-83A1-F6EECF244321}">
                <p14:modId xmlns:p14="http://schemas.microsoft.com/office/powerpoint/2010/main" val="3252616552"/>
              </p:ext>
            </p:extLst>
          </p:nvPr>
        </p:nvGraphicFramePr>
        <p:xfrm>
          <a:off x="6520950" y="3167688"/>
          <a:ext cx="5429955" cy="1110122"/>
        </p:xfrm>
        <a:graphic>
          <a:graphicData uri="http://schemas.openxmlformats.org/drawingml/2006/table">
            <a:tbl>
              <a:tblPr firstRow="1" bandRow="1">
                <a:tableStyleId>{5C22544A-7EE6-4342-B048-85BDC9FD1C3A}</a:tableStyleId>
              </a:tblPr>
              <a:tblGrid>
                <a:gridCol w="903111">
                  <a:extLst>
                    <a:ext uri="{9D8B030D-6E8A-4147-A177-3AD203B41FA5}">
                      <a16:colId xmlns:a16="http://schemas.microsoft.com/office/drawing/2014/main" val="905779079"/>
                    </a:ext>
                  </a:extLst>
                </a:gridCol>
                <a:gridCol w="228600">
                  <a:extLst>
                    <a:ext uri="{9D8B030D-6E8A-4147-A177-3AD203B41FA5}">
                      <a16:colId xmlns:a16="http://schemas.microsoft.com/office/drawing/2014/main" val="669721651"/>
                    </a:ext>
                  </a:extLst>
                </a:gridCol>
                <a:gridCol w="903111">
                  <a:extLst>
                    <a:ext uri="{9D8B030D-6E8A-4147-A177-3AD203B41FA5}">
                      <a16:colId xmlns:a16="http://schemas.microsoft.com/office/drawing/2014/main" val="3046199915"/>
                    </a:ext>
                  </a:extLst>
                </a:gridCol>
                <a:gridCol w="228600">
                  <a:extLst>
                    <a:ext uri="{9D8B030D-6E8A-4147-A177-3AD203B41FA5}">
                      <a16:colId xmlns:a16="http://schemas.microsoft.com/office/drawing/2014/main" val="1025392179"/>
                    </a:ext>
                  </a:extLst>
                </a:gridCol>
                <a:gridCol w="903111">
                  <a:extLst>
                    <a:ext uri="{9D8B030D-6E8A-4147-A177-3AD203B41FA5}">
                      <a16:colId xmlns:a16="http://schemas.microsoft.com/office/drawing/2014/main" val="89774207"/>
                    </a:ext>
                  </a:extLst>
                </a:gridCol>
                <a:gridCol w="228600">
                  <a:extLst>
                    <a:ext uri="{9D8B030D-6E8A-4147-A177-3AD203B41FA5}">
                      <a16:colId xmlns:a16="http://schemas.microsoft.com/office/drawing/2014/main" val="1419176577"/>
                    </a:ext>
                  </a:extLst>
                </a:gridCol>
                <a:gridCol w="903111">
                  <a:extLst>
                    <a:ext uri="{9D8B030D-6E8A-4147-A177-3AD203B41FA5}">
                      <a16:colId xmlns:a16="http://schemas.microsoft.com/office/drawing/2014/main" val="2038321572"/>
                    </a:ext>
                  </a:extLst>
                </a:gridCol>
                <a:gridCol w="228600">
                  <a:extLst>
                    <a:ext uri="{9D8B030D-6E8A-4147-A177-3AD203B41FA5}">
                      <a16:colId xmlns:a16="http://schemas.microsoft.com/office/drawing/2014/main" val="2095594475"/>
                    </a:ext>
                  </a:extLst>
                </a:gridCol>
                <a:gridCol w="903111">
                  <a:extLst>
                    <a:ext uri="{9D8B030D-6E8A-4147-A177-3AD203B41FA5}">
                      <a16:colId xmlns:a16="http://schemas.microsoft.com/office/drawing/2014/main" val="386478755"/>
                    </a:ext>
                  </a:extLst>
                </a:gridCol>
              </a:tblGrid>
              <a:tr h="1110122">
                <a:tc>
                  <a:txBody>
                    <a:bodyPr/>
                    <a:lstStyle/>
                    <a:p>
                      <a:pPr algn="ctr"/>
                      <a:r>
                        <a:rPr lang="en-US" b="0" dirty="0">
                          <a:solidFill>
                            <a:schemeClr val="tx1"/>
                          </a:solidFill>
                          <a:latin typeface="Verdana" panose="020B0604030504040204" pitchFamily="34" charset="0"/>
                          <a:ea typeface="Verdana" panose="020B0604030504040204" pitchFamily="34" charset="0"/>
                        </a:rPr>
                        <a:t>–2.41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b="0" dirty="0">
                          <a:solidFill>
                            <a:schemeClr val="tx1"/>
                          </a:solidFill>
                          <a:latin typeface="Verdana" panose="020B0604030504040204" pitchFamily="34" charset="0"/>
                          <a:ea typeface="Verdana" panose="020B0604030504040204" pitchFamily="34" charset="0"/>
                        </a:rPr>
                        <a:t>1.08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u="none" dirty="0">
                          <a:solidFill>
                            <a:schemeClr val="tx1"/>
                          </a:solidFill>
                          <a:latin typeface="Verdana" panose="020B0604030504040204" pitchFamily="34" charset="0"/>
                          <a:ea typeface="Verdana" panose="020B0604030504040204" pitchFamily="34" charset="0"/>
                        </a:rPr>
                        <a:t> </a:t>
                      </a:r>
                      <a:r>
                        <a:rPr lang="en-US" b="0" u="sng" dirty="0">
                          <a:solidFill>
                            <a:schemeClr val="tx1"/>
                          </a:solidFill>
                          <a:latin typeface="Verdana" panose="020B0604030504040204" pitchFamily="34" charset="0"/>
                          <a:ea typeface="Verdana" panose="020B0604030504040204" pitchFamily="34" charset="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Verdana" panose="020B0604030504040204" pitchFamily="34" charset="0"/>
                          <a:ea typeface="Verdana" panose="020B0604030504040204" pitchFamily="34" charset="0"/>
                        </a:rPr>
                        <a: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sp>
        <p:nvSpPr>
          <p:cNvPr id="16" name="TextBox 15">
            <a:extLst>
              <a:ext uri="{FF2B5EF4-FFF2-40B4-BE49-F238E27FC236}">
                <a16:creationId xmlns:a16="http://schemas.microsoft.com/office/drawing/2014/main" id="{9738502B-5C05-7AE6-B66E-F37CC3AEF98E}"/>
              </a:ext>
            </a:extLst>
          </p:cNvPr>
          <p:cNvSpPr txBox="1"/>
          <p:nvPr/>
        </p:nvSpPr>
        <p:spPr>
          <a:xfrm>
            <a:off x="8928440" y="3515413"/>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a:t>
            </a:r>
            <a:endParaRPr lang="en-US" dirty="0">
              <a:latin typeface="Arial" panose="020B0604020202020204" pitchFamily="34" charset="0"/>
            </a:endParaRPr>
          </a:p>
        </p:txBody>
      </p:sp>
      <p:sp>
        <p:nvSpPr>
          <p:cNvPr id="17" name="TextBox 16">
            <a:extLst>
              <a:ext uri="{FF2B5EF4-FFF2-40B4-BE49-F238E27FC236}">
                <a16:creationId xmlns:a16="http://schemas.microsoft.com/office/drawing/2014/main" id="{CD381803-A42B-9F2B-F84A-BB43F0D9617D}"/>
              </a:ext>
            </a:extLst>
          </p:cNvPr>
          <p:cNvSpPr txBox="1"/>
          <p:nvPr/>
        </p:nvSpPr>
        <p:spPr>
          <a:xfrm>
            <a:off x="7832512" y="3536679"/>
            <a:ext cx="265813" cy="372140"/>
          </a:xfrm>
          <a:prstGeom prst="rect">
            <a:avLst/>
          </a:prstGeom>
          <a:noFill/>
          <a:ln>
            <a:noFill/>
          </a:ln>
        </p:spPr>
        <p:txBody>
          <a:bodyPr wrap="square" rtlCol="0">
            <a:spAutoFit/>
          </a:bodyPr>
          <a:lstStyle/>
          <a:p>
            <a:r>
              <a:rPr lang="en-US" b="0" dirty="0">
                <a:solidFill>
                  <a:schemeClr val="tx1"/>
                </a:solidFill>
                <a:latin typeface="Verdana" panose="020B0604030504040204" pitchFamily="34" charset="0"/>
                <a:ea typeface="Verdana" panose="020B0604030504040204" pitchFamily="34" charset="0"/>
              </a:rPr>
              <a:t>1</a:t>
            </a:r>
            <a:endParaRPr lang="en-US" dirty="0">
              <a:latin typeface="Arial" panose="020B0604020202020204" pitchFamily="34" charset="0"/>
            </a:endParaRPr>
          </a:p>
        </p:txBody>
      </p:sp>
      <p:graphicFrame>
        <p:nvGraphicFramePr>
          <p:cNvPr id="18" name="Table 17">
            <a:extLst>
              <a:ext uri="{FF2B5EF4-FFF2-40B4-BE49-F238E27FC236}">
                <a16:creationId xmlns:a16="http://schemas.microsoft.com/office/drawing/2014/main" id="{AD3E1889-2710-2214-D769-C8BEE53E7014}"/>
              </a:ext>
            </a:extLst>
          </p:cNvPr>
          <p:cNvGraphicFramePr>
            <a:graphicFrameLocks noGrp="1"/>
          </p:cNvGraphicFramePr>
          <p:nvPr>
            <p:extLst>
              <p:ext uri="{D42A27DB-BD31-4B8C-83A1-F6EECF244321}">
                <p14:modId xmlns:p14="http://schemas.microsoft.com/office/powerpoint/2010/main" val="950266441"/>
              </p:ext>
            </p:extLst>
          </p:nvPr>
        </p:nvGraphicFramePr>
        <p:xfrm>
          <a:off x="250739" y="1650846"/>
          <a:ext cx="5638422" cy="2957429"/>
        </p:xfrm>
        <a:graphic>
          <a:graphicData uri="http://schemas.openxmlformats.org/drawingml/2006/table">
            <a:tbl>
              <a:tblPr firstRow="1" bandRow="1">
                <a:tableStyleId>{5C22544A-7EE6-4342-B048-85BDC9FD1C3A}</a:tableStyleId>
              </a:tblPr>
              <a:tblGrid>
                <a:gridCol w="1835468">
                  <a:extLst>
                    <a:ext uri="{9D8B030D-6E8A-4147-A177-3AD203B41FA5}">
                      <a16:colId xmlns:a16="http://schemas.microsoft.com/office/drawing/2014/main" val="4205870181"/>
                    </a:ext>
                  </a:extLst>
                </a:gridCol>
                <a:gridCol w="3802954">
                  <a:extLst>
                    <a:ext uri="{9D8B030D-6E8A-4147-A177-3AD203B41FA5}">
                      <a16:colId xmlns:a16="http://schemas.microsoft.com/office/drawing/2014/main" val="344159171"/>
                    </a:ext>
                  </a:extLst>
                </a:gridCol>
              </a:tblGrid>
              <a:tr h="370840">
                <a:tc>
                  <a:txBody>
                    <a:bodyPr/>
                    <a:lstStyle/>
                    <a:p>
                      <a:pPr algn="ctr"/>
                      <a:r>
                        <a:rPr lang="en-US" b="1" dirty="0">
                          <a:solidFill>
                            <a:schemeClr val="tx1"/>
                          </a:solidFill>
                          <a:latin typeface="Verdana" panose="020B0604030504040204" pitchFamily="34" charset="0"/>
                          <a:ea typeface="Verdana" panose="020B0604030504040204" pitchFamily="34" charset="0"/>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Distance of Throws (feet)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2049627"/>
                  </a:ext>
                </a:extLst>
              </a:tr>
              <a:tr h="518231">
                <a:tc>
                  <a:txBody>
                    <a:bodyPr/>
                    <a:lstStyle/>
                    <a:p>
                      <a:pPr algn="ctr"/>
                      <a:r>
                        <a:rPr lang="en-US"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u="sng" dirty="0">
                          <a:solidFill>
                            <a:schemeClr val="tx1"/>
                          </a:solidFill>
                          <a:latin typeface="Verdana" panose="020B0604030504040204" pitchFamily="34" charset="0"/>
                          <a:ea typeface="Verdana" panose="020B0604030504040204" pitchFamily="34" charset="0"/>
                        </a:rPr>
                        <a:t>3</a:t>
                      </a:r>
                    </a:p>
                    <a:p>
                      <a:pPr algn="ctr"/>
                      <a:r>
                        <a:rPr lang="en-US" dirty="0">
                          <a:solidFill>
                            <a:schemeClr val="tx1"/>
                          </a:solidFill>
                          <a:latin typeface="Verdana" panose="020B0604030504040204" pitchFamily="34" charset="0"/>
                          <a:ea typeface="Verdana" panose="020B060403050404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990977"/>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3144570"/>
                  </a:ext>
                </a:extLst>
              </a:tr>
              <a:tr h="601325">
                <a:tc>
                  <a:txBody>
                    <a:bodyPr/>
                    <a:lstStyle/>
                    <a:p>
                      <a:pPr algn="ctr"/>
                      <a:r>
                        <a:rPr lang="en-US"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883820"/>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58438"/>
                  </a:ext>
                </a:extLst>
              </a:tr>
              <a:tr h="603504">
                <a:tc>
                  <a:txBody>
                    <a:bodyPr/>
                    <a:lstStyle/>
                    <a:p>
                      <a:pPr algn="ctr"/>
                      <a:r>
                        <a:rPr lang="en-US"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925748"/>
                  </a:ext>
                </a:extLst>
              </a:tr>
            </a:tbl>
          </a:graphicData>
        </a:graphic>
      </p:graphicFrame>
      <p:sp>
        <p:nvSpPr>
          <p:cNvPr id="19" name="TextBox 18">
            <a:extLst>
              <a:ext uri="{FF2B5EF4-FFF2-40B4-BE49-F238E27FC236}">
                <a16:creationId xmlns:a16="http://schemas.microsoft.com/office/drawing/2014/main" id="{5552EE56-29A9-FF05-5917-FFD4E12A9D8E}"/>
              </a:ext>
            </a:extLst>
          </p:cNvPr>
          <p:cNvSpPr txBox="1"/>
          <p:nvPr/>
        </p:nvSpPr>
        <p:spPr>
          <a:xfrm>
            <a:off x="3915603" y="3038099"/>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8</a:t>
            </a:r>
          </a:p>
        </p:txBody>
      </p:sp>
      <p:sp>
        <p:nvSpPr>
          <p:cNvPr id="20" name="TextBox 19">
            <a:extLst>
              <a:ext uri="{FF2B5EF4-FFF2-40B4-BE49-F238E27FC236}">
                <a16:creationId xmlns:a16="http://schemas.microsoft.com/office/drawing/2014/main" id="{51505D43-799A-F31D-0643-72F432FDFB45}"/>
              </a:ext>
            </a:extLst>
          </p:cNvPr>
          <p:cNvSpPr txBox="1"/>
          <p:nvPr/>
        </p:nvSpPr>
        <p:spPr>
          <a:xfrm>
            <a:off x="3895191" y="4043361"/>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5</a:t>
            </a:r>
          </a:p>
          <a:p>
            <a:r>
              <a:rPr lang="en-US" dirty="0">
                <a:latin typeface="Verdana" panose="020B0604030504040204" pitchFamily="34" charset="0"/>
                <a:ea typeface="Verdana" panose="020B0604030504040204" pitchFamily="34" charset="0"/>
              </a:rPr>
              <a:t>6</a:t>
            </a:r>
          </a:p>
        </p:txBody>
      </p:sp>
      <p:sp>
        <p:nvSpPr>
          <p:cNvPr id="21" name="TextBox 20">
            <a:extLst>
              <a:ext uri="{FF2B5EF4-FFF2-40B4-BE49-F238E27FC236}">
                <a16:creationId xmlns:a16="http://schemas.microsoft.com/office/drawing/2014/main" id="{86FD80C7-6DD2-9ECD-2F7B-D361784820A3}"/>
              </a:ext>
            </a:extLst>
          </p:cNvPr>
          <p:cNvSpPr txBox="1"/>
          <p:nvPr/>
        </p:nvSpPr>
        <p:spPr>
          <a:xfrm>
            <a:off x="145581" y="4766125"/>
            <a:ext cx="6218881" cy="2031325"/>
          </a:xfrm>
          <a:prstGeom prst="rect">
            <a:avLst/>
          </a:prstGeom>
          <a:noFill/>
        </p:spPr>
        <p:txBody>
          <a:bodyPr wrap="square" rtlCol="0">
            <a:spAutoFit/>
          </a:bodyPr>
          <a:lstStyle/>
          <a:p>
            <a:r>
              <a:rPr lang="en-US" sz="1800" dirty="0">
                <a:latin typeface="Verdana" panose="020B0604030504040204" pitchFamily="34" charset="0"/>
                <a:ea typeface="Verdana" panose="020B0604030504040204" pitchFamily="34" charset="0"/>
              </a:rPr>
              <a:t>Order the names of the students by throwing distance from least to greatest.</a:t>
            </a: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r>
              <a:rPr lang="en-US" sz="1800" dirty="0">
                <a:latin typeface="Verdana" panose="020B0604030504040204" pitchFamily="34" charset="0"/>
                <a:ea typeface="Verdana" panose="020B0604030504040204" pitchFamily="34" charset="0"/>
              </a:rPr>
              <a:t>Least                                                      Greatest</a:t>
            </a:r>
          </a:p>
          <a:p>
            <a:endParaRPr lang="en-US" dirty="0">
              <a:latin typeface="Arial" panose="020B0604020202020204" pitchFamily="34" charset="0"/>
            </a:endParaRPr>
          </a:p>
        </p:txBody>
      </p:sp>
      <p:graphicFrame>
        <p:nvGraphicFramePr>
          <p:cNvPr id="22" name="Table 21">
            <a:extLst>
              <a:ext uri="{FF2B5EF4-FFF2-40B4-BE49-F238E27FC236}">
                <a16:creationId xmlns:a16="http://schemas.microsoft.com/office/drawing/2014/main" id="{154C10C2-1F17-308F-7EFA-449F83B65F91}"/>
              </a:ext>
            </a:extLst>
          </p:cNvPr>
          <p:cNvGraphicFramePr>
            <a:graphicFrameLocks noGrp="1"/>
          </p:cNvGraphicFramePr>
          <p:nvPr>
            <p:extLst>
              <p:ext uri="{D42A27DB-BD31-4B8C-83A1-F6EECF244321}">
                <p14:modId xmlns:p14="http://schemas.microsoft.com/office/powerpoint/2010/main" val="1608988156"/>
              </p:ext>
            </p:extLst>
          </p:nvPr>
        </p:nvGraphicFramePr>
        <p:xfrm>
          <a:off x="250739" y="5403971"/>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r>
                        <a:rPr lang="en-US" sz="14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4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graphicFrame>
        <p:nvGraphicFramePr>
          <p:cNvPr id="23" name="Table 22">
            <a:extLst>
              <a:ext uri="{FF2B5EF4-FFF2-40B4-BE49-F238E27FC236}">
                <a16:creationId xmlns:a16="http://schemas.microsoft.com/office/drawing/2014/main" id="{1E66CE93-5988-2DBF-4941-4B2B6354DCC6}"/>
              </a:ext>
            </a:extLst>
          </p:cNvPr>
          <p:cNvGraphicFramePr>
            <a:graphicFrameLocks noGrp="1"/>
          </p:cNvGraphicFramePr>
          <p:nvPr>
            <p:extLst>
              <p:ext uri="{D42A27DB-BD31-4B8C-83A1-F6EECF244321}">
                <p14:modId xmlns:p14="http://schemas.microsoft.com/office/powerpoint/2010/main" val="1884937809"/>
              </p:ext>
            </p:extLst>
          </p:nvPr>
        </p:nvGraphicFramePr>
        <p:xfrm>
          <a:off x="250739" y="5866621"/>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sp>
        <p:nvSpPr>
          <p:cNvPr id="24" name="TextBox 23">
            <a:extLst>
              <a:ext uri="{FF2B5EF4-FFF2-40B4-BE49-F238E27FC236}">
                <a16:creationId xmlns:a16="http://schemas.microsoft.com/office/drawing/2014/main" id="{2D1B0610-C0C3-640E-2C5D-8C20BC995EF4}"/>
              </a:ext>
            </a:extLst>
          </p:cNvPr>
          <p:cNvSpPr txBox="1"/>
          <p:nvPr/>
        </p:nvSpPr>
        <p:spPr>
          <a:xfrm>
            <a:off x="95546" y="856682"/>
            <a:ext cx="6098720" cy="646331"/>
          </a:xfrm>
          <a:prstGeom prst="rect">
            <a:avLst/>
          </a:prstGeom>
          <a:noFill/>
        </p:spPr>
        <p:txBody>
          <a:bodyPr wrap="square">
            <a:spAutoFit/>
          </a:bodyPr>
          <a:lstStyle/>
          <a:p>
            <a:r>
              <a:rPr lang="en-US" sz="1800" dirty="0">
                <a:latin typeface="Verdana" panose="020B0604030504040204" pitchFamily="34" charset="0"/>
                <a:ea typeface="Verdana" panose="020B0604030504040204" pitchFamily="34" charset="0"/>
              </a:rPr>
              <a:t>The table shows the distance between throws of a paper airplane for each person in the STEM club. </a:t>
            </a:r>
          </a:p>
        </p:txBody>
      </p:sp>
      <p:sp>
        <p:nvSpPr>
          <p:cNvPr id="2" name="Rectangle 1">
            <a:extLst>
              <a:ext uri="{FF2B5EF4-FFF2-40B4-BE49-F238E27FC236}">
                <a16:creationId xmlns:a16="http://schemas.microsoft.com/office/drawing/2014/main" id="{A26CF9EC-E632-3DE6-E621-FD425D19004F}"/>
              </a:ext>
            </a:extLst>
          </p:cNvPr>
          <p:cNvSpPr/>
          <p:nvPr/>
        </p:nvSpPr>
        <p:spPr>
          <a:xfrm>
            <a:off x="131432" y="856682"/>
            <a:ext cx="6170336" cy="5658418"/>
          </a:xfrm>
          <a:prstGeom prst="rect">
            <a:avLst/>
          </a:prstGeom>
          <a:noFill/>
          <a:ln w="28575">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3471312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15FB5AB6-056B-19A4-7829-DE3316DB68E7}"/>
              </a:ext>
            </a:extLst>
          </p:cNvPr>
          <p:cNvSpPr txBox="1">
            <a:spLocks/>
          </p:cNvSpPr>
          <p:nvPr/>
        </p:nvSpPr>
        <p:spPr>
          <a:xfrm>
            <a:off x="8422499" y="6100338"/>
            <a:ext cx="145666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stimulus</a:t>
            </a:r>
          </a:p>
        </p:txBody>
      </p:sp>
      <p:sp>
        <p:nvSpPr>
          <p:cNvPr id="3" name="Subtitle 2">
            <a:extLst>
              <a:ext uri="{FF2B5EF4-FFF2-40B4-BE49-F238E27FC236}">
                <a16:creationId xmlns:a16="http://schemas.microsoft.com/office/drawing/2014/main" id="{2FE8A83F-1796-E29F-539E-95C377E5AA8E}"/>
              </a:ext>
            </a:extLst>
          </p:cNvPr>
          <p:cNvSpPr txBox="1">
            <a:spLocks/>
          </p:cNvSpPr>
          <p:nvPr/>
        </p:nvSpPr>
        <p:spPr>
          <a:xfrm>
            <a:off x="1173058" y="4739062"/>
            <a:ext cx="3462670" cy="564964"/>
          </a:xfrm>
          <a:prstGeom prst="rect">
            <a:avLst/>
          </a:prstGeom>
        </p:spPr>
        <p:txBody>
          <a:bodyPr/>
          <a:lstStyle>
            <a:lvl1pPr marL="0" indent="0" algn="l" defTabSz="914400" rtl="0" eaLnBrk="1" latinLnBrk="0" hangingPunct="1">
              <a:lnSpc>
                <a:spcPct val="110000"/>
              </a:lnSpc>
              <a:spcBef>
                <a:spcPts val="1000"/>
              </a:spcBef>
              <a:buFont typeface="Arial" panose="020B0604020202020204" pitchFamily="34" charset="0"/>
              <a:buNone/>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000" dirty="0"/>
              <a:t>thinkalong routine</a:t>
            </a:r>
          </a:p>
        </p:txBody>
      </p:sp>
      <p:pic>
        <p:nvPicPr>
          <p:cNvPr id="6" name="Picture 5" descr="A screenshot of a computer screen&#10;&#10;AI-generated content may be incorrect.">
            <a:extLst>
              <a:ext uri="{FF2B5EF4-FFF2-40B4-BE49-F238E27FC236}">
                <a16:creationId xmlns:a16="http://schemas.microsoft.com/office/drawing/2014/main" id="{6B452C15-FA63-D048-2BA3-50DD5C39A824}"/>
              </a:ext>
            </a:extLst>
          </p:cNvPr>
          <p:cNvPicPr>
            <a:picLocks noChangeAspect="1"/>
          </p:cNvPicPr>
          <p:nvPr/>
        </p:nvPicPr>
        <p:blipFill>
          <a:blip r:embed="rId3">
            <a:extLst>
              <a:ext uri="{28A0092B-C50C-407E-A947-70E740481C1C}">
                <a14:useLocalDpi xmlns:a14="http://schemas.microsoft.com/office/drawing/2010/main" val="0"/>
              </a:ext>
            </a:extLst>
          </a:blip>
          <a:srcRect l="4553" t="15301" r="3759" b="50000"/>
          <a:stretch>
            <a:fillRect/>
          </a:stretch>
        </p:blipFill>
        <p:spPr>
          <a:xfrm>
            <a:off x="243199" y="1922168"/>
            <a:ext cx="5322389" cy="2606689"/>
          </a:xfrm>
          <a:prstGeom prst="rect">
            <a:avLst/>
          </a:prstGeom>
        </p:spPr>
      </p:pic>
      <p:graphicFrame>
        <p:nvGraphicFramePr>
          <p:cNvPr id="9" name="Table 8">
            <a:extLst>
              <a:ext uri="{FF2B5EF4-FFF2-40B4-BE49-F238E27FC236}">
                <a16:creationId xmlns:a16="http://schemas.microsoft.com/office/drawing/2014/main" id="{5731DCD9-4AB7-A73A-8FF4-1BFE19261A21}"/>
              </a:ext>
            </a:extLst>
          </p:cNvPr>
          <p:cNvGraphicFramePr>
            <a:graphicFrameLocks noGrp="1"/>
          </p:cNvGraphicFramePr>
          <p:nvPr>
            <p:extLst>
              <p:ext uri="{D42A27DB-BD31-4B8C-83A1-F6EECF244321}">
                <p14:modId xmlns:p14="http://schemas.microsoft.com/office/powerpoint/2010/main" val="2458593604"/>
              </p:ext>
            </p:extLst>
          </p:nvPr>
        </p:nvGraphicFramePr>
        <p:xfrm>
          <a:off x="6026986" y="1088251"/>
          <a:ext cx="5638422" cy="2957429"/>
        </p:xfrm>
        <a:graphic>
          <a:graphicData uri="http://schemas.openxmlformats.org/drawingml/2006/table">
            <a:tbl>
              <a:tblPr firstRow="1" bandRow="1">
                <a:tableStyleId>{5C22544A-7EE6-4342-B048-85BDC9FD1C3A}</a:tableStyleId>
              </a:tblPr>
              <a:tblGrid>
                <a:gridCol w="1835468">
                  <a:extLst>
                    <a:ext uri="{9D8B030D-6E8A-4147-A177-3AD203B41FA5}">
                      <a16:colId xmlns:a16="http://schemas.microsoft.com/office/drawing/2014/main" val="4205870181"/>
                    </a:ext>
                  </a:extLst>
                </a:gridCol>
                <a:gridCol w="3802954">
                  <a:extLst>
                    <a:ext uri="{9D8B030D-6E8A-4147-A177-3AD203B41FA5}">
                      <a16:colId xmlns:a16="http://schemas.microsoft.com/office/drawing/2014/main" val="344159171"/>
                    </a:ext>
                  </a:extLst>
                </a:gridCol>
              </a:tblGrid>
              <a:tr h="370840">
                <a:tc>
                  <a:txBody>
                    <a:bodyPr/>
                    <a:lstStyle/>
                    <a:p>
                      <a:pPr algn="ctr"/>
                      <a:r>
                        <a:rPr lang="en-US" b="1" dirty="0">
                          <a:solidFill>
                            <a:schemeClr val="tx1"/>
                          </a:solidFill>
                          <a:latin typeface="Verdana" panose="020B0604030504040204" pitchFamily="34" charset="0"/>
                          <a:ea typeface="Verdana" panose="020B0604030504040204" pitchFamily="34" charset="0"/>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Distance of Throws (feet)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2049627"/>
                  </a:ext>
                </a:extLst>
              </a:tr>
              <a:tr h="518231">
                <a:tc>
                  <a:txBody>
                    <a:bodyPr/>
                    <a:lstStyle/>
                    <a:p>
                      <a:pPr algn="ctr"/>
                      <a:r>
                        <a:rPr lang="en-US"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u="sng" dirty="0">
                          <a:solidFill>
                            <a:schemeClr val="tx1"/>
                          </a:solidFill>
                          <a:latin typeface="Verdana" panose="020B0604030504040204" pitchFamily="34" charset="0"/>
                          <a:ea typeface="Verdana" panose="020B0604030504040204" pitchFamily="34" charset="0"/>
                        </a:rPr>
                        <a:t>3</a:t>
                      </a:r>
                    </a:p>
                    <a:p>
                      <a:pPr algn="ctr"/>
                      <a:r>
                        <a:rPr lang="en-US" dirty="0">
                          <a:solidFill>
                            <a:schemeClr val="tx1"/>
                          </a:solidFill>
                          <a:latin typeface="Verdana" panose="020B0604030504040204" pitchFamily="34" charset="0"/>
                          <a:ea typeface="Verdana" panose="020B060403050404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990977"/>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3144570"/>
                  </a:ext>
                </a:extLst>
              </a:tr>
              <a:tr h="601325">
                <a:tc>
                  <a:txBody>
                    <a:bodyPr/>
                    <a:lstStyle/>
                    <a:p>
                      <a:pPr algn="ctr"/>
                      <a:r>
                        <a:rPr lang="en-US"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883820"/>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58438"/>
                  </a:ext>
                </a:extLst>
              </a:tr>
              <a:tr h="603504">
                <a:tc>
                  <a:txBody>
                    <a:bodyPr/>
                    <a:lstStyle/>
                    <a:p>
                      <a:pPr algn="ctr"/>
                      <a:r>
                        <a:rPr lang="en-US"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925748"/>
                  </a:ext>
                </a:extLst>
              </a:tr>
            </a:tbl>
          </a:graphicData>
        </a:graphic>
      </p:graphicFrame>
      <p:sp>
        <p:nvSpPr>
          <p:cNvPr id="10" name="TextBox 9">
            <a:extLst>
              <a:ext uri="{FF2B5EF4-FFF2-40B4-BE49-F238E27FC236}">
                <a16:creationId xmlns:a16="http://schemas.microsoft.com/office/drawing/2014/main" id="{FB9920B1-F761-0B7D-EBF0-AAF8D68E867C}"/>
              </a:ext>
            </a:extLst>
          </p:cNvPr>
          <p:cNvSpPr txBox="1"/>
          <p:nvPr/>
        </p:nvSpPr>
        <p:spPr>
          <a:xfrm>
            <a:off x="9677556" y="2435163"/>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8</a:t>
            </a:r>
          </a:p>
        </p:txBody>
      </p:sp>
      <p:sp>
        <p:nvSpPr>
          <p:cNvPr id="11" name="TextBox 10">
            <a:extLst>
              <a:ext uri="{FF2B5EF4-FFF2-40B4-BE49-F238E27FC236}">
                <a16:creationId xmlns:a16="http://schemas.microsoft.com/office/drawing/2014/main" id="{DA24D0D6-0495-BAD6-06B1-832C44431977}"/>
              </a:ext>
            </a:extLst>
          </p:cNvPr>
          <p:cNvSpPr txBox="1"/>
          <p:nvPr/>
        </p:nvSpPr>
        <p:spPr>
          <a:xfrm>
            <a:off x="9671432" y="3440425"/>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5</a:t>
            </a:r>
          </a:p>
          <a:p>
            <a:r>
              <a:rPr lang="en-US" dirty="0">
                <a:latin typeface="Verdana" panose="020B0604030504040204" pitchFamily="34" charset="0"/>
                <a:ea typeface="Verdana" panose="020B0604030504040204" pitchFamily="34" charset="0"/>
              </a:rPr>
              <a:t>6</a:t>
            </a:r>
          </a:p>
        </p:txBody>
      </p:sp>
      <p:sp>
        <p:nvSpPr>
          <p:cNvPr id="12" name="TextBox 11">
            <a:extLst>
              <a:ext uri="{FF2B5EF4-FFF2-40B4-BE49-F238E27FC236}">
                <a16:creationId xmlns:a16="http://schemas.microsoft.com/office/drawing/2014/main" id="{378C77D3-6269-0F67-3C95-A228EB543A16}"/>
              </a:ext>
            </a:extLst>
          </p:cNvPr>
          <p:cNvSpPr txBox="1"/>
          <p:nvPr/>
        </p:nvSpPr>
        <p:spPr>
          <a:xfrm>
            <a:off x="5778948" y="4203530"/>
            <a:ext cx="6247179" cy="2031325"/>
          </a:xfrm>
          <a:prstGeom prst="rect">
            <a:avLst/>
          </a:prstGeom>
          <a:noFill/>
        </p:spPr>
        <p:txBody>
          <a:bodyPr wrap="square" rtlCol="0">
            <a:spAutoFit/>
          </a:bodyPr>
          <a:lstStyle/>
          <a:p>
            <a:r>
              <a:rPr lang="en-US" sz="1800" dirty="0">
                <a:latin typeface="Verdana" panose="020B0604030504040204" pitchFamily="34" charset="0"/>
                <a:ea typeface="Verdana" panose="020B0604030504040204" pitchFamily="34" charset="0"/>
              </a:rPr>
              <a:t>Order the names of the students by throwing distance from least to greatest.</a:t>
            </a: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r>
              <a:rPr lang="en-US" sz="1800" dirty="0">
                <a:latin typeface="Verdana" panose="020B0604030504040204" pitchFamily="34" charset="0"/>
                <a:ea typeface="Verdana" panose="020B0604030504040204" pitchFamily="34" charset="0"/>
              </a:rPr>
              <a:t>Least                                                      Greatest</a:t>
            </a:r>
          </a:p>
          <a:p>
            <a:endParaRPr lang="en-US" dirty="0">
              <a:latin typeface="Arial" panose="020B0604020202020204" pitchFamily="34" charset="0"/>
            </a:endParaRPr>
          </a:p>
        </p:txBody>
      </p:sp>
      <p:graphicFrame>
        <p:nvGraphicFramePr>
          <p:cNvPr id="13" name="Table 12">
            <a:extLst>
              <a:ext uri="{FF2B5EF4-FFF2-40B4-BE49-F238E27FC236}">
                <a16:creationId xmlns:a16="http://schemas.microsoft.com/office/drawing/2014/main" id="{99BD9A7A-CBEF-90D7-1B99-BDDF7977E35F}"/>
              </a:ext>
            </a:extLst>
          </p:cNvPr>
          <p:cNvGraphicFramePr>
            <a:graphicFrameLocks noGrp="1"/>
          </p:cNvGraphicFramePr>
          <p:nvPr>
            <p:extLst>
              <p:ext uri="{D42A27DB-BD31-4B8C-83A1-F6EECF244321}">
                <p14:modId xmlns:p14="http://schemas.microsoft.com/office/powerpoint/2010/main" val="3062912479"/>
              </p:ext>
            </p:extLst>
          </p:nvPr>
        </p:nvGraphicFramePr>
        <p:xfrm>
          <a:off x="5884106" y="4841376"/>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r>
                        <a:rPr lang="en-US" sz="14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4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graphicFrame>
        <p:nvGraphicFramePr>
          <p:cNvPr id="14" name="Table 13">
            <a:extLst>
              <a:ext uri="{FF2B5EF4-FFF2-40B4-BE49-F238E27FC236}">
                <a16:creationId xmlns:a16="http://schemas.microsoft.com/office/drawing/2014/main" id="{078509E3-43E3-59A5-AF2B-7043133A261B}"/>
              </a:ext>
            </a:extLst>
          </p:cNvPr>
          <p:cNvGraphicFramePr>
            <a:graphicFrameLocks noGrp="1"/>
          </p:cNvGraphicFramePr>
          <p:nvPr>
            <p:extLst>
              <p:ext uri="{D42A27DB-BD31-4B8C-83A1-F6EECF244321}">
                <p14:modId xmlns:p14="http://schemas.microsoft.com/office/powerpoint/2010/main" val="2713205181"/>
              </p:ext>
            </p:extLst>
          </p:nvPr>
        </p:nvGraphicFramePr>
        <p:xfrm>
          <a:off x="5884106" y="5304026"/>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sp>
        <p:nvSpPr>
          <p:cNvPr id="15" name="TextBox 14">
            <a:extLst>
              <a:ext uri="{FF2B5EF4-FFF2-40B4-BE49-F238E27FC236}">
                <a16:creationId xmlns:a16="http://schemas.microsoft.com/office/drawing/2014/main" id="{8BA20E53-C9F9-5B42-F34B-E7C67002A0E5}"/>
              </a:ext>
            </a:extLst>
          </p:cNvPr>
          <p:cNvSpPr txBox="1"/>
          <p:nvPr/>
        </p:nvSpPr>
        <p:spPr>
          <a:xfrm>
            <a:off x="5728913" y="294087"/>
            <a:ext cx="6098720" cy="646331"/>
          </a:xfrm>
          <a:prstGeom prst="rect">
            <a:avLst/>
          </a:prstGeom>
          <a:noFill/>
        </p:spPr>
        <p:txBody>
          <a:bodyPr wrap="square">
            <a:spAutoFit/>
          </a:bodyPr>
          <a:lstStyle/>
          <a:p>
            <a:r>
              <a:rPr lang="en-US" sz="1800" dirty="0">
                <a:latin typeface="Verdana" panose="020B0604030504040204" pitchFamily="34" charset="0"/>
                <a:ea typeface="Verdana" panose="020B0604030504040204" pitchFamily="34" charset="0"/>
              </a:rPr>
              <a:t>The table shows the distance between throws of a paper airplane for each person in the STEM club. </a:t>
            </a:r>
          </a:p>
        </p:txBody>
      </p:sp>
      <p:sp>
        <p:nvSpPr>
          <p:cNvPr id="16" name="Rectangle 15">
            <a:extLst>
              <a:ext uri="{FF2B5EF4-FFF2-40B4-BE49-F238E27FC236}">
                <a16:creationId xmlns:a16="http://schemas.microsoft.com/office/drawing/2014/main" id="{697CDCE3-4C59-A1D5-6B78-B6662DD239B0}"/>
              </a:ext>
            </a:extLst>
          </p:cNvPr>
          <p:cNvSpPr/>
          <p:nvPr/>
        </p:nvSpPr>
        <p:spPr>
          <a:xfrm>
            <a:off x="5728913" y="294087"/>
            <a:ext cx="6247179" cy="5658418"/>
          </a:xfrm>
          <a:prstGeom prst="rect">
            <a:avLst/>
          </a:prstGeom>
          <a:noFill/>
          <a:ln w="28575">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176977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70D4114-8CCC-820D-33AC-272C5EEAF08C}"/>
              </a:ext>
            </a:extLst>
          </p:cNvPr>
          <p:cNvSpPr>
            <a:spLocks noGrp="1"/>
          </p:cNvSpPr>
          <p:nvPr>
            <p:ph type="subTitle" idx="1"/>
          </p:nvPr>
        </p:nvSpPr>
        <p:spPr/>
        <p:txBody>
          <a:bodyPr/>
          <a:lstStyle/>
          <a:p>
            <a:r>
              <a:rPr lang="en-US" dirty="0"/>
              <a:t>write about it</a:t>
            </a:r>
          </a:p>
        </p:txBody>
      </p:sp>
    </p:spTree>
    <p:extLst>
      <p:ext uri="{BB962C8B-B14F-4D97-AF65-F5344CB8AC3E}">
        <p14:creationId xmlns:p14="http://schemas.microsoft.com/office/powerpoint/2010/main" val="3190186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50EF4-945F-246E-59C5-72A468DD05F4}"/>
            </a:ext>
          </a:extLst>
        </p:cNvPr>
        <p:cNvGrpSpPr/>
        <p:nvPr/>
      </p:nvGrpSpPr>
      <p:grpSpPr>
        <a:xfrm>
          <a:off x="0" y="0"/>
          <a:ext cx="0" cy="0"/>
          <a:chOff x="0" y="0"/>
          <a:chExt cx="0" cy="0"/>
        </a:xfrm>
      </p:grpSpPr>
      <p:sp>
        <p:nvSpPr>
          <p:cNvPr id="3" name="Rounded Rectangular Callout 3">
            <a:extLst>
              <a:ext uri="{FF2B5EF4-FFF2-40B4-BE49-F238E27FC236}">
                <a16:creationId xmlns:a16="http://schemas.microsoft.com/office/drawing/2014/main" id="{B6C2D999-4995-8556-5050-E584229293A2}"/>
              </a:ext>
            </a:extLst>
          </p:cNvPr>
          <p:cNvSpPr/>
          <p:nvPr/>
        </p:nvSpPr>
        <p:spPr>
          <a:xfrm>
            <a:off x="862913" y="1711396"/>
            <a:ext cx="2665289" cy="914400"/>
          </a:xfrm>
          <a:prstGeom prst="wedgeRoundRectCallout">
            <a:avLst>
              <a:gd name="adj1" fmla="val 40016"/>
              <a:gd name="adj2" fmla="val 68369"/>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did you learn?</a:t>
            </a:r>
          </a:p>
        </p:txBody>
      </p:sp>
      <p:sp>
        <p:nvSpPr>
          <p:cNvPr id="2" name="Rounded Rectangular Callout 1">
            <a:extLst>
              <a:ext uri="{FF2B5EF4-FFF2-40B4-BE49-F238E27FC236}">
                <a16:creationId xmlns:a16="http://schemas.microsoft.com/office/drawing/2014/main" id="{5A9248D1-F337-0503-8E67-372386FA81E5}"/>
              </a:ext>
            </a:extLst>
          </p:cNvPr>
          <p:cNvSpPr/>
          <p:nvPr/>
        </p:nvSpPr>
        <p:spPr>
          <a:xfrm>
            <a:off x="862913" y="3882643"/>
            <a:ext cx="2670048" cy="1008183"/>
          </a:xfrm>
          <a:prstGeom prst="wedgeRoundRectCallout">
            <a:avLst>
              <a:gd name="adj1" fmla="val 40601"/>
              <a:gd name="adj2" fmla="val 68828"/>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solidFill>
                <a:latin typeface="Century Gothic"/>
              </a:rPr>
              <a:t>what evidence supports your thinking?</a:t>
            </a:r>
          </a:p>
        </p:txBody>
      </p:sp>
      <p:graphicFrame>
        <p:nvGraphicFramePr>
          <p:cNvPr id="4" name="Table 3">
            <a:extLst>
              <a:ext uri="{FF2B5EF4-FFF2-40B4-BE49-F238E27FC236}">
                <a16:creationId xmlns:a16="http://schemas.microsoft.com/office/drawing/2014/main" id="{3DB13289-B234-8805-E381-DF1EEFE87ECD}"/>
              </a:ext>
            </a:extLst>
          </p:cNvPr>
          <p:cNvGraphicFramePr>
            <a:graphicFrameLocks noGrp="1"/>
          </p:cNvGraphicFramePr>
          <p:nvPr>
            <p:extLst>
              <p:ext uri="{D42A27DB-BD31-4B8C-83A1-F6EECF244321}">
                <p14:modId xmlns:p14="http://schemas.microsoft.com/office/powerpoint/2010/main" val="2124891737"/>
              </p:ext>
            </p:extLst>
          </p:nvPr>
        </p:nvGraphicFramePr>
        <p:xfrm>
          <a:off x="4941136" y="1711396"/>
          <a:ext cx="5638422" cy="2957429"/>
        </p:xfrm>
        <a:graphic>
          <a:graphicData uri="http://schemas.openxmlformats.org/drawingml/2006/table">
            <a:tbl>
              <a:tblPr firstRow="1" bandRow="1">
                <a:tableStyleId>{5C22544A-7EE6-4342-B048-85BDC9FD1C3A}</a:tableStyleId>
              </a:tblPr>
              <a:tblGrid>
                <a:gridCol w="1835468">
                  <a:extLst>
                    <a:ext uri="{9D8B030D-6E8A-4147-A177-3AD203B41FA5}">
                      <a16:colId xmlns:a16="http://schemas.microsoft.com/office/drawing/2014/main" val="4205870181"/>
                    </a:ext>
                  </a:extLst>
                </a:gridCol>
                <a:gridCol w="3802954">
                  <a:extLst>
                    <a:ext uri="{9D8B030D-6E8A-4147-A177-3AD203B41FA5}">
                      <a16:colId xmlns:a16="http://schemas.microsoft.com/office/drawing/2014/main" val="344159171"/>
                    </a:ext>
                  </a:extLst>
                </a:gridCol>
              </a:tblGrid>
              <a:tr h="370840">
                <a:tc>
                  <a:txBody>
                    <a:bodyPr/>
                    <a:lstStyle/>
                    <a:p>
                      <a:pPr algn="ctr"/>
                      <a:r>
                        <a:rPr lang="en-US" b="1" dirty="0">
                          <a:solidFill>
                            <a:schemeClr val="tx1"/>
                          </a:solidFill>
                          <a:latin typeface="Verdana" panose="020B0604030504040204" pitchFamily="34" charset="0"/>
                          <a:ea typeface="Verdana" panose="020B0604030504040204" pitchFamily="34" charset="0"/>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Distance of Throws (feet)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2049627"/>
                  </a:ext>
                </a:extLst>
              </a:tr>
              <a:tr h="518231">
                <a:tc>
                  <a:txBody>
                    <a:bodyPr/>
                    <a:lstStyle/>
                    <a:p>
                      <a:pPr algn="ctr"/>
                      <a:r>
                        <a:rPr lang="en-US"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u="sng" dirty="0">
                          <a:solidFill>
                            <a:schemeClr val="tx1"/>
                          </a:solidFill>
                          <a:latin typeface="Verdana" panose="020B0604030504040204" pitchFamily="34" charset="0"/>
                          <a:ea typeface="Verdana" panose="020B0604030504040204" pitchFamily="34" charset="0"/>
                        </a:rPr>
                        <a:t>3</a:t>
                      </a:r>
                    </a:p>
                    <a:p>
                      <a:pPr algn="ctr"/>
                      <a:r>
                        <a:rPr lang="en-US" dirty="0">
                          <a:solidFill>
                            <a:schemeClr val="tx1"/>
                          </a:solidFill>
                          <a:latin typeface="Verdana" panose="020B0604030504040204" pitchFamily="34" charset="0"/>
                          <a:ea typeface="Verdana" panose="020B060403050404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990977"/>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3144570"/>
                  </a:ext>
                </a:extLst>
              </a:tr>
              <a:tr h="601325">
                <a:tc>
                  <a:txBody>
                    <a:bodyPr/>
                    <a:lstStyle/>
                    <a:p>
                      <a:pPr algn="ctr"/>
                      <a:r>
                        <a:rPr lang="en-US"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883820"/>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58438"/>
                  </a:ext>
                </a:extLst>
              </a:tr>
              <a:tr h="603504">
                <a:tc>
                  <a:txBody>
                    <a:bodyPr/>
                    <a:lstStyle/>
                    <a:p>
                      <a:pPr algn="ctr"/>
                      <a:r>
                        <a:rPr lang="en-US"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925748"/>
                  </a:ext>
                </a:extLst>
              </a:tr>
            </a:tbl>
          </a:graphicData>
        </a:graphic>
      </p:graphicFrame>
      <p:sp>
        <p:nvSpPr>
          <p:cNvPr id="8" name="TextBox 7">
            <a:extLst>
              <a:ext uri="{FF2B5EF4-FFF2-40B4-BE49-F238E27FC236}">
                <a16:creationId xmlns:a16="http://schemas.microsoft.com/office/drawing/2014/main" id="{6AD5047F-9256-8C03-479B-BF125F933673}"/>
              </a:ext>
            </a:extLst>
          </p:cNvPr>
          <p:cNvSpPr txBox="1"/>
          <p:nvPr/>
        </p:nvSpPr>
        <p:spPr>
          <a:xfrm>
            <a:off x="8577424" y="3058308"/>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8</a:t>
            </a:r>
          </a:p>
        </p:txBody>
      </p:sp>
      <p:sp>
        <p:nvSpPr>
          <p:cNvPr id="13" name="TextBox 12">
            <a:extLst>
              <a:ext uri="{FF2B5EF4-FFF2-40B4-BE49-F238E27FC236}">
                <a16:creationId xmlns:a16="http://schemas.microsoft.com/office/drawing/2014/main" id="{B9B257E9-0138-D075-19C6-CE1D6F03427B}"/>
              </a:ext>
            </a:extLst>
          </p:cNvPr>
          <p:cNvSpPr txBox="1"/>
          <p:nvPr/>
        </p:nvSpPr>
        <p:spPr>
          <a:xfrm>
            <a:off x="8571300" y="4063570"/>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5</a:t>
            </a:r>
          </a:p>
          <a:p>
            <a:r>
              <a:rPr lang="en-US" dirty="0">
                <a:latin typeface="Verdana" panose="020B0604030504040204" pitchFamily="34" charset="0"/>
                <a:ea typeface="Verdana" panose="020B0604030504040204" pitchFamily="34" charset="0"/>
              </a:rPr>
              <a:t>6</a:t>
            </a:r>
          </a:p>
        </p:txBody>
      </p:sp>
      <p:sp>
        <p:nvSpPr>
          <p:cNvPr id="14" name="TextBox 13">
            <a:extLst>
              <a:ext uri="{FF2B5EF4-FFF2-40B4-BE49-F238E27FC236}">
                <a16:creationId xmlns:a16="http://schemas.microsoft.com/office/drawing/2014/main" id="{BFF660AC-F83E-5566-DA6D-5690F319A4F0}"/>
              </a:ext>
            </a:extLst>
          </p:cNvPr>
          <p:cNvSpPr txBox="1"/>
          <p:nvPr/>
        </p:nvSpPr>
        <p:spPr>
          <a:xfrm>
            <a:off x="4693098" y="4826675"/>
            <a:ext cx="6247179" cy="2031325"/>
          </a:xfrm>
          <a:prstGeom prst="rect">
            <a:avLst/>
          </a:prstGeom>
          <a:noFill/>
        </p:spPr>
        <p:txBody>
          <a:bodyPr wrap="square" rtlCol="0">
            <a:spAutoFit/>
          </a:bodyPr>
          <a:lstStyle/>
          <a:p>
            <a:r>
              <a:rPr lang="en-US" sz="1800" dirty="0">
                <a:latin typeface="Verdana" panose="020B0604030504040204" pitchFamily="34" charset="0"/>
                <a:ea typeface="Verdana" panose="020B0604030504040204" pitchFamily="34" charset="0"/>
              </a:rPr>
              <a:t>Order the names of the students by throwing distance from least to greatest.</a:t>
            </a: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endParaRPr lang="en-US" sz="1800" dirty="0">
              <a:latin typeface="Verdana" panose="020B0604030504040204" pitchFamily="34" charset="0"/>
              <a:ea typeface="Verdana" panose="020B0604030504040204" pitchFamily="34" charset="0"/>
            </a:endParaRPr>
          </a:p>
          <a:p>
            <a:r>
              <a:rPr lang="en-US" sz="1800" dirty="0">
                <a:latin typeface="Verdana" panose="020B0604030504040204" pitchFamily="34" charset="0"/>
                <a:ea typeface="Verdana" panose="020B0604030504040204" pitchFamily="34" charset="0"/>
              </a:rPr>
              <a:t>Least                                                      Greatest</a:t>
            </a:r>
          </a:p>
          <a:p>
            <a:endParaRPr lang="en-US" dirty="0">
              <a:latin typeface="Arial" panose="020B0604020202020204" pitchFamily="34" charset="0"/>
            </a:endParaRPr>
          </a:p>
        </p:txBody>
      </p:sp>
      <p:graphicFrame>
        <p:nvGraphicFramePr>
          <p:cNvPr id="15" name="Table 14">
            <a:extLst>
              <a:ext uri="{FF2B5EF4-FFF2-40B4-BE49-F238E27FC236}">
                <a16:creationId xmlns:a16="http://schemas.microsoft.com/office/drawing/2014/main" id="{E1DE2BC7-4419-B2B0-860B-802D59EBFC62}"/>
              </a:ext>
            </a:extLst>
          </p:cNvPr>
          <p:cNvGraphicFramePr>
            <a:graphicFrameLocks noGrp="1"/>
          </p:cNvGraphicFramePr>
          <p:nvPr>
            <p:extLst>
              <p:ext uri="{D42A27DB-BD31-4B8C-83A1-F6EECF244321}">
                <p14:modId xmlns:p14="http://schemas.microsoft.com/office/powerpoint/2010/main" val="3614726601"/>
              </p:ext>
            </p:extLst>
          </p:nvPr>
        </p:nvGraphicFramePr>
        <p:xfrm>
          <a:off x="4798256" y="5464521"/>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r>
                        <a:rPr lang="en-US" sz="1400" b="0"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algn="ctr"/>
                      <a:r>
                        <a:rPr lang="en-US" sz="1400" b="0"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637658641"/>
                  </a:ext>
                </a:extLst>
              </a:tr>
            </a:tbl>
          </a:graphicData>
        </a:graphic>
      </p:graphicFrame>
      <p:graphicFrame>
        <p:nvGraphicFramePr>
          <p:cNvPr id="16" name="Table 15">
            <a:extLst>
              <a:ext uri="{FF2B5EF4-FFF2-40B4-BE49-F238E27FC236}">
                <a16:creationId xmlns:a16="http://schemas.microsoft.com/office/drawing/2014/main" id="{373EFC1C-45EE-6732-CF6F-F71F674BF6A4}"/>
              </a:ext>
            </a:extLst>
          </p:cNvPr>
          <p:cNvGraphicFramePr>
            <a:graphicFrameLocks noGrp="1"/>
          </p:cNvGraphicFramePr>
          <p:nvPr>
            <p:extLst>
              <p:ext uri="{D42A27DB-BD31-4B8C-83A1-F6EECF244321}">
                <p14:modId xmlns:p14="http://schemas.microsoft.com/office/powerpoint/2010/main" val="1613062225"/>
              </p:ext>
            </p:extLst>
          </p:nvPr>
        </p:nvGraphicFramePr>
        <p:xfrm>
          <a:off x="4798256" y="5927171"/>
          <a:ext cx="5943527" cy="304800"/>
        </p:xfrm>
        <a:graphic>
          <a:graphicData uri="http://schemas.openxmlformats.org/drawingml/2006/table">
            <a:tbl>
              <a:tblPr firstRow="1" bandRow="1">
                <a:tableStyleId>{5C22544A-7EE6-4342-B048-85BDC9FD1C3A}</a:tableStyleId>
              </a:tblPr>
              <a:tblGrid>
                <a:gridCol w="1135380">
                  <a:extLst>
                    <a:ext uri="{9D8B030D-6E8A-4147-A177-3AD203B41FA5}">
                      <a16:colId xmlns:a16="http://schemas.microsoft.com/office/drawing/2014/main" val="905779079"/>
                    </a:ext>
                  </a:extLst>
                </a:gridCol>
                <a:gridCol w="208280">
                  <a:extLst>
                    <a:ext uri="{9D8B030D-6E8A-4147-A177-3AD203B41FA5}">
                      <a16:colId xmlns:a16="http://schemas.microsoft.com/office/drawing/2014/main" val="669721651"/>
                    </a:ext>
                  </a:extLst>
                </a:gridCol>
                <a:gridCol w="966486">
                  <a:extLst>
                    <a:ext uri="{9D8B030D-6E8A-4147-A177-3AD203B41FA5}">
                      <a16:colId xmlns:a16="http://schemas.microsoft.com/office/drawing/2014/main" val="3046199915"/>
                    </a:ext>
                  </a:extLst>
                </a:gridCol>
                <a:gridCol w="244641">
                  <a:extLst>
                    <a:ext uri="{9D8B030D-6E8A-4147-A177-3AD203B41FA5}">
                      <a16:colId xmlns:a16="http://schemas.microsoft.com/office/drawing/2014/main" val="1025392179"/>
                    </a:ext>
                  </a:extLst>
                </a:gridCol>
                <a:gridCol w="966486">
                  <a:extLst>
                    <a:ext uri="{9D8B030D-6E8A-4147-A177-3AD203B41FA5}">
                      <a16:colId xmlns:a16="http://schemas.microsoft.com/office/drawing/2014/main" val="89774207"/>
                    </a:ext>
                  </a:extLst>
                </a:gridCol>
                <a:gridCol w="244641">
                  <a:extLst>
                    <a:ext uri="{9D8B030D-6E8A-4147-A177-3AD203B41FA5}">
                      <a16:colId xmlns:a16="http://schemas.microsoft.com/office/drawing/2014/main" val="1419176577"/>
                    </a:ext>
                  </a:extLst>
                </a:gridCol>
                <a:gridCol w="966486">
                  <a:extLst>
                    <a:ext uri="{9D8B030D-6E8A-4147-A177-3AD203B41FA5}">
                      <a16:colId xmlns:a16="http://schemas.microsoft.com/office/drawing/2014/main" val="2038321572"/>
                    </a:ext>
                  </a:extLst>
                </a:gridCol>
                <a:gridCol w="244641">
                  <a:extLst>
                    <a:ext uri="{9D8B030D-6E8A-4147-A177-3AD203B41FA5}">
                      <a16:colId xmlns:a16="http://schemas.microsoft.com/office/drawing/2014/main" val="2095594475"/>
                    </a:ext>
                  </a:extLst>
                </a:gridCol>
                <a:gridCol w="966486">
                  <a:extLst>
                    <a:ext uri="{9D8B030D-6E8A-4147-A177-3AD203B41FA5}">
                      <a16:colId xmlns:a16="http://schemas.microsoft.com/office/drawing/2014/main" val="386478755"/>
                    </a:ext>
                  </a:extLst>
                </a:gridCol>
              </a:tblGrid>
              <a:tr h="228600">
                <a:tc>
                  <a:txBody>
                    <a:bodyPr/>
                    <a:lstStyle/>
                    <a:p>
                      <a:pPr algn="ctr"/>
                      <a:r>
                        <a:rPr lang="en-US" sz="1400" b="0">
                          <a:solidFill>
                            <a:schemeClr val="tx1"/>
                          </a:solidFill>
                          <a:latin typeface="Verdana" panose="020B0604030504040204" pitchFamily="34" charset="0"/>
                          <a:ea typeface="Verdana" panose="020B0604030504040204" pitchFamily="34" charset="0"/>
                        </a:rPr>
                        <a:t>Marcos</a:t>
                      </a: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Verdana" panose="020B0604030504040204" pitchFamily="34" charset="0"/>
                          <a:ea typeface="Verdana" panose="020B0604030504040204" pitchFamily="34" charset="0"/>
                        </a:rPr>
                        <a:t>Jacob</a:t>
                      </a: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Verdana" panose="020B0604030504040204" pitchFamily="34" charset="0"/>
                          <a:ea typeface="Verdana" panose="020B0604030504040204" pitchFamily="34" charset="0"/>
                        </a:rPr>
                        <a:t>Charlsie</a:t>
                      </a: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US" sz="1400" b="0">
                          <a:solidFill>
                            <a:schemeClr val="tx1"/>
                          </a:solidFill>
                          <a:latin typeface="Verdana" panose="020B0604030504040204" pitchFamily="34" charset="0"/>
                          <a:ea typeface="Verdana" panose="020B0604030504040204" pitchFamily="34" charset="0"/>
                        </a:rPr>
                        <a:t>Jaylinda</a:t>
                      </a: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Verdana" panose="020B0604030504040204" pitchFamily="34" charset="0"/>
                          <a:ea typeface="Verdana" panose="020B0604030504040204" pitchFamily="34" charset="0"/>
                        </a:rPr>
                        <a:t>Tyrion</a:t>
                      </a:r>
                      <a:endParaRPr lang="en-US" sz="1400" b="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37658641"/>
                  </a:ext>
                </a:extLst>
              </a:tr>
            </a:tbl>
          </a:graphicData>
        </a:graphic>
      </p:graphicFrame>
      <p:sp>
        <p:nvSpPr>
          <p:cNvPr id="17" name="TextBox 16">
            <a:extLst>
              <a:ext uri="{FF2B5EF4-FFF2-40B4-BE49-F238E27FC236}">
                <a16:creationId xmlns:a16="http://schemas.microsoft.com/office/drawing/2014/main" id="{EE6EFDB5-4A18-CADF-39EC-1E47AFE34ECE}"/>
              </a:ext>
            </a:extLst>
          </p:cNvPr>
          <p:cNvSpPr txBox="1"/>
          <p:nvPr/>
        </p:nvSpPr>
        <p:spPr>
          <a:xfrm>
            <a:off x="4643063" y="917232"/>
            <a:ext cx="6098720" cy="646331"/>
          </a:xfrm>
          <a:prstGeom prst="rect">
            <a:avLst/>
          </a:prstGeom>
          <a:noFill/>
        </p:spPr>
        <p:txBody>
          <a:bodyPr wrap="square">
            <a:spAutoFit/>
          </a:bodyPr>
          <a:lstStyle/>
          <a:p>
            <a:r>
              <a:rPr lang="en-US" sz="1800" dirty="0">
                <a:latin typeface="Verdana" panose="020B0604030504040204" pitchFamily="34" charset="0"/>
                <a:ea typeface="Verdana" panose="020B0604030504040204" pitchFamily="34" charset="0"/>
              </a:rPr>
              <a:t>The table shows the distance between throws of a paper airplane for each person in the STEM club. </a:t>
            </a:r>
          </a:p>
        </p:txBody>
      </p:sp>
      <p:sp>
        <p:nvSpPr>
          <p:cNvPr id="18" name="Rectangle 17">
            <a:extLst>
              <a:ext uri="{FF2B5EF4-FFF2-40B4-BE49-F238E27FC236}">
                <a16:creationId xmlns:a16="http://schemas.microsoft.com/office/drawing/2014/main" id="{154DD395-29FF-E83A-8B49-E1516A77CB2B}"/>
              </a:ext>
            </a:extLst>
          </p:cNvPr>
          <p:cNvSpPr/>
          <p:nvPr/>
        </p:nvSpPr>
        <p:spPr>
          <a:xfrm>
            <a:off x="4643063" y="917232"/>
            <a:ext cx="6247179" cy="5658418"/>
          </a:xfrm>
          <a:prstGeom prst="rect">
            <a:avLst/>
          </a:prstGeom>
          <a:noFill/>
          <a:ln w="28575">
            <a:solidFill>
              <a:schemeClr val="bg1">
                <a:lumMod val="8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extLst>
      <p:ext uri="{BB962C8B-B14F-4D97-AF65-F5344CB8AC3E}">
        <p14:creationId xmlns:p14="http://schemas.microsoft.com/office/powerpoint/2010/main" val="252226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86AEFE8-C63F-8F0C-A4DC-C9946A0FCF97}"/>
              </a:ext>
            </a:extLst>
          </p:cNvPr>
          <p:cNvSpPr>
            <a:spLocks noGrp="1"/>
          </p:cNvSpPr>
          <p:nvPr>
            <p:ph type="subTitle" idx="1"/>
          </p:nvPr>
        </p:nvSpPr>
        <p:spPr/>
        <p:txBody>
          <a:bodyPr/>
          <a:lstStyle/>
          <a:p>
            <a:r>
              <a:rPr lang="en-US" dirty="0"/>
              <a:t>make a plan</a:t>
            </a:r>
          </a:p>
        </p:txBody>
      </p:sp>
    </p:spTree>
    <p:extLst>
      <p:ext uri="{BB962C8B-B14F-4D97-AF65-F5344CB8AC3E}">
        <p14:creationId xmlns:p14="http://schemas.microsoft.com/office/powerpoint/2010/main" val="100676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A78DB-E496-D4E6-3FF8-5580FF22C182}"/>
            </a:ext>
          </a:extLst>
        </p:cNvPr>
        <p:cNvGrpSpPr/>
        <p:nvPr/>
      </p:nvGrpSpPr>
      <p:grpSpPr>
        <a:xfrm>
          <a:off x="0" y="0"/>
          <a:ext cx="0" cy="0"/>
          <a:chOff x="0" y="0"/>
          <a:chExt cx="0" cy="0"/>
        </a:xfrm>
      </p:grpSpPr>
      <p:sp>
        <p:nvSpPr>
          <p:cNvPr id="6" name="Text Placeholder 2">
            <a:extLst>
              <a:ext uri="{FF2B5EF4-FFF2-40B4-BE49-F238E27FC236}">
                <a16:creationId xmlns:a16="http://schemas.microsoft.com/office/drawing/2014/main" id="{4E5F4723-F6C9-9EA6-9177-9777CE885264}"/>
              </a:ext>
            </a:extLst>
          </p:cNvPr>
          <p:cNvSpPr txBox="1">
            <a:spLocks/>
          </p:cNvSpPr>
          <p:nvPr/>
        </p:nvSpPr>
        <p:spPr>
          <a:xfrm>
            <a:off x="1077593" y="4260556"/>
            <a:ext cx="1794897"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C7BF952D-F38E-F7F5-F5C8-C8849847AFE0}"/>
              </a:ext>
            </a:extLst>
          </p:cNvPr>
          <p:cNvSpPr/>
          <p:nvPr/>
        </p:nvSpPr>
        <p:spPr>
          <a:xfrm>
            <a:off x="862914" y="3955704"/>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how would you start?</a:t>
            </a:r>
          </a:p>
        </p:txBody>
      </p:sp>
      <p:sp>
        <p:nvSpPr>
          <p:cNvPr id="4" name="Rounded Rectangular Callout 3">
            <a:extLst>
              <a:ext uri="{FF2B5EF4-FFF2-40B4-BE49-F238E27FC236}">
                <a16:creationId xmlns:a16="http://schemas.microsoft.com/office/drawing/2014/main" id="{2C1B7C60-BC00-9947-5F6A-E6F9A7F4AB2B}"/>
              </a:ext>
            </a:extLst>
          </p:cNvPr>
          <p:cNvSpPr/>
          <p:nvPr/>
        </p:nvSpPr>
        <p:spPr>
          <a:xfrm>
            <a:off x="862914" y="2005827"/>
            <a:ext cx="2599764" cy="896470"/>
          </a:xfrm>
          <a:prstGeom prst="wedgeRoundRectCallout">
            <a:avLst>
              <a:gd name="adj1" fmla="val 41185"/>
              <a:gd name="adj2" fmla="val 82500"/>
              <a:gd name="adj3" fmla="val 16667"/>
            </a:avLst>
          </a:prstGeom>
          <a:solidFill>
            <a:srgbClr val="E1EDF6"/>
          </a:solidFill>
          <a:ln>
            <a:solidFill>
              <a:srgbClr val="005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what’s it about?</a:t>
            </a:r>
          </a:p>
        </p:txBody>
      </p:sp>
      <p:sp>
        <p:nvSpPr>
          <p:cNvPr id="3" name="TextBox 2">
            <a:extLst>
              <a:ext uri="{FF2B5EF4-FFF2-40B4-BE49-F238E27FC236}">
                <a16:creationId xmlns:a16="http://schemas.microsoft.com/office/drawing/2014/main" id="{E12F89FE-9159-4F33-A090-F7DF1EF64AF0}"/>
              </a:ext>
            </a:extLst>
          </p:cNvPr>
          <p:cNvSpPr txBox="1"/>
          <p:nvPr/>
        </p:nvSpPr>
        <p:spPr>
          <a:xfrm>
            <a:off x="4392386" y="1225252"/>
            <a:ext cx="7320286" cy="4878259"/>
          </a:xfrm>
          <a:prstGeom prst="rect">
            <a:avLst/>
          </a:prstGeom>
          <a:noFill/>
          <a:ln w="28575">
            <a:solidFill>
              <a:schemeClr val="bg1">
                <a:lumMod val="75000"/>
              </a:schemeClr>
            </a:solidFill>
            <a:prstDash val="dash"/>
          </a:ln>
        </p:spPr>
        <p:txBody>
          <a:bodyPr wrap="square" tIns="91440" rtlCol="0">
            <a:spAutoFit/>
          </a:bodyPr>
          <a:lstStyle/>
          <a:p>
            <a:pPr>
              <a:spcAft>
                <a:spcPts val="600"/>
              </a:spcAft>
            </a:pPr>
            <a:r>
              <a:rPr lang="en-US" dirty="0">
                <a:latin typeface="Verdana" panose="020B0604030504040204" pitchFamily="34" charset="0"/>
                <a:ea typeface="Verdana" panose="020B0604030504040204" pitchFamily="34" charset="0"/>
              </a:rPr>
              <a:t>The table shows the distance between throws of a paper airplane for each person in the STEM club. </a:t>
            </a:r>
          </a:p>
          <a:p>
            <a:pPr algn="ctr"/>
            <a:r>
              <a:rPr lang="en-US" b="1" dirty="0">
                <a:latin typeface="Verdana" panose="020B0604030504040204" pitchFamily="34" charset="0"/>
                <a:ea typeface="Verdana" panose="020B0604030504040204" pitchFamily="34" charset="0"/>
              </a:rPr>
              <a:t>Paper Airplane Toss</a:t>
            </a:r>
          </a:p>
          <a:p>
            <a:pPr algn="ctr"/>
            <a:endParaRPr lang="en-US" b="1" dirty="0">
              <a:latin typeface="Verdana" panose="020B0604030504040204" pitchFamily="34" charset="0"/>
              <a:ea typeface="Verdana" panose="020B0604030504040204" pitchFamily="34" charset="0"/>
            </a:endParaRPr>
          </a:p>
          <a:p>
            <a:pPr algn="ctr"/>
            <a:endParaRPr lang="en-US" b="1" dirty="0">
              <a:latin typeface="Verdana" panose="020B0604030504040204" pitchFamily="34" charset="0"/>
              <a:ea typeface="Verdana" panose="020B0604030504040204" pitchFamily="34" charset="0"/>
            </a:endParaRPr>
          </a:p>
          <a:p>
            <a:pPr algn="ctr"/>
            <a:endParaRPr lang="en-US" b="1" dirty="0">
              <a:latin typeface="Verdana" panose="020B0604030504040204" pitchFamily="34" charset="0"/>
              <a:ea typeface="Verdana" panose="020B0604030504040204" pitchFamily="34" charset="0"/>
            </a:endParaRPr>
          </a:p>
          <a:p>
            <a:pPr algn="ctr"/>
            <a:endParaRPr lang="en-US" b="1" dirty="0">
              <a:latin typeface="Verdana" panose="020B0604030504040204" pitchFamily="34" charset="0"/>
              <a:ea typeface="Verdana" panose="020B0604030504040204" pitchFamily="34" charset="0"/>
            </a:endParaRPr>
          </a:p>
          <a:p>
            <a:pPr algn="ctr"/>
            <a:endParaRPr lang="en-US" b="1"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Order the names of the students by throwing distance from least to greatest.</a:t>
            </a:r>
          </a:p>
        </p:txBody>
      </p:sp>
      <p:graphicFrame>
        <p:nvGraphicFramePr>
          <p:cNvPr id="5" name="Table 4">
            <a:extLst>
              <a:ext uri="{FF2B5EF4-FFF2-40B4-BE49-F238E27FC236}">
                <a16:creationId xmlns:a16="http://schemas.microsoft.com/office/drawing/2014/main" id="{44C77EB7-B477-0992-6589-E5748858502A}"/>
              </a:ext>
            </a:extLst>
          </p:cNvPr>
          <p:cNvGraphicFramePr>
            <a:graphicFrameLocks noGrp="1"/>
          </p:cNvGraphicFramePr>
          <p:nvPr>
            <p:extLst>
              <p:ext uri="{D42A27DB-BD31-4B8C-83A1-F6EECF244321}">
                <p14:modId xmlns:p14="http://schemas.microsoft.com/office/powerpoint/2010/main" val="3993110341"/>
              </p:ext>
            </p:extLst>
          </p:nvPr>
        </p:nvGraphicFramePr>
        <p:xfrm>
          <a:off x="4970527" y="2303083"/>
          <a:ext cx="6143880" cy="2957429"/>
        </p:xfrm>
        <a:graphic>
          <a:graphicData uri="http://schemas.openxmlformats.org/drawingml/2006/table">
            <a:tbl>
              <a:tblPr firstRow="1" bandRow="1">
                <a:tableStyleId>{5C22544A-7EE6-4342-B048-85BDC9FD1C3A}</a:tableStyleId>
              </a:tblPr>
              <a:tblGrid>
                <a:gridCol w="2178968">
                  <a:extLst>
                    <a:ext uri="{9D8B030D-6E8A-4147-A177-3AD203B41FA5}">
                      <a16:colId xmlns:a16="http://schemas.microsoft.com/office/drawing/2014/main" val="4205870181"/>
                    </a:ext>
                  </a:extLst>
                </a:gridCol>
                <a:gridCol w="3964912">
                  <a:extLst>
                    <a:ext uri="{9D8B030D-6E8A-4147-A177-3AD203B41FA5}">
                      <a16:colId xmlns:a16="http://schemas.microsoft.com/office/drawing/2014/main" val="344159171"/>
                    </a:ext>
                  </a:extLst>
                </a:gridCol>
              </a:tblGrid>
              <a:tr h="370840">
                <a:tc>
                  <a:txBody>
                    <a:bodyPr/>
                    <a:lstStyle/>
                    <a:p>
                      <a:pPr algn="ctr"/>
                      <a:r>
                        <a:rPr lang="en-US" b="1" dirty="0">
                          <a:solidFill>
                            <a:schemeClr val="tx1"/>
                          </a:solidFill>
                          <a:latin typeface="Verdana" panose="020B0604030504040204" pitchFamily="34" charset="0"/>
                          <a:ea typeface="Verdana" panose="020B0604030504040204" pitchFamily="34" charset="0"/>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Distance of Throws (feet)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2049627"/>
                  </a:ext>
                </a:extLst>
              </a:tr>
              <a:tr h="518231">
                <a:tc>
                  <a:txBody>
                    <a:bodyPr/>
                    <a:lstStyle/>
                    <a:p>
                      <a:pPr algn="ctr"/>
                      <a:r>
                        <a:rPr lang="en-US"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u="sng" dirty="0">
                          <a:solidFill>
                            <a:schemeClr val="tx1"/>
                          </a:solidFill>
                          <a:latin typeface="Verdana" panose="020B0604030504040204" pitchFamily="34" charset="0"/>
                          <a:ea typeface="Verdana" panose="020B0604030504040204" pitchFamily="34" charset="0"/>
                        </a:rPr>
                        <a:t>3</a:t>
                      </a:r>
                    </a:p>
                    <a:p>
                      <a:pPr algn="ctr"/>
                      <a:r>
                        <a:rPr lang="en-US" dirty="0">
                          <a:solidFill>
                            <a:schemeClr val="tx1"/>
                          </a:solidFill>
                          <a:latin typeface="Verdana" panose="020B0604030504040204" pitchFamily="34" charset="0"/>
                          <a:ea typeface="Verdana" panose="020B060403050404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990977"/>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3144570"/>
                  </a:ext>
                </a:extLst>
              </a:tr>
              <a:tr h="601325">
                <a:tc>
                  <a:txBody>
                    <a:bodyPr/>
                    <a:lstStyle/>
                    <a:p>
                      <a:pPr algn="ctr"/>
                      <a:r>
                        <a:rPr lang="en-US"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883820"/>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58438"/>
                  </a:ext>
                </a:extLst>
              </a:tr>
              <a:tr h="603504">
                <a:tc>
                  <a:txBody>
                    <a:bodyPr/>
                    <a:lstStyle/>
                    <a:p>
                      <a:pPr algn="ctr"/>
                      <a:r>
                        <a:rPr lang="en-US"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925748"/>
                  </a:ext>
                </a:extLst>
              </a:tr>
            </a:tbl>
          </a:graphicData>
        </a:graphic>
      </p:graphicFrame>
      <p:sp>
        <p:nvSpPr>
          <p:cNvPr id="7" name="TextBox 6">
            <a:extLst>
              <a:ext uri="{FF2B5EF4-FFF2-40B4-BE49-F238E27FC236}">
                <a16:creationId xmlns:a16="http://schemas.microsoft.com/office/drawing/2014/main" id="{78D9D510-ABBA-C5CC-DA7B-E0FEF63C4AA3}"/>
              </a:ext>
            </a:extLst>
          </p:cNvPr>
          <p:cNvSpPr txBox="1"/>
          <p:nvPr/>
        </p:nvSpPr>
        <p:spPr>
          <a:xfrm>
            <a:off x="9043557" y="3669647"/>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8</a:t>
            </a:r>
          </a:p>
        </p:txBody>
      </p:sp>
      <p:sp>
        <p:nvSpPr>
          <p:cNvPr id="8" name="TextBox 7">
            <a:extLst>
              <a:ext uri="{FF2B5EF4-FFF2-40B4-BE49-F238E27FC236}">
                <a16:creationId xmlns:a16="http://schemas.microsoft.com/office/drawing/2014/main" id="{E2FA6315-FC14-FCBC-AB25-83CC5BDEDD67}"/>
              </a:ext>
            </a:extLst>
          </p:cNvPr>
          <p:cNvSpPr txBox="1"/>
          <p:nvPr/>
        </p:nvSpPr>
        <p:spPr>
          <a:xfrm>
            <a:off x="9039466" y="4644764"/>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5</a:t>
            </a:r>
          </a:p>
          <a:p>
            <a:r>
              <a:rPr lang="en-US" dirty="0">
                <a:latin typeface="Verdana" panose="020B0604030504040204" pitchFamily="34" charset="0"/>
                <a:ea typeface="Verdana" panose="020B0604030504040204" pitchFamily="34" charset="0"/>
              </a:rPr>
              <a:t>6</a:t>
            </a:r>
          </a:p>
        </p:txBody>
      </p:sp>
    </p:spTree>
    <p:extLst>
      <p:ext uri="{BB962C8B-B14F-4D97-AF65-F5344CB8AC3E}">
        <p14:creationId xmlns:p14="http://schemas.microsoft.com/office/powerpoint/2010/main" val="1168537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BCEF63B2-1B6D-D36B-C1C2-66CDBCEEDB51}"/>
              </a:ext>
            </a:extLst>
          </p:cNvPr>
          <p:cNvSpPr>
            <a:spLocks noGrp="1"/>
          </p:cNvSpPr>
          <p:nvPr>
            <p:ph type="subTitle" idx="1"/>
          </p:nvPr>
        </p:nvSpPr>
        <p:spPr/>
        <p:txBody>
          <a:bodyPr/>
          <a:lstStyle/>
          <a:p>
            <a:r>
              <a:rPr lang="en-US" dirty="0"/>
              <a:t>show what you know</a:t>
            </a:r>
          </a:p>
        </p:txBody>
      </p:sp>
    </p:spTree>
    <p:extLst>
      <p:ext uri="{BB962C8B-B14F-4D97-AF65-F5344CB8AC3E}">
        <p14:creationId xmlns:p14="http://schemas.microsoft.com/office/powerpoint/2010/main" val="3990873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DF429-CAF8-14DF-7194-28B8BA76A92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195F10D5-0016-6525-516D-E3A07A70C6C7}"/>
              </a:ext>
            </a:extLst>
          </p:cNvPr>
          <p:cNvSpPr txBox="1">
            <a:spLocks/>
          </p:cNvSpPr>
          <p:nvPr/>
        </p:nvSpPr>
        <p:spPr>
          <a:xfrm>
            <a:off x="862913" y="1728468"/>
            <a:ext cx="2224256" cy="411956"/>
          </a:xfrm>
        </p:spPr>
        <p:txBody>
          <a:bodyPr anchor="t"/>
          <a:lstStyle>
            <a:lvl1pPr marL="0" indent="0" algn="ctr" defTabSz="914400" rtl="0" eaLnBrk="1" latinLnBrk="0" hangingPunct="1">
              <a:lnSpc>
                <a:spcPct val="90000"/>
              </a:lnSpc>
              <a:spcBef>
                <a:spcPts val="0"/>
              </a:spcBef>
              <a:buFont typeface="Arial" panose="020B0604020202020204" pitchFamily="34" charset="0"/>
              <a:buNone/>
              <a:defRPr sz="24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US" dirty="0"/>
          </a:p>
        </p:txBody>
      </p:sp>
      <p:sp>
        <p:nvSpPr>
          <p:cNvPr id="6" name="Text Placeholder 2">
            <a:extLst>
              <a:ext uri="{FF2B5EF4-FFF2-40B4-BE49-F238E27FC236}">
                <a16:creationId xmlns:a16="http://schemas.microsoft.com/office/drawing/2014/main" id="{74A596EE-B42F-0F7B-227A-78C7F98C9E5B}"/>
              </a:ext>
            </a:extLst>
          </p:cNvPr>
          <p:cNvSpPr txBox="1">
            <a:spLocks/>
          </p:cNvSpPr>
          <p:nvPr/>
        </p:nvSpPr>
        <p:spPr>
          <a:xfrm>
            <a:off x="753135" y="4291918"/>
            <a:ext cx="2443812" cy="411956"/>
          </a:xfrm>
        </p:spPr>
        <p:txBody>
          <a:bodyPr anchor="t"/>
          <a:lstStyle>
            <a:lvl1pPr marL="0" indent="0" algn="l" defTabSz="914400" rtl="0" eaLnBrk="1" latinLnBrk="0" hangingPunct="1">
              <a:lnSpc>
                <a:spcPct val="110000"/>
              </a:lnSpc>
              <a:spcBef>
                <a:spcPts val="0"/>
              </a:spcBef>
              <a:buFont typeface="Arial" panose="020B0604020202020204" pitchFamily="34" charset="0"/>
              <a:buNone/>
              <a:defRPr sz="2000" b="0" kern="1200">
                <a:solidFill>
                  <a:schemeClr val="tx1"/>
                </a:solidFill>
                <a:latin typeface="Calibri" panose="020F0502020204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90000"/>
              </a:lnSpc>
            </a:pPr>
            <a:endParaRPr lang="en-US" sz="2400" dirty="0"/>
          </a:p>
        </p:txBody>
      </p:sp>
      <p:sp>
        <p:nvSpPr>
          <p:cNvPr id="2" name="Rounded Rectangular Callout 1">
            <a:extLst>
              <a:ext uri="{FF2B5EF4-FFF2-40B4-BE49-F238E27FC236}">
                <a16:creationId xmlns:a16="http://schemas.microsoft.com/office/drawing/2014/main" id="{6D972703-D900-9FDF-6F12-34E3B4BB7C4D}"/>
              </a:ext>
            </a:extLst>
          </p:cNvPr>
          <p:cNvSpPr/>
          <p:nvPr/>
        </p:nvSpPr>
        <p:spPr>
          <a:xfrm>
            <a:off x="862914" y="4049661"/>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information is important?</a:t>
            </a:r>
          </a:p>
        </p:txBody>
      </p:sp>
      <p:sp>
        <p:nvSpPr>
          <p:cNvPr id="3" name="Rounded Rectangular Callout 2">
            <a:extLst>
              <a:ext uri="{FF2B5EF4-FFF2-40B4-BE49-F238E27FC236}">
                <a16:creationId xmlns:a16="http://schemas.microsoft.com/office/drawing/2014/main" id="{F8F87D30-2386-D7FA-9E35-272A414EECB7}"/>
              </a:ext>
            </a:extLst>
          </p:cNvPr>
          <p:cNvSpPr/>
          <p:nvPr/>
        </p:nvSpPr>
        <p:spPr>
          <a:xfrm>
            <a:off x="862914" y="2005827"/>
            <a:ext cx="2599764" cy="896470"/>
          </a:xfrm>
          <a:prstGeom prst="wedgeRoundRectCallout">
            <a:avLst>
              <a:gd name="adj1" fmla="val 41185"/>
              <a:gd name="adj2" fmla="val 82500"/>
              <a:gd name="adj3" fmla="val 16667"/>
            </a:avLst>
          </a:prstGeom>
          <a:solidFill>
            <a:srgbClr val="E8F4DB"/>
          </a:solidFill>
          <a:ln>
            <a:solidFill>
              <a:srgbClr val="86C4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entury Gothic" panose="020B0502020202020204" pitchFamily="34" charset="0"/>
              </a:rPr>
              <a:t>what do you know about the content?</a:t>
            </a:r>
          </a:p>
        </p:txBody>
      </p:sp>
      <p:sp>
        <p:nvSpPr>
          <p:cNvPr id="5" name="TextBox 4">
            <a:extLst>
              <a:ext uri="{FF2B5EF4-FFF2-40B4-BE49-F238E27FC236}">
                <a16:creationId xmlns:a16="http://schemas.microsoft.com/office/drawing/2014/main" id="{076117CA-1D6B-58FC-CC06-9D37CE043BFC}"/>
              </a:ext>
            </a:extLst>
          </p:cNvPr>
          <p:cNvSpPr txBox="1"/>
          <p:nvPr/>
        </p:nvSpPr>
        <p:spPr>
          <a:xfrm>
            <a:off x="4404109" y="1307314"/>
            <a:ext cx="7320286" cy="4878259"/>
          </a:xfrm>
          <a:prstGeom prst="rect">
            <a:avLst/>
          </a:prstGeom>
          <a:noFill/>
          <a:ln w="28575">
            <a:solidFill>
              <a:schemeClr val="bg1">
                <a:lumMod val="75000"/>
              </a:schemeClr>
            </a:solidFill>
            <a:prstDash val="dash"/>
          </a:ln>
        </p:spPr>
        <p:txBody>
          <a:bodyPr wrap="square" tIns="91440" rtlCol="0">
            <a:spAutoFit/>
          </a:bodyPr>
          <a:lstStyle/>
          <a:p>
            <a:pPr>
              <a:spcAft>
                <a:spcPts val="600"/>
              </a:spcAft>
            </a:pPr>
            <a:r>
              <a:rPr lang="en-US" dirty="0">
                <a:latin typeface="Verdana" panose="020B0604030504040204" pitchFamily="34" charset="0"/>
                <a:ea typeface="Verdana" panose="020B0604030504040204" pitchFamily="34" charset="0"/>
              </a:rPr>
              <a:t>The table shows the distance between throws of a paper airplane for each person in the STEM club. </a:t>
            </a:r>
          </a:p>
          <a:p>
            <a:pPr algn="ctr"/>
            <a:r>
              <a:rPr lang="en-US" b="1" dirty="0">
                <a:latin typeface="Verdana" panose="020B0604030504040204" pitchFamily="34" charset="0"/>
                <a:ea typeface="Verdana" panose="020B0604030504040204" pitchFamily="34" charset="0"/>
              </a:rPr>
              <a:t>Paper Airplane Toss</a:t>
            </a:r>
          </a:p>
          <a:p>
            <a:pPr algn="ctr"/>
            <a:endParaRPr lang="en-US" b="1" dirty="0">
              <a:latin typeface="Verdana" panose="020B0604030504040204" pitchFamily="34" charset="0"/>
              <a:ea typeface="Verdana" panose="020B0604030504040204" pitchFamily="34" charset="0"/>
            </a:endParaRPr>
          </a:p>
          <a:p>
            <a:pPr algn="ctr"/>
            <a:endParaRPr lang="en-US" b="1" dirty="0">
              <a:latin typeface="Verdana" panose="020B0604030504040204" pitchFamily="34" charset="0"/>
              <a:ea typeface="Verdana" panose="020B0604030504040204" pitchFamily="34" charset="0"/>
            </a:endParaRPr>
          </a:p>
          <a:p>
            <a:pPr algn="ctr"/>
            <a:endParaRPr lang="en-US" b="1" dirty="0">
              <a:latin typeface="Verdana" panose="020B0604030504040204" pitchFamily="34" charset="0"/>
              <a:ea typeface="Verdana" panose="020B0604030504040204" pitchFamily="34" charset="0"/>
            </a:endParaRPr>
          </a:p>
          <a:p>
            <a:pPr algn="ctr"/>
            <a:endParaRPr lang="en-US" b="1" dirty="0">
              <a:latin typeface="Verdana" panose="020B0604030504040204" pitchFamily="34" charset="0"/>
              <a:ea typeface="Verdana" panose="020B0604030504040204" pitchFamily="34" charset="0"/>
            </a:endParaRPr>
          </a:p>
          <a:p>
            <a:pPr algn="ctr"/>
            <a:endParaRPr lang="en-US" b="1"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pPr algn="ctr"/>
            <a:endParaRPr lang="en-US" dirty="0">
              <a:latin typeface="Verdana" panose="020B0604030504040204" pitchFamily="34" charset="0"/>
              <a:ea typeface="Verdana" panose="020B0604030504040204" pitchFamily="34" charset="0"/>
            </a:endParaRPr>
          </a:p>
          <a:p>
            <a:r>
              <a:rPr lang="en-US" dirty="0">
                <a:latin typeface="Verdana" panose="020B0604030504040204" pitchFamily="34" charset="0"/>
                <a:ea typeface="Verdana" panose="020B0604030504040204" pitchFamily="34" charset="0"/>
              </a:rPr>
              <a:t>Order the names of the students by throwing distance from least to greatest.</a:t>
            </a:r>
          </a:p>
        </p:txBody>
      </p:sp>
      <p:graphicFrame>
        <p:nvGraphicFramePr>
          <p:cNvPr id="7" name="Table 6">
            <a:extLst>
              <a:ext uri="{FF2B5EF4-FFF2-40B4-BE49-F238E27FC236}">
                <a16:creationId xmlns:a16="http://schemas.microsoft.com/office/drawing/2014/main" id="{97E6AD36-6F7B-5D03-FA19-6148F19917B1}"/>
              </a:ext>
            </a:extLst>
          </p:cNvPr>
          <p:cNvGraphicFramePr>
            <a:graphicFrameLocks noGrp="1"/>
          </p:cNvGraphicFramePr>
          <p:nvPr>
            <p:extLst>
              <p:ext uri="{D42A27DB-BD31-4B8C-83A1-F6EECF244321}">
                <p14:modId xmlns:p14="http://schemas.microsoft.com/office/powerpoint/2010/main" val="414559348"/>
              </p:ext>
            </p:extLst>
          </p:nvPr>
        </p:nvGraphicFramePr>
        <p:xfrm>
          <a:off x="4982250" y="2385145"/>
          <a:ext cx="6143880" cy="2957429"/>
        </p:xfrm>
        <a:graphic>
          <a:graphicData uri="http://schemas.openxmlformats.org/drawingml/2006/table">
            <a:tbl>
              <a:tblPr firstRow="1" bandRow="1">
                <a:tableStyleId>{5C22544A-7EE6-4342-B048-85BDC9FD1C3A}</a:tableStyleId>
              </a:tblPr>
              <a:tblGrid>
                <a:gridCol w="2178968">
                  <a:extLst>
                    <a:ext uri="{9D8B030D-6E8A-4147-A177-3AD203B41FA5}">
                      <a16:colId xmlns:a16="http://schemas.microsoft.com/office/drawing/2014/main" val="4205870181"/>
                    </a:ext>
                  </a:extLst>
                </a:gridCol>
                <a:gridCol w="3964912">
                  <a:extLst>
                    <a:ext uri="{9D8B030D-6E8A-4147-A177-3AD203B41FA5}">
                      <a16:colId xmlns:a16="http://schemas.microsoft.com/office/drawing/2014/main" val="344159171"/>
                    </a:ext>
                  </a:extLst>
                </a:gridCol>
              </a:tblGrid>
              <a:tr h="370840">
                <a:tc>
                  <a:txBody>
                    <a:bodyPr/>
                    <a:lstStyle/>
                    <a:p>
                      <a:pPr algn="ctr"/>
                      <a:r>
                        <a:rPr lang="en-US" b="1" dirty="0">
                          <a:solidFill>
                            <a:schemeClr val="tx1"/>
                          </a:solidFill>
                          <a:latin typeface="Verdana" panose="020B0604030504040204" pitchFamily="34" charset="0"/>
                          <a:ea typeface="Verdana" panose="020B0604030504040204" pitchFamily="34" charset="0"/>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Distance of Throws (feet)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2049627"/>
                  </a:ext>
                </a:extLst>
              </a:tr>
              <a:tr h="518231">
                <a:tc>
                  <a:txBody>
                    <a:bodyPr/>
                    <a:lstStyle/>
                    <a:p>
                      <a:pPr algn="ctr"/>
                      <a:r>
                        <a:rPr lang="en-US" dirty="0">
                          <a:solidFill>
                            <a:schemeClr val="tx1"/>
                          </a:solidFill>
                          <a:latin typeface="Verdana" panose="020B0604030504040204" pitchFamily="34" charset="0"/>
                          <a:ea typeface="Verdana" panose="020B0604030504040204" pitchFamily="34" charset="0"/>
                        </a:rPr>
                        <a:t>Marcos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u="sng" dirty="0">
                          <a:solidFill>
                            <a:schemeClr val="tx1"/>
                          </a:solidFill>
                          <a:latin typeface="Verdana" panose="020B0604030504040204" pitchFamily="34" charset="0"/>
                          <a:ea typeface="Verdana" panose="020B0604030504040204" pitchFamily="34" charset="0"/>
                        </a:rPr>
                        <a:t>3</a:t>
                      </a:r>
                    </a:p>
                    <a:p>
                      <a:pPr algn="ctr"/>
                      <a:r>
                        <a:rPr lang="en-US" dirty="0">
                          <a:solidFill>
                            <a:schemeClr val="tx1"/>
                          </a:solidFill>
                          <a:latin typeface="Verdana" panose="020B0604030504040204" pitchFamily="34" charset="0"/>
                          <a:ea typeface="Verdana" panose="020B060403050404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990977"/>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Tyrion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3144570"/>
                  </a:ext>
                </a:extLst>
              </a:tr>
              <a:tr h="601325">
                <a:tc>
                  <a:txBody>
                    <a:bodyPr/>
                    <a:lstStyle/>
                    <a:p>
                      <a:pPr algn="ctr"/>
                      <a:r>
                        <a:rPr lang="en-US" dirty="0">
                          <a:solidFill>
                            <a:schemeClr val="tx1"/>
                          </a:solidFill>
                          <a:latin typeface="Verdana" panose="020B0604030504040204" pitchFamily="34" charset="0"/>
                          <a:ea typeface="Verdana" panose="020B0604030504040204" pitchFamily="34" charset="0"/>
                        </a:rPr>
                        <a:t>Jaylinda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883820"/>
                  </a:ext>
                </a:extLst>
              </a:tr>
              <a:tr h="370840">
                <a:tc>
                  <a:txBody>
                    <a:bodyPr/>
                    <a:lstStyle/>
                    <a:p>
                      <a:pPr algn="ctr"/>
                      <a:r>
                        <a:rPr lang="en-US" dirty="0">
                          <a:solidFill>
                            <a:schemeClr val="tx1"/>
                          </a:solidFill>
                          <a:latin typeface="Verdana" panose="020B0604030504040204" pitchFamily="34" charset="0"/>
                          <a:ea typeface="Verdana" panose="020B0604030504040204" pitchFamily="34" charset="0"/>
                        </a:rPr>
                        <a:t>Jacob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58438"/>
                  </a:ext>
                </a:extLst>
              </a:tr>
              <a:tr h="603504">
                <a:tc>
                  <a:txBody>
                    <a:bodyPr/>
                    <a:lstStyle/>
                    <a:p>
                      <a:pPr algn="ctr"/>
                      <a:r>
                        <a:rPr lang="en-US" dirty="0">
                          <a:solidFill>
                            <a:schemeClr val="tx1"/>
                          </a:solidFill>
                          <a:latin typeface="Verdana" panose="020B0604030504040204" pitchFamily="34" charset="0"/>
                          <a:ea typeface="Verdana" panose="020B0604030504040204" pitchFamily="34" charset="0"/>
                        </a:rPr>
                        <a:t>Charlsie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dirty="0">
                          <a:solidFill>
                            <a:schemeClr val="tx1"/>
                          </a:solidFill>
                          <a:latin typeface="Verdana" panose="020B0604030504040204" pitchFamily="34" charset="0"/>
                          <a:ea typeface="Verdana" panose="020B0604030504040204" pitchFamily="34"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925748"/>
                  </a:ext>
                </a:extLst>
              </a:tr>
            </a:tbl>
          </a:graphicData>
        </a:graphic>
      </p:graphicFrame>
      <p:sp>
        <p:nvSpPr>
          <p:cNvPr id="8" name="TextBox 7">
            <a:extLst>
              <a:ext uri="{FF2B5EF4-FFF2-40B4-BE49-F238E27FC236}">
                <a16:creationId xmlns:a16="http://schemas.microsoft.com/office/drawing/2014/main" id="{D0777022-C844-4A35-76EF-9F3B6695E144}"/>
              </a:ext>
            </a:extLst>
          </p:cNvPr>
          <p:cNvSpPr txBox="1"/>
          <p:nvPr/>
        </p:nvSpPr>
        <p:spPr>
          <a:xfrm>
            <a:off x="9055280" y="3751709"/>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1</a:t>
            </a:r>
          </a:p>
          <a:p>
            <a:r>
              <a:rPr lang="en-US" dirty="0">
                <a:latin typeface="Verdana" panose="020B0604030504040204" pitchFamily="34" charset="0"/>
                <a:ea typeface="Verdana" panose="020B0604030504040204" pitchFamily="34" charset="0"/>
              </a:rPr>
              <a:t>8</a:t>
            </a:r>
          </a:p>
        </p:txBody>
      </p:sp>
      <p:sp>
        <p:nvSpPr>
          <p:cNvPr id="9" name="TextBox 8">
            <a:extLst>
              <a:ext uri="{FF2B5EF4-FFF2-40B4-BE49-F238E27FC236}">
                <a16:creationId xmlns:a16="http://schemas.microsoft.com/office/drawing/2014/main" id="{05417027-EB08-7228-D85A-0BCBD5A1626F}"/>
              </a:ext>
            </a:extLst>
          </p:cNvPr>
          <p:cNvSpPr txBox="1"/>
          <p:nvPr/>
        </p:nvSpPr>
        <p:spPr>
          <a:xfrm>
            <a:off x="9051189" y="4726826"/>
            <a:ext cx="701203" cy="646331"/>
          </a:xfrm>
          <a:prstGeom prst="rect">
            <a:avLst/>
          </a:prstGeom>
          <a:noFill/>
        </p:spPr>
        <p:txBody>
          <a:bodyPr wrap="square" rtlCol="0">
            <a:spAutoFit/>
          </a:bodyPr>
          <a:lstStyle/>
          <a:p>
            <a:r>
              <a:rPr lang="en-US" u="sng" dirty="0">
                <a:latin typeface="Verdana" panose="020B0604030504040204" pitchFamily="34" charset="0"/>
                <a:ea typeface="Verdana" panose="020B0604030504040204" pitchFamily="34" charset="0"/>
              </a:rPr>
              <a:t>5</a:t>
            </a:r>
          </a:p>
          <a:p>
            <a:r>
              <a:rPr lang="en-US" dirty="0">
                <a:latin typeface="Verdana" panose="020B0604030504040204" pitchFamily="34" charset="0"/>
                <a:ea typeface="Verdana" panose="020B0604030504040204" pitchFamily="34" charset="0"/>
              </a:rPr>
              <a:t>6</a:t>
            </a:r>
          </a:p>
        </p:txBody>
      </p:sp>
    </p:spTree>
    <p:extLst>
      <p:ext uri="{BB962C8B-B14F-4D97-AF65-F5344CB8AC3E}">
        <p14:creationId xmlns:p14="http://schemas.microsoft.com/office/powerpoint/2010/main" val="389410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15300-F55A-6B41-8B37-5E7F7BD3AA79}"/>
              </a:ext>
            </a:extLst>
          </p:cNvPr>
          <p:cNvPicPr>
            <a:picLocks noChangeAspect="1"/>
          </p:cNvPicPr>
          <p:nvPr/>
        </p:nvPicPr>
        <p:blipFill rotWithShape="1">
          <a:blip r:embed="rId3"/>
          <a:srcRect l="22861" t="18538" r="63464" b="1635"/>
          <a:stretch>
            <a:fillRect/>
          </a:stretch>
        </p:blipFill>
        <p:spPr>
          <a:xfrm>
            <a:off x="7370246" y="3483848"/>
            <a:ext cx="1508760" cy="3374152"/>
          </a:xfrm>
          <a:prstGeom prst="rect">
            <a:avLst/>
          </a:prstGeom>
        </p:spPr>
      </p:pic>
      <p:pic>
        <p:nvPicPr>
          <p:cNvPr id="5" name="Picture 4">
            <a:extLst>
              <a:ext uri="{FF2B5EF4-FFF2-40B4-BE49-F238E27FC236}">
                <a16:creationId xmlns:a16="http://schemas.microsoft.com/office/drawing/2014/main" id="{AE3D89AB-84C8-2D86-12B1-58E9F566FB5B}"/>
              </a:ext>
            </a:extLst>
          </p:cNvPr>
          <p:cNvPicPr>
            <a:picLocks noChangeAspect="1"/>
          </p:cNvPicPr>
          <p:nvPr/>
        </p:nvPicPr>
        <p:blipFill rotWithShape="1">
          <a:blip r:embed="rId4"/>
          <a:srcRect l="7286" t="18537" r="80978" b="1634"/>
          <a:stretch>
            <a:fillRect/>
          </a:stretch>
        </p:blipFill>
        <p:spPr>
          <a:xfrm>
            <a:off x="3315477" y="3522016"/>
            <a:ext cx="1280160" cy="3335984"/>
          </a:xfrm>
          <a:prstGeom prst="rect">
            <a:avLst/>
          </a:prstGeom>
        </p:spPr>
      </p:pic>
      <p:grpSp>
        <p:nvGrpSpPr>
          <p:cNvPr id="6" name="Group 5">
            <a:extLst>
              <a:ext uri="{FF2B5EF4-FFF2-40B4-BE49-F238E27FC236}">
                <a16:creationId xmlns:a16="http://schemas.microsoft.com/office/drawing/2014/main" id="{1A659BD0-1F53-C41B-E0EF-88D95DB2D025}"/>
              </a:ext>
            </a:extLst>
          </p:cNvPr>
          <p:cNvGrpSpPr>
            <a:grpSpLocks noChangeAspect="1"/>
          </p:cNvGrpSpPr>
          <p:nvPr/>
        </p:nvGrpSpPr>
        <p:grpSpPr>
          <a:xfrm>
            <a:off x="3132619" y="1364041"/>
            <a:ext cx="1920240" cy="1889940"/>
            <a:chOff x="1349399" y="608521"/>
            <a:chExt cx="2146058" cy="2205481"/>
          </a:xfrm>
          <a:solidFill>
            <a:srgbClr val="CAED9D"/>
          </a:solidFill>
        </p:grpSpPr>
        <p:pic>
          <p:nvPicPr>
            <p:cNvPr id="7" name="Picture 6">
              <a:extLst>
                <a:ext uri="{FF2B5EF4-FFF2-40B4-BE49-F238E27FC236}">
                  <a16:creationId xmlns:a16="http://schemas.microsoft.com/office/drawing/2014/main" id="{E2261624-1FF5-ACE6-EF50-E525BBE4C9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9399" y="608521"/>
              <a:ext cx="2146058" cy="2205481"/>
            </a:xfrm>
            <a:prstGeom prst="rect">
              <a:avLst/>
            </a:prstGeom>
            <a:grpFill/>
          </p:spPr>
        </p:pic>
        <p:sp>
          <p:nvSpPr>
            <p:cNvPr id="8" name="TextBox 7">
              <a:extLst>
                <a:ext uri="{FF2B5EF4-FFF2-40B4-BE49-F238E27FC236}">
                  <a16:creationId xmlns:a16="http://schemas.microsoft.com/office/drawing/2014/main" id="{11950536-FA22-7EDA-2835-3A7C52C90059}"/>
                </a:ext>
              </a:extLst>
            </p:cNvPr>
            <p:cNvSpPr txBox="1"/>
            <p:nvPr/>
          </p:nvSpPr>
          <p:spPr>
            <a:xfrm>
              <a:off x="1370596" y="1135618"/>
              <a:ext cx="2092750" cy="923631"/>
            </a:xfrm>
            <a:prstGeom prst="rect">
              <a:avLst/>
            </a:prstGeom>
            <a:grp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FACT</a:t>
              </a:r>
            </a:p>
          </p:txBody>
        </p:sp>
      </p:grpSp>
      <p:grpSp>
        <p:nvGrpSpPr>
          <p:cNvPr id="9" name="Group 8">
            <a:extLst>
              <a:ext uri="{FF2B5EF4-FFF2-40B4-BE49-F238E27FC236}">
                <a16:creationId xmlns:a16="http://schemas.microsoft.com/office/drawing/2014/main" id="{27B60E4E-BE66-0C29-226F-F524D1011993}"/>
              </a:ext>
            </a:extLst>
          </p:cNvPr>
          <p:cNvGrpSpPr>
            <a:grpSpLocks noChangeAspect="1"/>
          </p:cNvGrpSpPr>
          <p:nvPr/>
        </p:nvGrpSpPr>
        <p:grpSpPr>
          <a:xfrm>
            <a:off x="7146608" y="1364044"/>
            <a:ext cx="1920240" cy="1920240"/>
            <a:chOff x="7231361" y="2441507"/>
            <a:chExt cx="2407493" cy="2260448"/>
          </a:xfrm>
        </p:grpSpPr>
        <p:pic>
          <p:nvPicPr>
            <p:cNvPr id="10" name="Picture 9">
              <a:extLst>
                <a:ext uri="{FF2B5EF4-FFF2-40B4-BE49-F238E27FC236}">
                  <a16:creationId xmlns:a16="http://schemas.microsoft.com/office/drawing/2014/main" id="{BEDC5512-A4B8-C172-D4FA-F2923264F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61" y="2441507"/>
              <a:ext cx="2407493" cy="2260448"/>
            </a:xfrm>
            <a:prstGeom prst="rect">
              <a:avLst/>
            </a:prstGeom>
          </p:spPr>
        </p:pic>
        <p:sp>
          <p:nvSpPr>
            <p:cNvPr id="11" name="TextBox 10">
              <a:extLst>
                <a:ext uri="{FF2B5EF4-FFF2-40B4-BE49-F238E27FC236}">
                  <a16:creationId xmlns:a16="http://schemas.microsoft.com/office/drawing/2014/main" id="{928074E2-D686-6E26-2F84-F2B31C9B856E}"/>
                </a:ext>
              </a:extLst>
            </p:cNvPr>
            <p:cNvSpPr txBox="1"/>
            <p:nvPr/>
          </p:nvSpPr>
          <p:spPr>
            <a:xfrm>
              <a:off x="7276243" y="2995906"/>
              <a:ext cx="2362609" cy="950427"/>
            </a:xfrm>
            <a:prstGeom prst="rect">
              <a:avLst/>
            </a:prstGeom>
            <a:noFill/>
          </p:spPr>
          <p:txBody>
            <a:bodyPr wrap="square" rtlCol="0">
              <a:spAutoFit/>
            </a:bodyPr>
            <a:lstStyle/>
            <a:p>
              <a:pPr algn="ctr" defTabSz="761970">
                <a:defRPr/>
              </a:pPr>
              <a:r>
                <a:rPr lang="en-US" sz="4000" b="1" dirty="0">
                  <a:solidFill>
                    <a:prstClr val="black">
                      <a:lumMod val="85000"/>
                      <a:lumOff val="15000"/>
                    </a:prstClr>
                  </a:solidFill>
                  <a:latin typeface="Century Gothic" panose="020B0502020202020204" pitchFamily="34" charset="0"/>
                </a:rPr>
                <a:t>FIB</a:t>
              </a:r>
            </a:p>
          </p:txBody>
        </p:sp>
      </p:grpSp>
    </p:spTree>
    <p:extLst>
      <p:ext uri="{BB962C8B-B14F-4D97-AF65-F5344CB8AC3E}">
        <p14:creationId xmlns:p14="http://schemas.microsoft.com/office/powerpoint/2010/main" val="3860722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93EC42-F528-CC78-4903-564AC251DDB0}"/>
              </a:ext>
            </a:extLst>
          </p:cNvPr>
          <p:cNvSpPr>
            <a:spLocks noGrp="1"/>
          </p:cNvSpPr>
          <p:nvPr>
            <p:ph sz="half" idx="1"/>
          </p:nvPr>
        </p:nvSpPr>
        <p:spPr>
          <a:xfrm>
            <a:off x="35169" y="192312"/>
            <a:ext cx="7298583" cy="544905"/>
          </a:xfrm>
        </p:spPr>
        <p:txBody>
          <a:bodyPr/>
          <a:lstStyle/>
          <a:p>
            <a:r>
              <a:rPr lang="en-US" dirty="0"/>
              <a:t>3.2   &lt;   3</a:t>
            </a:r>
          </a:p>
        </p:txBody>
      </p:sp>
      <p:sp>
        <p:nvSpPr>
          <p:cNvPr id="5" name="Rectangle 4">
            <a:extLst>
              <a:ext uri="{FF2B5EF4-FFF2-40B4-BE49-F238E27FC236}">
                <a16:creationId xmlns:a16="http://schemas.microsoft.com/office/drawing/2014/main" id="{642B0D3A-B2F0-BC0F-88DF-5840F3C0134D}"/>
              </a:ext>
            </a:extLst>
          </p:cNvPr>
          <p:cNvSpPr/>
          <p:nvPr/>
        </p:nvSpPr>
        <p:spPr>
          <a:xfrm>
            <a:off x="0" y="5690214"/>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6" name="Rectangle 5">
            <a:extLst>
              <a:ext uri="{FF2B5EF4-FFF2-40B4-BE49-F238E27FC236}">
                <a16:creationId xmlns:a16="http://schemas.microsoft.com/office/drawing/2014/main" id="{11B48423-5333-EED9-50C3-6DA1123220F2}"/>
              </a:ext>
            </a:extLst>
          </p:cNvPr>
          <p:cNvSpPr/>
          <p:nvPr/>
        </p:nvSpPr>
        <p:spPr>
          <a:xfrm>
            <a:off x="8075671" y="2293002"/>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FIB!</a:t>
            </a:r>
          </a:p>
        </p:txBody>
      </p:sp>
      <p:sp>
        <p:nvSpPr>
          <p:cNvPr id="15" name="TextBox 14">
            <a:extLst>
              <a:ext uri="{FF2B5EF4-FFF2-40B4-BE49-F238E27FC236}">
                <a16:creationId xmlns:a16="http://schemas.microsoft.com/office/drawing/2014/main" id="{9701B826-5CF6-FF88-4B8B-4EBBDEF21B7D}"/>
              </a:ext>
            </a:extLst>
          </p:cNvPr>
          <p:cNvSpPr txBox="1"/>
          <p:nvPr/>
        </p:nvSpPr>
        <p:spPr>
          <a:xfrm>
            <a:off x="4278192" y="113434"/>
            <a:ext cx="701203" cy="646331"/>
          </a:xfrm>
          <a:prstGeom prst="rect">
            <a:avLst/>
          </a:prstGeom>
          <a:noFill/>
        </p:spPr>
        <p:txBody>
          <a:bodyPr wrap="square" rtlCol="0">
            <a:spAutoFit/>
          </a:bodyPr>
          <a:lstStyle/>
          <a:p>
            <a:r>
              <a:rPr lang="en-US" u="sng" dirty="0">
                <a:latin typeface="Century Gothic" panose="020B0502020202020204" pitchFamily="34" charset="0"/>
                <a:ea typeface="Verdana" panose="020B0604030504040204" pitchFamily="34" charset="0"/>
              </a:rPr>
              <a:t>1</a:t>
            </a:r>
          </a:p>
          <a:p>
            <a:r>
              <a:rPr lang="en-US" dirty="0">
                <a:latin typeface="Century Gothic" panose="020B0502020202020204" pitchFamily="34" charset="0"/>
                <a:ea typeface="Verdana" panose="020B0604030504040204" pitchFamily="34" charset="0"/>
              </a:rPr>
              <a:t>8</a:t>
            </a:r>
          </a:p>
        </p:txBody>
      </p:sp>
      <p:sp>
        <p:nvSpPr>
          <p:cNvPr id="3" name="TextBox 2">
            <a:extLst>
              <a:ext uri="{FF2B5EF4-FFF2-40B4-BE49-F238E27FC236}">
                <a16:creationId xmlns:a16="http://schemas.microsoft.com/office/drawing/2014/main" id="{927C4F0D-EFB5-8569-EB01-0F9167660253}"/>
              </a:ext>
            </a:extLst>
          </p:cNvPr>
          <p:cNvSpPr txBox="1"/>
          <p:nvPr/>
        </p:nvSpPr>
        <p:spPr>
          <a:xfrm>
            <a:off x="583145" y="955620"/>
            <a:ext cx="6251407" cy="4478149"/>
          </a:xfrm>
          <a:prstGeom prst="rect">
            <a:avLst/>
          </a:prstGeom>
          <a:noFill/>
          <a:ln w="28575">
            <a:solidFill>
              <a:schemeClr val="bg1">
                <a:lumMod val="75000"/>
              </a:schemeClr>
            </a:solidFill>
            <a:prstDash val="dash"/>
          </a:ln>
        </p:spPr>
        <p:txBody>
          <a:bodyPr wrap="square" tIns="91440" rtlCol="0">
            <a:spAutoFit/>
          </a:bodyPr>
          <a:lstStyle/>
          <a:p>
            <a:pPr>
              <a:spcAft>
                <a:spcPts val="600"/>
              </a:spcAft>
            </a:pPr>
            <a:r>
              <a:rPr lang="en-US" sz="1600" dirty="0">
                <a:latin typeface="Verdana" panose="020B0604030504040204" pitchFamily="34" charset="0"/>
                <a:ea typeface="Verdana" panose="020B0604030504040204" pitchFamily="34" charset="0"/>
              </a:rPr>
              <a:t>The table shows the distance between throws of a paper airplane for each person in the STEM club. </a:t>
            </a:r>
          </a:p>
          <a:p>
            <a:pPr algn="ctr">
              <a:spcAft>
                <a:spcPts val="600"/>
              </a:spcAft>
            </a:pPr>
            <a:r>
              <a:rPr lang="en-US" sz="1600" b="1" dirty="0">
                <a:latin typeface="Verdana" panose="020B0604030504040204" pitchFamily="34" charset="0"/>
                <a:ea typeface="Verdana" panose="020B0604030504040204" pitchFamily="34" charset="0"/>
              </a:rPr>
              <a:t>Paper Airplane Toss</a:t>
            </a:r>
          </a:p>
          <a:p>
            <a:pPr algn="ctr"/>
            <a:endParaRPr lang="en-US" sz="1600" b="1" dirty="0">
              <a:latin typeface="Verdana" panose="020B0604030504040204" pitchFamily="34" charset="0"/>
              <a:ea typeface="Verdana" panose="020B0604030504040204" pitchFamily="34" charset="0"/>
            </a:endParaRPr>
          </a:p>
          <a:p>
            <a:pPr algn="ctr"/>
            <a:endParaRPr lang="en-US" sz="1600" b="1" dirty="0">
              <a:latin typeface="Verdana" panose="020B0604030504040204" pitchFamily="34" charset="0"/>
              <a:ea typeface="Verdana" panose="020B0604030504040204" pitchFamily="34" charset="0"/>
            </a:endParaRPr>
          </a:p>
          <a:p>
            <a:pPr algn="ctr"/>
            <a:endParaRPr lang="en-US" sz="1600" b="1" dirty="0">
              <a:latin typeface="Verdana" panose="020B0604030504040204" pitchFamily="34" charset="0"/>
              <a:ea typeface="Verdana" panose="020B0604030504040204" pitchFamily="34" charset="0"/>
            </a:endParaRPr>
          </a:p>
          <a:p>
            <a:pPr algn="ctr"/>
            <a:endParaRPr lang="en-US" sz="1600" b="1" dirty="0">
              <a:latin typeface="Verdana" panose="020B0604030504040204" pitchFamily="34" charset="0"/>
              <a:ea typeface="Verdana" panose="020B0604030504040204" pitchFamily="34" charset="0"/>
            </a:endParaRPr>
          </a:p>
          <a:p>
            <a:pPr algn="ctr"/>
            <a:endParaRPr lang="en-US" sz="1600" b="1"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r>
              <a:rPr lang="en-US" sz="1600" dirty="0">
                <a:latin typeface="Verdana" panose="020B0604030504040204" pitchFamily="34" charset="0"/>
                <a:ea typeface="Verdana" panose="020B0604030504040204" pitchFamily="34" charset="0"/>
              </a:rPr>
              <a:t>Order the names of the students by throwing distance from least to greatest.</a:t>
            </a:r>
          </a:p>
        </p:txBody>
      </p:sp>
      <p:graphicFrame>
        <p:nvGraphicFramePr>
          <p:cNvPr id="4" name="Table 3">
            <a:extLst>
              <a:ext uri="{FF2B5EF4-FFF2-40B4-BE49-F238E27FC236}">
                <a16:creationId xmlns:a16="http://schemas.microsoft.com/office/drawing/2014/main" id="{2CE8DAFE-3336-D908-7BCF-A596D7F2CB80}"/>
              </a:ext>
            </a:extLst>
          </p:cNvPr>
          <p:cNvGraphicFramePr>
            <a:graphicFrameLocks noGrp="1"/>
          </p:cNvGraphicFramePr>
          <p:nvPr>
            <p:extLst>
              <p:ext uri="{D42A27DB-BD31-4B8C-83A1-F6EECF244321}">
                <p14:modId xmlns:p14="http://schemas.microsoft.com/office/powerpoint/2010/main" val="3040954804"/>
              </p:ext>
            </p:extLst>
          </p:nvPr>
        </p:nvGraphicFramePr>
        <p:xfrm>
          <a:off x="1161286" y="1892775"/>
          <a:ext cx="5028497" cy="2896469"/>
        </p:xfrm>
        <a:graphic>
          <a:graphicData uri="http://schemas.openxmlformats.org/drawingml/2006/table">
            <a:tbl>
              <a:tblPr firstRow="1" bandRow="1">
                <a:tableStyleId>{5C22544A-7EE6-4342-B048-85BDC9FD1C3A}</a:tableStyleId>
              </a:tblPr>
              <a:tblGrid>
                <a:gridCol w="1413780">
                  <a:extLst>
                    <a:ext uri="{9D8B030D-6E8A-4147-A177-3AD203B41FA5}">
                      <a16:colId xmlns:a16="http://schemas.microsoft.com/office/drawing/2014/main" val="4205870181"/>
                    </a:ext>
                  </a:extLst>
                </a:gridCol>
                <a:gridCol w="3614717">
                  <a:extLst>
                    <a:ext uri="{9D8B030D-6E8A-4147-A177-3AD203B41FA5}">
                      <a16:colId xmlns:a16="http://schemas.microsoft.com/office/drawing/2014/main" val="344159171"/>
                    </a:ext>
                  </a:extLst>
                </a:gridCol>
              </a:tblGrid>
              <a:tr h="370840">
                <a:tc>
                  <a:txBody>
                    <a:bodyPr/>
                    <a:lstStyle/>
                    <a:p>
                      <a:pPr algn="ctr"/>
                      <a:r>
                        <a:rPr lang="en-US" sz="1600" b="1" dirty="0">
                          <a:solidFill>
                            <a:schemeClr val="tx1"/>
                          </a:solidFill>
                          <a:latin typeface="Verdana" panose="020B0604030504040204" pitchFamily="34" charset="0"/>
                          <a:ea typeface="Verdana" panose="020B0604030504040204" pitchFamily="34" charset="0"/>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Distance of Throws (feet)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2049627"/>
                  </a:ext>
                </a:extLst>
              </a:tr>
              <a:tr h="518231">
                <a:tc>
                  <a:txBody>
                    <a:bodyPr/>
                    <a:lstStyle/>
                    <a:p>
                      <a:pPr algn="l"/>
                      <a:r>
                        <a:rPr lang="en-US" sz="1600" dirty="0">
                          <a:solidFill>
                            <a:schemeClr val="tx1"/>
                          </a:solidFill>
                          <a:latin typeface="Verdana" panose="020B0604030504040204" pitchFamily="34" charset="0"/>
                          <a:ea typeface="Verdana" panose="020B0604030504040204" pitchFamily="34" charset="0"/>
                        </a:rPr>
                        <a:t>Marcos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u="sng" dirty="0">
                          <a:solidFill>
                            <a:schemeClr val="tx1"/>
                          </a:solidFill>
                          <a:latin typeface="Verdana" panose="020B0604030504040204" pitchFamily="34" charset="0"/>
                          <a:ea typeface="Verdana" panose="020B0604030504040204" pitchFamily="34" charset="0"/>
                        </a:rPr>
                        <a:t>3</a:t>
                      </a:r>
                    </a:p>
                    <a:p>
                      <a:pPr algn="ctr"/>
                      <a:r>
                        <a:rPr lang="en-US" sz="1600" dirty="0">
                          <a:solidFill>
                            <a:schemeClr val="tx1"/>
                          </a:solidFill>
                          <a:latin typeface="Verdana" panose="020B0604030504040204" pitchFamily="34" charset="0"/>
                          <a:ea typeface="Verdana" panose="020B060403050404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990977"/>
                  </a:ext>
                </a:extLst>
              </a:tr>
              <a:tr h="370840">
                <a:tc>
                  <a:txBody>
                    <a:bodyPr/>
                    <a:lstStyle/>
                    <a:p>
                      <a:pPr algn="l"/>
                      <a:r>
                        <a:rPr lang="en-US" sz="1600" dirty="0">
                          <a:solidFill>
                            <a:schemeClr val="tx1"/>
                          </a:solidFill>
                          <a:latin typeface="Verdana" panose="020B0604030504040204" pitchFamily="34" charset="0"/>
                          <a:ea typeface="Verdana" panose="020B0604030504040204" pitchFamily="34" charset="0"/>
                        </a:rPr>
                        <a:t>Tyrion</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3144570"/>
                  </a:ext>
                </a:extLst>
              </a:tr>
              <a:tr h="601325">
                <a:tc>
                  <a:txBody>
                    <a:bodyPr/>
                    <a:lstStyle/>
                    <a:p>
                      <a:pPr algn="l"/>
                      <a:r>
                        <a:rPr lang="en-US" sz="1600" dirty="0">
                          <a:solidFill>
                            <a:schemeClr val="tx1"/>
                          </a:solidFill>
                          <a:latin typeface="Verdana" panose="020B0604030504040204" pitchFamily="34" charset="0"/>
                          <a:ea typeface="Verdana" panose="020B0604030504040204" pitchFamily="34" charset="0"/>
                        </a:rPr>
                        <a:t>Jaylinda</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dirty="0">
                          <a:solidFill>
                            <a:schemeClr val="tx1"/>
                          </a:solidFill>
                          <a:latin typeface="Verdana" panose="020B0604030504040204" pitchFamily="34" charset="0"/>
                          <a:ea typeface="Verdana" panose="020B0604030504040204" pitchFamily="34"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883820"/>
                  </a:ext>
                </a:extLst>
              </a:tr>
              <a:tr h="370840">
                <a:tc>
                  <a:txBody>
                    <a:bodyPr/>
                    <a:lstStyle/>
                    <a:p>
                      <a:pPr algn="l"/>
                      <a:r>
                        <a:rPr lang="en-US" sz="1600" dirty="0">
                          <a:solidFill>
                            <a:schemeClr val="tx1"/>
                          </a:solidFill>
                          <a:latin typeface="Verdana" panose="020B0604030504040204" pitchFamily="34" charset="0"/>
                          <a:ea typeface="Verdana" panose="020B0604030504040204" pitchFamily="34" charset="0"/>
                        </a:rPr>
                        <a:t>Jacob</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58438"/>
                  </a:ext>
                </a:extLst>
              </a:tr>
              <a:tr h="603504">
                <a:tc>
                  <a:txBody>
                    <a:bodyPr/>
                    <a:lstStyle/>
                    <a:p>
                      <a:pPr algn="l"/>
                      <a:r>
                        <a:rPr lang="en-US" sz="1600" dirty="0">
                          <a:solidFill>
                            <a:schemeClr val="tx1"/>
                          </a:solidFill>
                          <a:latin typeface="Verdana" panose="020B0604030504040204" pitchFamily="34" charset="0"/>
                          <a:ea typeface="Verdana" panose="020B0604030504040204" pitchFamily="34" charset="0"/>
                        </a:rPr>
                        <a:t>Charlsie</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dirty="0">
                          <a:solidFill>
                            <a:schemeClr val="tx1"/>
                          </a:solidFill>
                          <a:latin typeface="Verdana" panose="020B0604030504040204" pitchFamily="34" charset="0"/>
                          <a:ea typeface="Verdana" panose="020B0604030504040204" pitchFamily="34"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925748"/>
                  </a:ext>
                </a:extLst>
              </a:tr>
            </a:tbl>
          </a:graphicData>
        </a:graphic>
      </p:graphicFrame>
      <p:sp>
        <p:nvSpPr>
          <p:cNvPr id="7" name="TextBox 6">
            <a:extLst>
              <a:ext uri="{FF2B5EF4-FFF2-40B4-BE49-F238E27FC236}">
                <a16:creationId xmlns:a16="http://schemas.microsoft.com/office/drawing/2014/main" id="{DCFD3172-238D-57D8-9EE4-225970064D3A}"/>
              </a:ext>
            </a:extLst>
          </p:cNvPr>
          <p:cNvSpPr txBox="1"/>
          <p:nvPr/>
        </p:nvSpPr>
        <p:spPr>
          <a:xfrm>
            <a:off x="4343366" y="3212447"/>
            <a:ext cx="701203" cy="584775"/>
          </a:xfrm>
          <a:prstGeom prst="rect">
            <a:avLst/>
          </a:prstGeom>
          <a:noFill/>
        </p:spPr>
        <p:txBody>
          <a:bodyPr wrap="square" rtlCol="0">
            <a:spAutoFit/>
          </a:bodyPr>
          <a:lstStyle/>
          <a:p>
            <a:r>
              <a:rPr lang="en-US" sz="1600" u="sng" dirty="0">
                <a:latin typeface="Verdana" panose="020B0604030504040204" pitchFamily="34" charset="0"/>
                <a:ea typeface="Verdana" panose="020B0604030504040204" pitchFamily="34" charset="0"/>
              </a:rPr>
              <a:t>1</a:t>
            </a:r>
          </a:p>
          <a:p>
            <a:r>
              <a:rPr lang="en-US" sz="1600" dirty="0">
                <a:latin typeface="Verdana" panose="020B0604030504040204" pitchFamily="34" charset="0"/>
                <a:ea typeface="Verdana" panose="020B0604030504040204" pitchFamily="34" charset="0"/>
              </a:rPr>
              <a:t>8</a:t>
            </a:r>
          </a:p>
        </p:txBody>
      </p:sp>
      <p:sp>
        <p:nvSpPr>
          <p:cNvPr id="8" name="TextBox 7">
            <a:extLst>
              <a:ext uri="{FF2B5EF4-FFF2-40B4-BE49-F238E27FC236}">
                <a16:creationId xmlns:a16="http://schemas.microsoft.com/office/drawing/2014/main" id="{0B7822C5-3FB8-A7E2-07F3-FFD10AC0E428}"/>
              </a:ext>
            </a:extLst>
          </p:cNvPr>
          <p:cNvSpPr txBox="1"/>
          <p:nvPr/>
        </p:nvSpPr>
        <p:spPr>
          <a:xfrm>
            <a:off x="4310699" y="4187564"/>
            <a:ext cx="701203" cy="584775"/>
          </a:xfrm>
          <a:prstGeom prst="rect">
            <a:avLst/>
          </a:prstGeom>
          <a:noFill/>
        </p:spPr>
        <p:txBody>
          <a:bodyPr wrap="square" rtlCol="0">
            <a:spAutoFit/>
          </a:bodyPr>
          <a:lstStyle/>
          <a:p>
            <a:r>
              <a:rPr lang="en-US" sz="1600" u="sng" dirty="0">
                <a:latin typeface="Verdana" panose="020B0604030504040204" pitchFamily="34" charset="0"/>
                <a:ea typeface="Verdana" panose="020B0604030504040204" pitchFamily="34" charset="0"/>
              </a:rPr>
              <a:t>5</a:t>
            </a:r>
          </a:p>
          <a:p>
            <a:r>
              <a:rPr lang="en-US" sz="1600" dirty="0">
                <a:latin typeface="Verdana" panose="020B0604030504040204" pitchFamily="34" charset="0"/>
                <a:ea typeface="Verdana" panose="020B0604030504040204" pitchFamily="34" charset="0"/>
              </a:rPr>
              <a:t>6</a:t>
            </a:r>
          </a:p>
        </p:txBody>
      </p:sp>
    </p:spTree>
    <p:extLst>
      <p:ext uri="{BB962C8B-B14F-4D97-AF65-F5344CB8AC3E}">
        <p14:creationId xmlns:p14="http://schemas.microsoft.com/office/powerpoint/2010/main" val="39731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7AEF4-3F4A-2D26-5D17-C9FC318B61C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2FE2FC-A665-3289-2292-982E00619CFD}"/>
              </a:ext>
            </a:extLst>
          </p:cNvPr>
          <p:cNvSpPr>
            <a:spLocks noGrp="1"/>
          </p:cNvSpPr>
          <p:nvPr>
            <p:ph sz="half" idx="1"/>
          </p:nvPr>
        </p:nvSpPr>
        <p:spPr>
          <a:xfrm>
            <a:off x="1069494" y="164342"/>
            <a:ext cx="5212080" cy="1607296"/>
          </a:xfrm>
        </p:spPr>
        <p:txBody>
          <a:bodyPr/>
          <a:lstStyle/>
          <a:p>
            <a:r>
              <a:rPr lang="en-US" dirty="0"/>
              <a:t>Tyrion had the longest throw and Marcos had the shortest throw</a:t>
            </a:r>
          </a:p>
        </p:txBody>
      </p:sp>
      <p:sp>
        <p:nvSpPr>
          <p:cNvPr id="5" name="Rectangle 4">
            <a:extLst>
              <a:ext uri="{FF2B5EF4-FFF2-40B4-BE49-F238E27FC236}">
                <a16:creationId xmlns:a16="http://schemas.microsoft.com/office/drawing/2014/main" id="{B6D5CAD3-B175-5118-B10F-32DF67257DFC}"/>
              </a:ext>
            </a:extLst>
          </p:cNvPr>
          <p:cNvSpPr/>
          <p:nvPr/>
        </p:nvSpPr>
        <p:spPr>
          <a:xfrm>
            <a:off x="0" y="5677073"/>
            <a:ext cx="12191999" cy="6843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113" indent="-11113" algn="ctr" defTabSz="761970">
              <a:defRPr/>
            </a:pPr>
            <a:r>
              <a:rPr lang="en-US" sz="4400" b="1" dirty="0">
                <a:solidFill>
                  <a:prstClr val="white"/>
                </a:solidFill>
                <a:latin typeface="Century Gothic" panose="020B0502020202020204" pitchFamily="34" charset="0"/>
              </a:rPr>
              <a:t>1-2-3 SHOWDOWN</a:t>
            </a:r>
            <a:endParaRPr lang="en-US" sz="4800" b="1" dirty="0">
              <a:solidFill>
                <a:prstClr val="white"/>
              </a:solidFill>
              <a:latin typeface="Century Gothic" panose="020B0502020202020204" pitchFamily="34" charset="0"/>
            </a:endParaRPr>
          </a:p>
        </p:txBody>
      </p:sp>
      <p:sp>
        <p:nvSpPr>
          <p:cNvPr id="7" name="Rectangle 6">
            <a:extLst>
              <a:ext uri="{FF2B5EF4-FFF2-40B4-BE49-F238E27FC236}">
                <a16:creationId xmlns:a16="http://schemas.microsoft.com/office/drawing/2014/main" id="{D35551D4-8243-29DB-B7C5-B05A314DE535}"/>
              </a:ext>
            </a:extLst>
          </p:cNvPr>
          <p:cNvSpPr/>
          <p:nvPr/>
        </p:nvSpPr>
        <p:spPr>
          <a:xfrm>
            <a:off x="8075671" y="2136684"/>
            <a:ext cx="2955043" cy="1497103"/>
          </a:xfrm>
          <a:prstGeom prst="rect">
            <a:avLst/>
          </a:prstGeom>
          <a:solidFill>
            <a:srgbClr val="CAED9D"/>
          </a:solidFill>
          <a:ln>
            <a:solidFill>
              <a:srgbClr val="82C4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1970">
              <a:defRPr/>
            </a:pPr>
            <a:r>
              <a:rPr lang="en-US" sz="6600" b="1" dirty="0">
                <a:solidFill>
                  <a:prstClr val="black">
                    <a:lumMod val="85000"/>
                    <a:lumOff val="15000"/>
                  </a:prstClr>
                </a:solidFill>
                <a:latin typeface="Century Gothic" panose="020B0502020202020204" pitchFamily="34" charset="0"/>
              </a:rPr>
              <a:t>FACT!</a:t>
            </a:r>
          </a:p>
        </p:txBody>
      </p:sp>
      <p:sp>
        <p:nvSpPr>
          <p:cNvPr id="3" name="TextBox 2">
            <a:extLst>
              <a:ext uri="{FF2B5EF4-FFF2-40B4-BE49-F238E27FC236}">
                <a16:creationId xmlns:a16="http://schemas.microsoft.com/office/drawing/2014/main" id="{A4A3A255-0471-0EED-6940-B6E032683A0D}"/>
              </a:ext>
            </a:extLst>
          </p:cNvPr>
          <p:cNvSpPr txBox="1"/>
          <p:nvPr/>
        </p:nvSpPr>
        <p:spPr>
          <a:xfrm>
            <a:off x="583145" y="1084573"/>
            <a:ext cx="6251407" cy="4478149"/>
          </a:xfrm>
          <a:prstGeom prst="rect">
            <a:avLst/>
          </a:prstGeom>
          <a:noFill/>
          <a:ln w="28575">
            <a:solidFill>
              <a:schemeClr val="bg1">
                <a:lumMod val="75000"/>
              </a:schemeClr>
            </a:solidFill>
            <a:prstDash val="dash"/>
          </a:ln>
        </p:spPr>
        <p:txBody>
          <a:bodyPr wrap="square" tIns="91440" rtlCol="0">
            <a:spAutoFit/>
          </a:bodyPr>
          <a:lstStyle/>
          <a:p>
            <a:pPr>
              <a:spcAft>
                <a:spcPts val="600"/>
              </a:spcAft>
            </a:pPr>
            <a:r>
              <a:rPr lang="en-US" sz="1600" dirty="0">
                <a:latin typeface="Verdana" panose="020B0604030504040204" pitchFamily="34" charset="0"/>
                <a:ea typeface="Verdana" panose="020B0604030504040204" pitchFamily="34" charset="0"/>
              </a:rPr>
              <a:t>The table shows the distance between throws of a paper airplane for each person in the STEM club. </a:t>
            </a:r>
          </a:p>
          <a:p>
            <a:pPr algn="ctr">
              <a:spcAft>
                <a:spcPts val="600"/>
              </a:spcAft>
            </a:pPr>
            <a:r>
              <a:rPr lang="en-US" sz="1600" b="1" dirty="0">
                <a:latin typeface="Verdana" panose="020B0604030504040204" pitchFamily="34" charset="0"/>
                <a:ea typeface="Verdana" panose="020B0604030504040204" pitchFamily="34" charset="0"/>
              </a:rPr>
              <a:t>Paper Airplane Toss</a:t>
            </a:r>
          </a:p>
          <a:p>
            <a:pPr algn="ctr"/>
            <a:endParaRPr lang="en-US" sz="1600" b="1" dirty="0">
              <a:latin typeface="Verdana" panose="020B0604030504040204" pitchFamily="34" charset="0"/>
              <a:ea typeface="Verdana" panose="020B0604030504040204" pitchFamily="34" charset="0"/>
            </a:endParaRPr>
          </a:p>
          <a:p>
            <a:pPr algn="ctr"/>
            <a:endParaRPr lang="en-US" sz="1600" b="1" dirty="0">
              <a:latin typeface="Verdana" panose="020B0604030504040204" pitchFamily="34" charset="0"/>
              <a:ea typeface="Verdana" panose="020B0604030504040204" pitchFamily="34" charset="0"/>
            </a:endParaRPr>
          </a:p>
          <a:p>
            <a:pPr algn="ctr"/>
            <a:endParaRPr lang="en-US" sz="1600" b="1" dirty="0">
              <a:latin typeface="Verdana" panose="020B0604030504040204" pitchFamily="34" charset="0"/>
              <a:ea typeface="Verdana" panose="020B0604030504040204" pitchFamily="34" charset="0"/>
            </a:endParaRPr>
          </a:p>
          <a:p>
            <a:pPr algn="ctr"/>
            <a:endParaRPr lang="en-US" sz="1600" b="1" dirty="0">
              <a:latin typeface="Verdana" panose="020B0604030504040204" pitchFamily="34" charset="0"/>
              <a:ea typeface="Verdana" panose="020B0604030504040204" pitchFamily="34" charset="0"/>
            </a:endParaRPr>
          </a:p>
          <a:p>
            <a:pPr algn="ctr"/>
            <a:endParaRPr lang="en-US" sz="1600" b="1"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pPr algn="ctr"/>
            <a:endParaRPr lang="en-US" sz="1600" dirty="0">
              <a:latin typeface="Verdana" panose="020B0604030504040204" pitchFamily="34" charset="0"/>
              <a:ea typeface="Verdana" panose="020B0604030504040204" pitchFamily="34" charset="0"/>
            </a:endParaRPr>
          </a:p>
          <a:p>
            <a:r>
              <a:rPr lang="en-US" sz="1600" dirty="0">
                <a:latin typeface="Verdana" panose="020B0604030504040204" pitchFamily="34" charset="0"/>
                <a:ea typeface="Verdana" panose="020B0604030504040204" pitchFamily="34" charset="0"/>
              </a:rPr>
              <a:t>Order the names of the students by throwing distance from least to greatest.</a:t>
            </a:r>
          </a:p>
        </p:txBody>
      </p:sp>
      <p:graphicFrame>
        <p:nvGraphicFramePr>
          <p:cNvPr id="4" name="Table 3">
            <a:extLst>
              <a:ext uri="{FF2B5EF4-FFF2-40B4-BE49-F238E27FC236}">
                <a16:creationId xmlns:a16="http://schemas.microsoft.com/office/drawing/2014/main" id="{D1F26588-0574-5B48-0FB6-905AD8262D7B}"/>
              </a:ext>
            </a:extLst>
          </p:cNvPr>
          <p:cNvGraphicFramePr>
            <a:graphicFrameLocks noGrp="1"/>
          </p:cNvGraphicFramePr>
          <p:nvPr>
            <p:extLst>
              <p:ext uri="{D42A27DB-BD31-4B8C-83A1-F6EECF244321}">
                <p14:modId xmlns:p14="http://schemas.microsoft.com/office/powerpoint/2010/main" val="2408318560"/>
              </p:ext>
            </p:extLst>
          </p:nvPr>
        </p:nvGraphicFramePr>
        <p:xfrm>
          <a:off x="1161286" y="2021728"/>
          <a:ext cx="5028497" cy="2896469"/>
        </p:xfrm>
        <a:graphic>
          <a:graphicData uri="http://schemas.openxmlformats.org/drawingml/2006/table">
            <a:tbl>
              <a:tblPr firstRow="1" bandRow="1">
                <a:tableStyleId>{5C22544A-7EE6-4342-B048-85BDC9FD1C3A}</a:tableStyleId>
              </a:tblPr>
              <a:tblGrid>
                <a:gridCol w="1413780">
                  <a:extLst>
                    <a:ext uri="{9D8B030D-6E8A-4147-A177-3AD203B41FA5}">
                      <a16:colId xmlns:a16="http://schemas.microsoft.com/office/drawing/2014/main" val="4205870181"/>
                    </a:ext>
                  </a:extLst>
                </a:gridCol>
                <a:gridCol w="3614717">
                  <a:extLst>
                    <a:ext uri="{9D8B030D-6E8A-4147-A177-3AD203B41FA5}">
                      <a16:colId xmlns:a16="http://schemas.microsoft.com/office/drawing/2014/main" val="344159171"/>
                    </a:ext>
                  </a:extLst>
                </a:gridCol>
              </a:tblGrid>
              <a:tr h="370840">
                <a:tc>
                  <a:txBody>
                    <a:bodyPr/>
                    <a:lstStyle/>
                    <a:p>
                      <a:pPr algn="ctr"/>
                      <a:r>
                        <a:rPr lang="en-US" sz="1600" b="1" dirty="0">
                          <a:solidFill>
                            <a:schemeClr val="tx1"/>
                          </a:solidFill>
                          <a:latin typeface="Verdana" panose="020B0604030504040204" pitchFamily="34" charset="0"/>
                          <a:ea typeface="Verdana" panose="020B0604030504040204" pitchFamily="34" charset="0"/>
                        </a:rPr>
                        <a:t>Name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Distance of Throws (feet)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42049627"/>
                  </a:ext>
                </a:extLst>
              </a:tr>
              <a:tr h="518231">
                <a:tc>
                  <a:txBody>
                    <a:bodyPr/>
                    <a:lstStyle/>
                    <a:p>
                      <a:pPr algn="l"/>
                      <a:r>
                        <a:rPr lang="en-US" sz="1600" dirty="0">
                          <a:solidFill>
                            <a:schemeClr val="tx1"/>
                          </a:solidFill>
                          <a:latin typeface="Verdana" panose="020B0604030504040204" pitchFamily="34" charset="0"/>
                          <a:ea typeface="Verdana" panose="020B0604030504040204" pitchFamily="34" charset="0"/>
                        </a:rPr>
                        <a:t>Marcos</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u="sng" dirty="0">
                          <a:solidFill>
                            <a:schemeClr val="tx1"/>
                          </a:solidFill>
                          <a:latin typeface="Verdana" panose="020B0604030504040204" pitchFamily="34" charset="0"/>
                          <a:ea typeface="Verdana" panose="020B0604030504040204" pitchFamily="34" charset="0"/>
                        </a:rPr>
                        <a:t>3</a:t>
                      </a:r>
                    </a:p>
                    <a:p>
                      <a:pPr algn="ctr"/>
                      <a:r>
                        <a:rPr lang="en-US" sz="1600" dirty="0">
                          <a:solidFill>
                            <a:schemeClr val="tx1"/>
                          </a:solidFill>
                          <a:latin typeface="Verdana" panose="020B0604030504040204" pitchFamily="34" charset="0"/>
                          <a:ea typeface="Verdana" panose="020B060403050404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990977"/>
                  </a:ext>
                </a:extLst>
              </a:tr>
              <a:tr h="370840">
                <a:tc>
                  <a:txBody>
                    <a:bodyPr/>
                    <a:lstStyle/>
                    <a:p>
                      <a:pPr algn="l"/>
                      <a:r>
                        <a:rPr lang="en-US" sz="1600" dirty="0">
                          <a:solidFill>
                            <a:schemeClr val="tx1"/>
                          </a:solidFill>
                          <a:latin typeface="Verdana" panose="020B0604030504040204" pitchFamily="34" charset="0"/>
                          <a:ea typeface="Verdana" panose="020B0604030504040204" pitchFamily="34" charset="0"/>
                        </a:rPr>
                        <a:t>Tyrion</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3144570"/>
                  </a:ext>
                </a:extLst>
              </a:tr>
              <a:tr h="601325">
                <a:tc>
                  <a:txBody>
                    <a:bodyPr/>
                    <a:lstStyle/>
                    <a:p>
                      <a:pPr algn="l"/>
                      <a:r>
                        <a:rPr lang="en-US" sz="1600" dirty="0">
                          <a:solidFill>
                            <a:schemeClr val="tx1"/>
                          </a:solidFill>
                          <a:latin typeface="Verdana" panose="020B0604030504040204" pitchFamily="34" charset="0"/>
                          <a:ea typeface="Verdana" panose="020B0604030504040204" pitchFamily="34" charset="0"/>
                        </a:rPr>
                        <a:t>Jaylinda</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dirty="0">
                          <a:solidFill>
                            <a:schemeClr val="tx1"/>
                          </a:solidFill>
                          <a:latin typeface="Verdana" panose="020B0604030504040204" pitchFamily="34" charset="0"/>
                          <a:ea typeface="Verdana" panose="020B0604030504040204" pitchFamily="34" charset="0"/>
                        </a:rPr>
                        <a:t>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4883820"/>
                  </a:ext>
                </a:extLst>
              </a:tr>
              <a:tr h="370840">
                <a:tc>
                  <a:txBody>
                    <a:bodyPr/>
                    <a:lstStyle/>
                    <a:p>
                      <a:pPr algn="l"/>
                      <a:r>
                        <a:rPr lang="en-US" sz="1600" dirty="0">
                          <a:solidFill>
                            <a:schemeClr val="tx1"/>
                          </a:solidFill>
                          <a:latin typeface="Verdana" panose="020B0604030504040204" pitchFamily="34" charset="0"/>
                          <a:ea typeface="Verdana" panose="020B0604030504040204" pitchFamily="34" charset="0"/>
                        </a:rPr>
                        <a:t>Jacob</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Verdana" panose="020B0604030504040204" pitchFamily="34" charset="0"/>
                          <a:ea typeface="Verdana" panose="020B060403050404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158438"/>
                  </a:ext>
                </a:extLst>
              </a:tr>
              <a:tr h="603504">
                <a:tc>
                  <a:txBody>
                    <a:bodyPr/>
                    <a:lstStyle/>
                    <a:p>
                      <a:pPr algn="l"/>
                      <a:r>
                        <a:rPr lang="en-US" sz="1600" dirty="0">
                          <a:solidFill>
                            <a:schemeClr val="tx1"/>
                          </a:solidFill>
                          <a:latin typeface="Verdana" panose="020B0604030504040204" pitchFamily="34" charset="0"/>
                          <a:ea typeface="Verdana" panose="020B0604030504040204" pitchFamily="34" charset="0"/>
                        </a:rPr>
                        <a:t>Charlsie</a:t>
                      </a:r>
                    </a:p>
                  </a:txBody>
                  <a:tcPr marL="2743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600" dirty="0">
                          <a:solidFill>
                            <a:schemeClr val="tx1"/>
                          </a:solidFill>
                          <a:latin typeface="Verdana" panose="020B0604030504040204" pitchFamily="34" charset="0"/>
                          <a:ea typeface="Verdana" panose="020B0604030504040204" pitchFamily="34" charset="0"/>
                        </a:rPr>
                        <a:t>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1925748"/>
                  </a:ext>
                </a:extLst>
              </a:tr>
            </a:tbl>
          </a:graphicData>
        </a:graphic>
      </p:graphicFrame>
      <p:sp>
        <p:nvSpPr>
          <p:cNvPr id="6" name="TextBox 5">
            <a:extLst>
              <a:ext uri="{FF2B5EF4-FFF2-40B4-BE49-F238E27FC236}">
                <a16:creationId xmlns:a16="http://schemas.microsoft.com/office/drawing/2014/main" id="{9B189DD1-C05F-BDED-F648-342DD3873D85}"/>
              </a:ext>
            </a:extLst>
          </p:cNvPr>
          <p:cNvSpPr txBox="1"/>
          <p:nvPr/>
        </p:nvSpPr>
        <p:spPr>
          <a:xfrm>
            <a:off x="4343366" y="3341400"/>
            <a:ext cx="701203" cy="584775"/>
          </a:xfrm>
          <a:prstGeom prst="rect">
            <a:avLst/>
          </a:prstGeom>
          <a:noFill/>
        </p:spPr>
        <p:txBody>
          <a:bodyPr wrap="square" rtlCol="0">
            <a:spAutoFit/>
          </a:bodyPr>
          <a:lstStyle/>
          <a:p>
            <a:r>
              <a:rPr lang="en-US" sz="1600" u="sng" dirty="0">
                <a:latin typeface="Verdana" panose="020B0604030504040204" pitchFamily="34" charset="0"/>
                <a:ea typeface="Verdana" panose="020B0604030504040204" pitchFamily="34" charset="0"/>
              </a:rPr>
              <a:t>1</a:t>
            </a:r>
          </a:p>
          <a:p>
            <a:r>
              <a:rPr lang="en-US" sz="1600" dirty="0">
                <a:latin typeface="Verdana" panose="020B0604030504040204" pitchFamily="34" charset="0"/>
                <a:ea typeface="Verdana" panose="020B0604030504040204" pitchFamily="34" charset="0"/>
              </a:rPr>
              <a:t>8</a:t>
            </a:r>
          </a:p>
        </p:txBody>
      </p:sp>
      <p:sp>
        <p:nvSpPr>
          <p:cNvPr id="8" name="TextBox 7">
            <a:extLst>
              <a:ext uri="{FF2B5EF4-FFF2-40B4-BE49-F238E27FC236}">
                <a16:creationId xmlns:a16="http://schemas.microsoft.com/office/drawing/2014/main" id="{F52FB175-722C-0BBD-827C-18BCF47B12C8}"/>
              </a:ext>
            </a:extLst>
          </p:cNvPr>
          <p:cNvSpPr txBox="1"/>
          <p:nvPr/>
        </p:nvSpPr>
        <p:spPr>
          <a:xfrm>
            <a:off x="4310699" y="4316517"/>
            <a:ext cx="701203" cy="584775"/>
          </a:xfrm>
          <a:prstGeom prst="rect">
            <a:avLst/>
          </a:prstGeom>
          <a:noFill/>
        </p:spPr>
        <p:txBody>
          <a:bodyPr wrap="square" rtlCol="0">
            <a:spAutoFit/>
          </a:bodyPr>
          <a:lstStyle/>
          <a:p>
            <a:r>
              <a:rPr lang="en-US" sz="1600" u="sng" dirty="0">
                <a:latin typeface="Verdana" panose="020B0604030504040204" pitchFamily="34" charset="0"/>
                <a:ea typeface="Verdana" panose="020B0604030504040204" pitchFamily="34" charset="0"/>
              </a:rPr>
              <a:t>5</a:t>
            </a:r>
          </a:p>
          <a:p>
            <a:r>
              <a:rPr lang="en-US" sz="1600" dirty="0">
                <a:latin typeface="Verdana" panose="020B0604030504040204" pitchFamily="34" charset="0"/>
                <a:ea typeface="Verdana" panose="020B0604030504040204" pitchFamily="34" charset="0"/>
              </a:rPr>
              <a:t>6</a:t>
            </a:r>
          </a:p>
        </p:txBody>
      </p:sp>
    </p:spTree>
    <p:extLst>
      <p:ext uri="{BB962C8B-B14F-4D97-AF65-F5344CB8AC3E}">
        <p14:creationId xmlns:p14="http://schemas.microsoft.com/office/powerpoint/2010/main" val="326876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theme/theme1.xml><?xml version="1.0" encoding="utf-8"?>
<a:theme xmlns:a="http://schemas.openxmlformats.org/drawingml/2006/main" name="blank option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 make a pla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 show what you know">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 work it ou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 think it up">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5 write about it">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title pag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1107</TotalTime>
  <Words>2943</Words>
  <Application>Microsoft Office PowerPoint</Application>
  <PresentationFormat>Widescreen</PresentationFormat>
  <Paragraphs>726</Paragraphs>
  <Slides>21</Slides>
  <Notes>21</Notes>
  <HiddenSlides>2</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21</vt:i4>
      </vt:variant>
    </vt:vector>
  </HeadingPairs>
  <TitlesOfParts>
    <vt:vector size="33" baseType="lpstr">
      <vt:lpstr>Arial</vt:lpstr>
      <vt:lpstr>Calibri</vt:lpstr>
      <vt:lpstr>Century Gothic</vt:lpstr>
      <vt:lpstr>Tahoma</vt:lpstr>
      <vt:lpstr>Verdana</vt:lpstr>
      <vt:lpstr>blank options</vt:lpstr>
      <vt:lpstr>1 make a plan</vt:lpstr>
      <vt:lpstr>2 show what you know</vt:lpstr>
      <vt:lpstr>3 work it out</vt:lpstr>
      <vt:lpstr>4 think it up</vt:lpstr>
      <vt:lpstr>5 write about it</vt:lpstr>
      <vt:lpstr>title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Sandy Lucero</dc:creator>
  <cp:lastModifiedBy>Sandy Lucero</cp:lastModifiedBy>
  <cp:revision>65</cp:revision>
  <dcterms:created xsi:type="dcterms:W3CDTF">2025-07-09T19:11:59Z</dcterms:created>
  <dcterms:modified xsi:type="dcterms:W3CDTF">2025-09-22T23:21:58Z</dcterms:modified>
</cp:coreProperties>
</file>