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7_6F70C0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3"/>
  </p:notesMasterIdLst>
  <p:sldIdLst>
    <p:sldId id="256" r:id="rId8"/>
    <p:sldId id="265" r:id="rId9"/>
    <p:sldId id="258" r:id="rId10"/>
    <p:sldId id="279" r:id="rId11"/>
    <p:sldId id="259" r:id="rId12"/>
    <p:sldId id="280" r:id="rId13"/>
    <p:sldId id="281" r:id="rId14"/>
    <p:sldId id="260" r:id="rId15"/>
    <p:sldId id="267" r:id="rId16"/>
    <p:sldId id="282" r:id="rId17"/>
    <p:sldId id="261" r:id="rId18"/>
    <p:sldId id="268" r:id="rId19"/>
    <p:sldId id="278"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DFDB4-DC1F-007E-BD8F-ADA6C5304D83}" name="Sandy Lucero" initials="SL" userId="S::sandy@lead4ward.com::64dd3d7d-bc22-49e0-9b8a-4cec45fb4fae" providerId="AD"/>
  <p188:author id="{B0EBDACC-B921-258E-D6E5-885307BDEEAE}" name="Kimberly O'Neal" initials="KO" userId="C7XtvxS4g0cBb4xk4cfY09vszhBAkawk5/Khzw2ihEQ="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7AD2"/>
    <a:srgbClr val="089AF1"/>
    <a:srgbClr val="AEDEFC"/>
    <a:srgbClr val="86C440"/>
    <a:srgbClr val="E8F4DB"/>
    <a:srgbClr val="005EA0"/>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29FFE-4DA5-4444-80DD-A2A9F1109916}" v="3" dt="2025-09-12T16:08:05.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9" autoAdjust="0"/>
    <p:restoredTop sz="72182" autoAdjust="0"/>
  </p:normalViewPr>
  <p:slideViewPr>
    <p:cSldViewPr snapToGrid="0">
      <p:cViewPr varScale="1">
        <p:scale>
          <a:sx n="77" d="100"/>
          <a:sy n="77"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autier" userId="9f03ed452849cfae" providerId="LiveId" clId="{190D9089-AA91-493A-87E4-B2F354890EC0}"/>
    <pc:docChg chg="undo custSel delSld modSld addSection delSection">
      <pc:chgData name="Carol Gautier" userId="9f03ed452849cfae" providerId="LiveId" clId="{190D9089-AA91-493A-87E4-B2F354890EC0}" dt="2025-07-30T18:17:50.406" v="4372" actId="20577"/>
      <pc:docMkLst>
        <pc:docMk/>
      </pc:docMkLst>
      <pc:sldChg chg="addSp modSp mod">
        <pc:chgData name="Carol Gautier" userId="9f03ed452849cfae" providerId="LiveId" clId="{190D9089-AA91-493A-87E4-B2F354890EC0}" dt="2025-07-30T14:43:37.532" v="2951" actId="12788"/>
        <pc:sldMkLst>
          <pc:docMk/>
          <pc:sldMk cId="176977563" sldId="265"/>
        </pc:sldMkLst>
      </pc:sldChg>
      <pc:sldChg chg="addSp delSp modSp mod modNotesTx">
        <pc:chgData name="Carol Gautier" userId="9f03ed452849cfae" providerId="LiveId" clId="{190D9089-AA91-493A-87E4-B2F354890EC0}" dt="2025-07-30T15:03:24.244" v="3905" actId="20577"/>
        <pc:sldMkLst>
          <pc:docMk/>
          <pc:sldMk cId="2172881330" sldId="267"/>
        </pc:sldMkLst>
      </pc:sldChg>
      <pc:sldChg chg="addSp delSp modSp mod">
        <pc:chgData name="Carol Gautier" userId="9f03ed452849cfae" providerId="LiveId" clId="{190D9089-AA91-493A-87E4-B2F354890EC0}" dt="2025-07-30T14:52:18.671" v="3078" actId="1076"/>
        <pc:sldMkLst>
          <pc:docMk/>
          <pc:sldMk cId="1873386740" sldId="268"/>
        </pc:sldMkLst>
      </pc:sldChg>
      <pc:sldChg chg="del">
        <pc:chgData name="Carol Gautier" userId="9f03ed452849cfae" providerId="LiveId" clId="{190D9089-AA91-493A-87E4-B2F354890EC0}" dt="2025-07-29T18:47:44.369" v="407" actId="47"/>
        <pc:sldMkLst>
          <pc:docMk/>
          <pc:sldMk cId="3860722883" sldId="270"/>
        </pc:sldMkLst>
      </pc:sldChg>
      <pc:sldChg chg="del">
        <pc:chgData name="Carol Gautier" userId="9f03ed452849cfae" providerId="LiveId" clId="{190D9089-AA91-493A-87E4-B2F354890EC0}" dt="2025-07-29T18:47:45.972" v="408" actId="47"/>
        <pc:sldMkLst>
          <pc:docMk/>
          <pc:sldMk cId="3973114400" sldId="271"/>
        </pc:sldMkLst>
      </pc:sldChg>
      <pc:sldChg chg="del">
        <pc:chgData name="Carol Gautier" userId="9f03ed452849cfae" providerId="LiveId" clId="{190D9089-AA91-493A-87E4-B2F354890EC0}" dt="2025-07-30T14:27:51.098" v="2392" actId="47"/>
        <pc:sldMkLst>
          <pc:docMk/>
          <pc:sldMk cId="3503585903" sldId="272"/>
        </pc:sldMkLst>
      </pc:sldChg>
      <pc:sldChg chg="del">
        <pc:chgData name="Carol Gautier" userId="9f03ed452849cfae" providerId="LiveId" clId="{190D9089-AA91-493A-87E4-B2F354890EC0}" dt="2025-07-30T14:27:51.098" v="2392" actId="47"/>
        <pc:sldMkLst>
          <pc:docMk/>
          <pc:sldMk cId="1227204920" sldId="273"/>
        </pc:sldMkLst>
      </pc:sldChg>
      <pc:sldChg chg="del">
        <pc:chgData name="Carol Gautier" userId="9f03ed452849cfae" providerId="LiveId" clId="{190D9089-AA91-493A-87E4-B2F354890EC0}" dt="2025-07-30T14:27:51.098" v="2392" actId="47"/>
        <pc:sldMkLst>
          <pc:docMk/>
          <pc:sldMk cId="2951371370" sldId="276"/>
        </pc:sldMkLst>
      </pc:sldChg>
      <pc:sldChg chg="del">
        <pc:chgData name="Carol Gautier" userId="9f03ed452849cfae" providerId="LiveId" clId="{190D9089-AA91-493A-87E4-B2F354890EC0}" dt="2025-07-30T14:27:51.098" v="2392" actId="47"/>
        <pc:sldMkLst>
          <pc:docMk/>
          <pc:sldMk cId="1666130433" sldId="277"/>
        </pc:sldMkLst>
      </pc:sldChg>
      <pc:sldChg chg="addSp delSp modSp mod modNotesTx">
        <pc:chgData name="Carol Gautier" userId="9f03ed452849cfae" providerId="LiveId" clId="{190D9089-AA91-493A-87E4-B2F354890EC0}" dt="2025-07-30T18:11:13.934" v="4346" actId="113"/>
        <pc:sldMkLst>
          <pc:docMk/>
          <pc:sldMk cId="2936408850" sldId="278"/>
        </pc:sldMkLst>
      </pc:sldChg>
      <pc:sldChg chg="addSp delSp modSp mod modNotesTx">
        <pc:chgData name="Carol Gautier" userId="9f03ed452849cfae" providerId="LiveId" clId="{190D9089-AA91-493A-87E4-B2F354890EC0}" dt="2025-07-30T14:43:50.975" v="2958" actId="1036"/>
        <pc:sldMkLst>
          <pc:docMk/>
          <pc:sldMk cId="116853761" sldId="279"/>
        </pc:sldMkLst>
      </pc:sldChg>
      <pc:sldChg chg="addSp delSp modSp mod modNotesTx">
        <pc:chgData name="Carol Gautier" userId="9f03ed452849cfae" providerId="LiveId" clId="{190D9089-AA91-493A-87E4-B2F354890EC0}" dt="2025-07-30T17:52:27.512" v="4235"/>
        <pc:sldMkLst>
          <pc:docMk/>
          <pc:sldMk cId="3894104992" sldId="280"/>
        </pc:sldMkLst>
      </pc:sldChg>
      <pc:sldChg chg="addSp delSp modSp mod modNotesTx">
        <pc:chgData name="Carol Gautier" userId="9f03ed452849cfae" providerId="LiveId" clId="{190D9089-AA91-493A-87E4-B2F354890EC0}" dt="2025-07-30T17:53:58.223" v="4240" actId="20577"/>
        <pc:sldMkLst>
          <pc:docMk/>
          <pc:sldMk cId="663612293" sldId="281"/>
        </pc:sldMkLst>
      </pc:sldChg>
      <pc:sldChg chg="addSp delSp modSp mod delAnim modAnim modNotesTx">
        <pc:chgData name="Carol Gautier" userId="9f03ed452849cfae" providerId="LiveId" clId="{190D9089-AA91-493A-87E4-B2F354890EC0}" dt="2025-07-30T18:03:01.185" v="4244" actId="113"/>
        <pc:sldMkLst>
          <pc:docMk/>
          <pc:sldMk cId="874935960" sldId="282"/>
        </pc:sldMkLst>
      </pc:sldChg>
      <pc:sldChg chg="del">
        <pc:chgData name="Carol Gautier" userId="9f03ed452849cfae" providerId="LiveId" clId="{190D9089-AA91-493A-87E4-B2F354890EC0}" dt="2025-07-30T14:56:53.633" v="3426" actId="47"/>
        <pc:sldMkLst>
          <pc:docMk/>
          <pc:sldMk cId="3471312857" sldId="283"/>
        </pc:sldMkLst>
      </pc:sldChg>
      <pc:sldChg chg="addSp delSp modSp mod">
        <pc:chgData name="Carol Gautier" userId="9f03ed452849cfae" providerId="LiveId" clId="{190D9089-AA91-493A-87E4-B2F354890EC0}" dt="2025-07-30T18:17:50.406" v="4372" actId="20577"/>
        <pc:sldMkLst>
          <pc:docMk/>
          <pc:sldMk cId="252226454" sldId="288"/>
        </pc:sldMkLst>
      </pc:sldChg>
    </pc:docChg>
  </pc:docChgLst>
  <pc:docChgLst>
    <pc:chgData name="Kimberly O'Neal" userId="C7XtvxS4g0cBb4xk4cfY09vszhBAkawk5/Khzw2ihEQ=" providerId="None" clId="Web-{82C0BC94-E779-4819-99B2-56282364F347}"/>
    <pc:docChg chg="modSld">
      <pc:chgData name="Kimberly O'Neal" userId="C7XtvxS4g0cBb4xk4cfY09vszhBAkawk5/Khzw2ihEQ=" providerId="None" clId="Web-{82C0BC94-E779-4819-99B2-56282364F347}" dt="2025-09-03T17:57:44.361" v="28" actId="1076"/>
      <pc:docMkLst>
        <pc:docMk/>
      </pc:docMkLst>
      <pc:sldChg chg="addSp delSp modSp">
        <pc:chgData name="Kimberly O'Neal" userId="C7XtvxS4g0cBb4xk4cfY09vszhBAkawk5/Khzw2ihEQ=" providerId="None" clId="Web-{82C0BC94-E779-4819-99B2-56282364F347}" dt="2025-09-03T17:57:44.361" v="28" actId="1076"/>
        <pc:sldMkLst>
          <pc:docMk/>
          <pc:sldMk cId="176977563" sldId="265"/>
        </pc:sldMkLst>
        <pc:spChg chg="mod">
          <ac:chgData name="Kimberly O'Neal" userId="C7XtvxS4g0cBb4xk4cfY09vszhBAkawk5/Khzw2ihEQ=" providerId="None" clId="Web-{82C0BC94-E779-4819-99B2-56282364F347}" dt="2025-09-03T17:57:15.939" v="18" actId="1076"/>
          <ac:spMkLst>
            <pc:docMk/>
            <pc:sldMk cId="176977563" sldId="265"/>
            <ac:spMk id="2" creationId="{15FB5AB6-056B-19A4-7829-DE3316DB68E7}"/>
          </ac:spMkLst>
        </pc:spChg>
        <pc:spChg chg="mod">
          <ac:chgData name="Kimberly O'Neal" userId="C7XtvxS4g0cBb4xk4cfY09vszhBAkawk5/Khzw2ihEQ=" providerId="None" clId="Web-{82C0BC94-E779-4819-99B2-56282364F347}" dt="2025-09-03T17:57:44.361" v="28" actId="1076"/>
          <ac:spMkLst>
            <pc:docMk/>
            <pc:sldMk cId="176977563" sldId="265"/>
            <ac:spMk id="3" creationId="{2FE8A83F-1796-E29F-539E-95C377E5AA8E}"/>
          </ac:spMkLst>
        </pc:spChg>
        <pc:spChg chg="add mod">
          <ac:chgData name="Kimberly O'Neal" userId="C7XtvxS4g0cBb4xk4cfY09vszhBAkawk5/Khzw2ihEQ=" providerId="None" clId="Web-{82C0BC94-E779-4819-99B2-56282364F347}" dt="2025-09-03T17:57:31.549" v="20" actId="1076"/>
          <ac:spMkLst>
            <pc:docMk/>
            <pc:sldMk cId="176977563" sldId="265"/>
            <ac:spMk id="10" creationId="{2EBF642C-394D-C005-A64E-48AA2229A6BD}"/>
          </ac:spMkLst>
        </pc:spChg>
        <pc:spChg chg="add mod">
          <ac:chgData name="Kimberly O'Neal" userId="C7XtvxS4g0cBb4xk4cfY09vszhBAkawk5/Khzw2ihEQ=" providerId="None" clId="Web-{82C0BC94-E779-4819-99B2-56282364F347}" dt="2025-09-03T17:57:31.611" v="23" actId="1076"/>
          <ac:spMkLst>
            <pc:docMk/>
            <pc:sldMk cId="176977563" sldId="265"/>
            <ac:spMk id="16" creationId="{D3E8F9E0-10DA-8A53-AA18-5616B588DC73}"/>
          </ac:spMkLst>
        </pc:spChg>
        <pc:spChg chg="add mod">
          <ac:chgData name="Kimberly O'Neal" userId="C7XtvxS4g0cBb4xk4cfY09vszhBAkawk5/Khzw2ihEQ=" providerId="None" clId="Web-{82C0BC94-E779-4819-99B2-56282364F347}" dt="2025-09-03T17:57:31.627" v="24" actId="1076"/>
          <ac:spMkLst>
            <pc:docMk/>
            <pc:sldMk cId="176977563" sldId="265"/>
            <ac:spMk id="18" creationId="{B1C75B15-B288-726C-F98A-C2995D1CD8CA}"/>
          </ac:spMkLst>
        </pc:spChg>
        <pc:graphicFrameChg chg="add mod">
          <ac:chgData name="Kimberly O'Neal" userId="C7XtvxS4g0cBb4xk4cfY09vszhBAkawk5/Khzw2ihEQ=" providerId="None" clId="Web-{82C0BC94-E779-4819-99B2-56282364F347}" dt="2025-09-03T17:57:31.564" v="21" actId="1076"/>
          <ac:graphicFrameMkLst>
            <pc:docMk/>
            <pc:sldMk cId="176977563" sldId="265"/>
            <ac:graphicFrameMk id="12" creationId="{E5281E31-B0A2-57C2-B795-2F20C1C8697A}"/>
          </ac:graphicFrameMkLst>
        </pc:graphicFrameChg>
        <pc:graphicFrameChg chg="add mod">
          <ac:chgData name="Kimberly O'Neal" userId="C7XtvxS4g0cBb4xk4cfY09vszhBAkawk5/Khzw2ihEQ=" providerId="None" clId="Web-{82C0BC94-E779-4819-99B2-56282364F347}" dt="2025-09-03T17:57:31.595" v="22" actId="1076"/>
          <ac:graphicFrameMkLst>
            <pc:docMk/>
            <pc:sldMk cId="176977563" sldId="265"/>
            <ac:graphicFrameMk id="14" creationId="{64F9EB58-71B8-060A-CCD5-F22B5F563901}"/>
          </ac:graphicFrameMkLst>
        </pc:graphicFrameChg>
        <pc:picChg chg="mod">
          <ac:chgData name="Kimberly O'Neal" userId="C7XtvxS4g0cBb4xk4cfY09vszhBAkawk5/Khzw2ihEQ=" providerId="None" clId="Web-{82C0BC94-E779-4819-99B2-56282364F347}" dt="2025-09-03T17:57:39.033" v="27" actId="14100"/>
          <ac:picMkLst>
            <pc:docMk/>
            <pc:sldMk cId="176977563" sldId="265"/>
            <ac:picMk id="6" creationId="{6B452C15-FA63-D048-2BA3-50DD5C39A824}"/>
          </ac:picMkLst>
        </pc:picChg>
      </pc:sldChg>
    </pc:docChg>
  </pc:docChgLst>
  <pc:docChgLst>
    <pc:chgData name="Kimberly O'Neal" userId="C7XtvxS4g0cBb4xk4cfY09vszhBAkawk5/Khzw2ihEQ=" providerId="None" clId="Web-{CAE5ED2C-F44A-4FBD-9AD7-C51CA32CDE14}"/>
    <pc:docChg chg="modSld">
      <pc:chgData name="Kimberly O'Neal" userId="C7XtvxS4g0cBb4xk4cfY09vszhBAkawk5/Khzw2ihEQ=" providerId="None" clId="Web-{CAE5ED2C-F44A-4FBD-9AD7-C51CA32CDE14}" dt="2025-09-05T14:50:39.091" v="153" actId="14100"/>
      <pc:docMkLst>
        <pc:docMk/>
      </pc:docMkLst>
      <pc:sldChg chg="modSp">
        <pc:chgData name="Kimberly O'Neal" userId="C7XtvxS4g0cBb4xk4cfY09vszhBAkawk5/Khzw2ihEQ=" providerId="None" clId="Web-{CAE5ED2C-F44A-4FBD-9AD7-C51CA32CDE14}" dt="2025-09-05T14:46:58.073" v="12" actId="14100"/>
        <pc:sldMkLst>
          <pc:docMk/>
          <pc:sldMk cId="176977563" sldId="265"/>
        </pc:sldMkLst>
        <pc:spChg chg="mod">
          <ac:chgData name="Kimberly O'Neal" userId="C7XtvxS4g0cBb4xk4cfY09vszhBAkawk5/Khzw2ihEQ=" providerId="None" clId="Web-{CAE5ED2C-F44A-4FBD-9AD7-C51CA32CDE14}" dt="2025-09-05T14:46:44.667" v="7" actId="1076"/>
          <ac:spMkLst>
            <pc:docMk/>
            <pc:sldMk cId="176977563" sldId="265"/>
            <ac:spMk id="2" creationId="{15FB5AB6-056B-19A4-7829-DE3316DB68E7}"/>
          </ac:spMkLst>
        </pc:spChg>
        <pc:spChg chg="mod">
          <ac:chgData name="Kimberly O'Neal" userId="C7XtvxS4g0cBb4xk4cfY09vszhBAkawk5/Khzw2ihEQ=" providerId="None" clId="Web-{CAE5ED2C-F44A-4FBD-9AD7-C51CA32CDE14}" dt="2025-09-05T14:46:55.917" v="11" actId="1076"/>
          <ac:spMkLst>
            <pc:docMk/>
            <pc:sldMk cId="176977563" sldId="265"/>
            <ac:spMk id="3" creationId="{2FE8A83F-1796-E29F-539E-95C377E5AA8E}"/>
          </ac:spMkLst>
        </pc:spChg>
        <pc:spChg chg="mod">
          <ac:chgData name="Kimberly O'Neal" userId="C7XtvxS4g0cBb4xk4cfY09vszhBAkawk5/Khzw2ihEQ=" providerId="None" clId="Web-{CAE5ED2C-F44A-4FBD-9AD7-C51CA32CDE14}" dt="2025-09-05T14:46:49.198" v="9" actId="14100"/>
          <ac:spMkLst>
            <pc:docMk/>
            <pc:sldMk cId="176977563" sldId="265"/>
            <ac:spMk id="10" creationId="{2EBF642C-394D-C005-A64E-48AA2229A6BD}"/>
          </ac:spMkLst>
        </pc:spChg>
        <pc:picChg chg="mod">
          <ac:chgData name="Kimberly O'Neal" userId="C7XtvxS4g0cBb4xk4cfY09vszhBAkawk5/Khzw2ihEQ=" providerId="None" clId="Web-{CAE5ED2C-F44A-4FBD-9AD7-C51CA32CDE14}" dt="2025-09-05T14:46:58.073" v="12" actId="14100"/>
          <ac:picMkLst>
            <pc:docMk/>
            <pc:sldMk cId="176977563" sldId="265"/>
            <ac:picMk id="6" creationId="{6B452C15-FA63-D048-2BA3-50DD5C39A824}"/>
          </ac:picMkLst>
        </pc:picChg>
      </pc:sldChg>
      <pc:sldChg chg="delAnim">
        <pc:chgData name="Kimberly O'Neal" userId="C7XtvxS4g0cBb4xk4cfY09vszhBAkawk5/Khzw2ihEQ=" providerId="None" clId="Web-{CAE5ED2C-F44A-4FBD-9AD7-C51CA32CDE14}" dt="2025-09-05T14:46:15.073" v="5"/>
        <pc:sldMkLst>
          <pc:docMk/>
          <pc:sldMk cId="2172881330" sldId="267"/>
        </pc:sldMkLst>
      </pc:sldChg>
      <pc:sldChg chg="addSp delSp modSp delAnim">
        <pc:chgData name="Kimberly O'Neal" userId="C7XtvxS4g0cBb4xk4cfY09vszhBAkawk5/Khzw2ihEQ=" providerId="None" clId="Web-{CAE5ED2C-F44A-4FBD-9AD7-C51CA32CDE14}" dt="2025-09-05T14:49:20.153" v="110"/>
        <pc:sldMkLst>
          <pc:docMk/>
          <pc:sldMk cId="1873386740" sldId="268"/>
        </pc:sldMkLst>
        <pc:spChg chg="mod">
          <ac:chgData name="Kimberly O'Neal" userId="C7XtvxS4g0cBb4xk4cfY09vszhBAkawk5/Khzw2ihEQ=" providerId="None" clId="Web-{CAE5ED2C-F44A-4FBD-9AD7-C51CA32CDE14}" dt="2025-09-05T14:49:16.247" v="108" actId="20577"/>
          <ac:spMkLst>
            <pc:docMk/>
            <pc:sldMk cId="1873386740" sldId="268"/>
            <ac:spMk id="2" creationId="{50DE24A2-923E-C6A0-8E00-97623BDC1844}"/>
          </ac:spMkLst>
        </pc:spChg>
        <pc:spChg chg="mod">
          <ac:chgData name="Kimberly O'Neal" userId="C7XtvxS4g0cBb4xk4cfY09vszhBAkawk5/Khzw2ihEQ=" providerId="None" clId="Web-{CAE5ED2C-F44A-4FBD-9AD7-C51CA32CDE14}" dt="2025-09-05T14:48:38.356" v="79" actId="14100"/>
          <ac:spMkLst>
            <pc:docMk/>
            <pc:sldMk cId="1873386740" sldId="268"/>
            <ac:spMk id="3" creationId="{0D0B2114-043D-2DEF-8B73-2F305D133F8D}"/>
          </ac:spMkLst>
        </pc:spChg>
      </pc:sldChg>
      <pc:sldChg chg="modSp">
        <pc:chgData name="Kimberly O'Neal" userId="C7XtvxS4g0cBb4xk4cfY09vszhBAkawk5/Khzw2ihEQ=" providerId="None" clId="Web-{CAE5ED2C-F44A-4FBD-9AD7-C51CA32CDE14}" dt="2025-09-05T14:49:30.278" v="111" actId="1076"/>
        <pc:sldMkLst>
          <pc:docMk/>
          <pc:sldMk cId="2936408850" sldId="278"/>
        </pc:sldMkLst>
        <pc:spChg chg="mod">
          <ac:chgData name="Kimberly O'Neal" userId="C7XtvxS4g0cBb4xk4cfY09vszhBAkawk5/Khzw2ihEQ=" providerId="None" clId="Web-{CAE5ED2C-F44A-4FBD-9AD7-C51CA32CDE14}" dt="2025-09-05T14:49:30.278" v="111" actId="1076"/>
          <ac:spMkLst>
            <pc:docMk/>
            <pc:sldMk cId="2936408850" sldId="278"/>
            <ac:spMk id="5" creationId="{02098686-B96A-C649-AA87-EAC85619C705}"/>
          </ac:spMkLst>
        </pc:spChg>
      </pc:sldChg>
      <pc:sldChg chg="delAnim">
        <pc:chgData name="Kimberly O'Neal" userId="C7XtvxS4g0cBb4xk4cfY09vszhBAkawk5/Khzw2ihEQ=" providerId="None" clId="Web-{CAE5ED2C-F44A-4FBD-9AD7-C51CA32CDE14}" dt="2025-09-05T14:45:45.979" v="1"/>
        <pc:sldMkLst>
          <pc:docMk/>
          <pc:sldMk cId="116853761" sldId="279"/>
        </pc:sldMkLst>
      </pc:sldChg>
      <pc:sldChg chg="delAnim">
        <pc:chgData name="Kimberly O'Neal" userId="C7XtvxS4g0cBb4xk4cfY09vszhBAkawk5/Khzw2ihEQ=" providerId="None" clId="Web-{CAE5ED2C-F44A-4FBD-9AD7-C51CA32CDE14}" dt="2025-09-05T14:45:54.604" v="3"/>
        <pc:sldMkLst>
          <pc:docMk/>
          <pc:sldMk cId="3894104992" sldId="280"/>
        </pc:sldMkLst>
      </pc:sldChg>
      <pc:sldChg chg="addSp modSp delAnim">
        <pc:chgData name="Kimberly O'Neal" userId="C7XtvxS4g0cBb4xk4cfY09vszhBAkawk5/Khzw2ihEQ=" providerId="None" clId="Web-{CAE5ED2C-F44A-4FBD-9AD7-C51CA32CDE14}" dt="2025-09-05T14:50:39.091" v="153" actId="14100"/>
        <pc:sldMkLst>
          <pc:docMk/>
          <pc:sldMk cId="252226454" sldId="288"/>
        </pc:sldMkLst>
        <pc:spChg chg="mod">
          <ac:chgData name="Kimberly O'Neal" userId="C7XtvxS4g0cBb4xk4cfY09vszhBAkawk5/Khzw2ihEQ=" providerId="None" clId="Web-{CAE5ED2C-F44A-4FBD-9AD7-C51CA32CDE14}" dt="2025-09-05T14:50:31.716" v="151" actId="1076"/>
          <ac:spMkLst>
            <pc:docMk/>
            <pc:sldMk cId="252226454" sldId="288"/>
            <ac:spMk id="2" creationId="{5A9248D1-F337-0503-8E67-372386FA81E5}"/>
          </ac:spMkLst>
        </pc:spChg>
        <pc:spChg chg="mod">
          <ac:chgData name="Kimberly O'Neal" userId="C7XtvxS4g0cBb4xk4cfY09vszhBAkawk5/Khzw2ihEQ=" providerId="None" clId="Web-{CAE5ED2C-F44A-4FBD-9AD7-C51CA32CDE14}" dt="2025-09-05T14:50:30.513" v="150" actId="1076"/>
          <ac:spMkLst>
            <pc:docMk/>
            <pc:sldMk cId="252226454" sldId="288"/>
            <ac:spMk id="3" creationId="{B6C2D999-4995-8556-5050-E584229293A2}"/>
          </ac:spMkLst>
        </pc:spChg>
        <pc:spChg chg="add mod">
          <ac:chgData name="Kimberly O'Neal" userId="C7XtvxS4g0cBb4xk4cfY09vszhBAkawk5/Khzw2ihEQ=" providerId="None" clId="Web-{CAE5ED2C-F44A-4FBD-9AD7-C51CA32CDE14}" dt="2025-09-05T14:50:39.091" v="153" actId="14100"/>
          <ac:spMkLst>
            <pc:docMk/>
            <pc:sldMk cId="252226454" sldId="288"/>
            <ac:spMk id="8" creationId="{D9D324CE-BEEE-95A5-2499-6C6ACFF0A303}"/>
          </ac:spMkLst>
        </pc:spChg>
      </pc:sldChg>
    </pc:docChg>
  </pc:docChgLst>
  <pc:docChgLst>
    <pc:chgData name="Kimberly O'Neal" userId="C7XtvxS4g0cBb4xk4cfY09vszhBAkawk5/Khzw2ihEQ=" providerId="None" clId="Web-{2FA29FFE-4DA5-4444-80DD-A2A9F1109916}"/>
    <pc:docChg chg="mod modSld">
      <pc:chgData name="Kimberly O'Neal" userId="C7XtvxS4g0cBb4xk4cfY09vszhBAkawk5/Khzw2ihEQ=" providerId="None" clId="Web-{2FA29FFE-4DA5-4444-80DD-A2A9F1109916}" dt="2025-09-12T16:08:06.717" v="41"/>
      <pc:docMkLst>
        <pc:docMk/>
      </pc:docMkLst>
      <pc:sldChg chg="modNotes">
        <pc:chgData name="Kimberly O'Neal" userId="C7XtvxS4g0cBb4xk4cfY09vszhBAkawk5/Khzw2ihEQ=" providerId="None" clId="Web-{2FA29FFE-4DA5-4444-80DD-A2A9F1109916}" dt="2025-09-12T16:08:06.717" v="41"/>
        <pc:sldMkLst>
          <pc:docMk/>
          <pc:sldMk cId="116853761" sldId="279"/>
        </pc:sldMkLst>
      </pc:sldChg>
    </pc:docChg>
  </pc:docChgLst>
</pc:chgInfo>
</file>

<file path=ppt/comments/modernComment_117_6F70C01.xml><?xml version="1.0" encoding="utf-8"?>
<p188:cmLst xmlns:a="http://schemas.openxmlformats.org/drawingml/2006/main" xmlns:r="http://schemas.openxmlformats.org/officeDocument/2006/relationships" xmlns:p188="http://schemas.microsoft.com/office/powerpoint/2018/8/main">
  <p188:cm id="{466F9F74-0522-43A7-AE6B-19E848A756FA}" authorId="{76FDFDB4-DC1F-007E-BD8F-ADA6C5304D83}" status="resolved" created="2025-09-12T00:15:36.287" complete="100000">
    <pc:sldMkLst xmlns:pc="http://schemas.microsoft.com/office/powerpoint/2013/main/command">
      <pc:docMk/>
      <pc:sldMk cId="116853761" sldId="279"/>
    </pc:sldMkLst>
    <p188:txBody>
      <a:bodyPr/>
      <a:lstStyle/>
      <a:p>
        <a:r>
          <a:rPr lang="en-US"/>
          <a:t>teacher notes #1 - is there a more generic way of saying this in case this is not the case nationwide?  … an important skill? something like that?</a:t>
        </a:r>
      </a:p>
    </p188:txBody>
    <p188:extLst>
      <p:ext xmlns:p="http://schemas.openxmlformats.org/presentationml/2006/main" uri="{57CB4572-C831-44C2-8A1C-0ADB6CCDFE69}">
        <p223:reactions xmlns:p223="http://schemas.microsoft.com/office/powerpoint/2022/03/main">
          <p223:rxn type="👍">
            <p223:instance time="2025-09-12T16:08:03.435" authorId="{B0EBDACC-B921-258E-D6E5-885307BDEEAE}"/>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 - option 2: make the case (learning from mistakes instructional strategy)</a:t>
            </a:r>
          </a:p>
          <a:p>
            <a:pPr algn="l"/>
            <a:r>
              <a:rPr lang="en-US" sz="1200" b="0" dirty="0">
                <a:solidFill>
                  <a:schemeClr val="tx1">
                    <a:lumMod val="85000"/>
                    <a:lumOff val="15000"/>
                  </a:schemeClr>
                </a:solidFill>
                <a:latin typeface="Arial" panose="020B0604020202020204" pitchFamily="34" charset="0"/>
                <a:cs typeface="Arial" panose="020B0604020202020204" pitchFamily="34" charset="0"/>
              </a:rPr>
              <a:t>free virtual dice available in the lead4ward app and at: www.lead4ward.com/dice</a:t>
            </a:r>
          </a:p>
          <a:p>
            <a:pPr algn="l"/>
            <a:endParaRPr lang="en-US" sz="1200" b="0" dirty="0">
              <a:solidFill>
                <a:schemeClr val="tx1">
                  <a:lumMod val="85000"/>
                  <a:lumOff val="15000"/>
                </a:schemeClr>
              </a:solidFill>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Arial" panose="020B0604020202020204" pitchFamily="34" charset="0"/>
                <a:cs typeface="Arial" panose="020B0604020202020204" pitchFamily="34" charset="0"/>
              </a:rPr>
              <a:t>Students </a:t>
            </a:r>
            <a:r>
              <a:rPr lang="en-US" dirty="0">
                <a:latin typeface="Arial" panose="020B0604020202020204" pitchFamily="34" charset="0"/>
                <a:cs typeface="Arial" panose="020B0604020202020204" pitchFamily="34" charset="0"/>
              </a:rPr>
              <a:t>correct learning mistakes and clarify misconceptions by justifying/proving why their assigned response is right OR explain why their assigned response is an incorrect answer.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instructions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latin typeface="Arial" panose="020B0604020202020204" pitchFamily="34" charset="0"/>
                <a:cs typeface="Arial" panose="020B0604020202020204" pitchFamily="34" charset="0"/>
              </a:rPr>
              <a:t>Organize students into groups (no larger than 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latin typeface="Arial" panose="020B0604020202020204" pitchFamily="34" charset="0"/>
                <a:cs typeface="Arial" panose="020B0604020202020204" pitchFamily="34" charset="0"/>
              </a:rPr>
              <a:t>Assign each team a potential answer (choice).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latin typeface="Arial" panose="020B0604020202020204" pitchFamily="34" charset="0"/>
                <a:cs typeface="Arial" panose="020B0604020202020204" pitchFamily="34" charset="0"/>
              </a:rPr>
              <a:t>Groups huddle to determine if their answer choice is “correct/innocent” by explaining why and providing (at most) 2 pieces of evidence…or “incorrect/guilty” by explaining why and providing (at most) 2 pieces of evidence.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latin typeface="Arial" panose="020B0604020202020204" pitchFamily="34" charset="0"/>
                <a:cs typeface="Arial" panose="020B0604020202020204" pitchFamily="34" charset="0"/>
              </a:rPr>
              <a:t>Students prosecute and defend arguments.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Observe students’ thinking/responses and clarify/verify as appropriate.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Be sure discussion includes:</a:t>
            </a:r>
          </a:p>
          <a:p>
            <a:pPr marL="228600" indent="-228600" algn="l">
              <a:buFont typeface="Arial" panose="020B0604020202020204" pitchFamily="34" charset="0"/>
              <a:buChar char="•"/>
            </a:pPr>
            <a:r>
              <a:rPr lang="en-US" b="0" i="0" dirty="0">
                <a:solidFill>
                  <a:srgbClr val="1D1C1D"/>
                </a:solidFill>
                <a:effectLst/>
                <a:latin typeface="Arial" panose="020B0604020202020204" pitchFamily="34" charset="0"/>
                <a:cs typeface="Arial" panose="020B0604020202020204" pitchFamily="34" charset="0"/>
              </a:rPr>
              <a:t>Visuals or models students might use to prove their justification.</a:t>
            </a:r>
          </a:p>
          <a:p>
            <a:pPr marL="228600" indent="-228600" algn="l">
              <a:buFont typeface="Arial" panose="020B0604020202020204" pitchFamily="34" charset="0"/>
              <a:buChar char="•"/>
            </a:pPr>
            <a:r>
              <a:rPr lang="en-US" b="0" i="0" dirty="0">
                <a:solidFill>
                  <a:srgbClr val="1D1C1D"/>
                </a:solidFill>
                <a:effectLst/>
                <a:latin typeface="Arial" panose="020B0604020202020204" pitchFamily="34" charset="0"/>
                <a:cs typeface="Arial" panose="020B0604020202020204" pitchFamily="34" charset="0"/>
              </a:rPr>
              <a:t>Discourse around strategies, clues and/or vocabulary that support their justification.</a:t>
            </a:r>
          </a:p>
          <a:p>
            <a:pPr marL="228600" indent="-228600" algn="l">
              <a:buFont typeface="Arial" panose="020B0604020202020204" pitchFamily="34" charset="0"/>
              <a:buChar char="•"/>
            </a:pPr>
            <a:r>
              <a:rPr lang="en-US" b="0" i="0" dirty="0">
                <a:solidFill>
                  <a:srgbClr val="1D1C1D"/>
                </a:solidFill>
                <a:effectLst/>
                <a:latin typeface="Arial" panose="020B0604020202020204" pitchFamily="34" charset="0"/>
                <a:cs typeface="Arial" panose="020B0604020202020204" pitchFamily="34" charset="0"/>
              </a:rPr>
              <a:t>The chosen incorrect answer(s) suggests a common misconception, guessing pattern, clue picking, stopping too soon, and relying on tricks. </a:t>
            </a:r>
          </a:p>
          <a:p>
            <a:pPr marL="228600" indent="-228600" algn="l">
              <a:buFont typeface="Arial" panose="020B0604020202020204" pitchFamily="34" charset="0"/>
              <a:buChar char="•"/>
            </a:pPr>
            <a:r>
              <a:rPr lang="en-US" b="0" i="0" dirty="0">
                <a:solidFill>
                  <a:srgbClr val="1D1C1D"/>
                </a:solidFill>
                <a:effectLst/>
                <a:latin typeface="Arial" panose="020B0604020202020204" pitchFamily="34" charset="0"/>
                <a:cs typeface="Arial" panose="020B0604020202020204" pitchFamily="34" charset="0"/>
              </a:rPr>
              <a:t>Student-driven discourse. </a:t>
            </a:r>
          </a:p>
          <a:p>
            <a:pPr marL="228600" indent="-228600" algn="l">
              <a:buFont typeface="Arial" panose="020B0604020202020204" pitchFamily="34" charset="0"/>
              <a:buChar char="•"/>
            </a:pPr>
            <a:endParaRPr lang="en-US" b="0" i="0" dirty="0">
              <a:solidFill>
                <a:srgbClr val="1D1C1D"/>
              </a:solidFill>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b="1" i="0" dirty="0">
                <a:solidFill>
                  <a:srgbClr val="1D1C1D"/>
                </a:solidFill>
                <a:effectLst/>
                <a:latin typeface="Arial" panose="020B0604020202020204" pitchFamily="34" charset="0"/>
                <a:cs typeface="Arial" panose="020B0604020202020204" pitchFamily="34" charset="0"/>
              </a:rPr>
              <a:t>Purple</a:t>
            </a:r>
            <a:r>
              <a:rPr lang="en-US" b="0" i="0" dirty="0">
                <a:solidFill>
                  <a:srgbClr val="1D1C1D"/>
                </a:solidFill>
                <a:effectLst/>
                <a:latin typeface="Arial" panose="020B0604020202020204" pitchFamily="34" charset="0"/>
                <a:cs typeface="Arial" panose="020B0604020202020204" pitchFamily="34" charset="0"/>
              </a:rPr>
              <a:t>: The top solution is incorrect. Students didn’t reverse the inequality when dividing by </a:t>
            </a:r>
            <a:r>
              <a:rPr lang="en-US" b="0" i="0" dirty="0">
                <a:solidFill>
                  <a:srgbClr val="1D1C1D"/>
                </a:solidFill>
                <a:effectLst/>
                <a:latin typeface="Arial" panose="020B0604020202020204" pitchFamily="34" charset="0"/>
                <a:ea typeface="Verdana" panose="020B0604030504040204" pitchFamily="34" charset="0"/>
                <a:cs typeface="Arial" panose="020B0604020202020204" pitchFamily="34" charset="0"/>
              </a:rPr>
              <a:t>–2.</a:t>
            </a:r>
            <a:endParaRPr lang="en-US" b="0" i="0" dirty="0">
              <a:solidFill>
                <a:srgbClr val="1D1C1D"/>
              </a:solidFill>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b="1" i="0" dirty="0">
                <a:solidFill>
                  <a:srgbClr val="1D1C1D"/>
                </a:solidFill>
                <a:effectLst/>
                <a:latin typeface="Arial" panose="020B0604020202020204" pitchFamily="34" charset="0"/>
                <a:cs typeface="Arial" panose="020B0604020202020204" pitchFamily="34" charset="0"/>
              </a:rPr>
              <a:t>Blue</a:t>
            </a:r>
            <a:r>
              <a:rPr lang="en-US" b="0" i="0" dirty="0">
                <a:solidFill>
                  <a:srgbClr val="1D1C1D"/>
                </a:solidFill>
                <a:effectLst/>
                <a:latin typeface="Arial" panose="020B0604020202020204" pitchFamily="34" charset="0"/>
                <a:cs typeface="Arial" panose="020B0604020202020204" pitchFamily="34" charset="0"/>
              </a:rPr>
              <a:t> is correct.</a:t>
            </a:r>
          </a:p>
          <a:p>
            <a:pPr marL="0" indent="0" algn="l">
              <a:buFont typeface="Arial" panose="020B0604020202020204" pitchFamily="34" charset="0"/>
              <a:buNone/>
            </a:pPr>
            <a:r>
              <a:rPr lang="en-US" b="1" i="0" dirty="0">
                <a:solidFill>
                  <a:srgbClr val="1D1C1D"/>
                </a:solidFill>
                <a:effectLst/>
                <a:latin typeface="Arial" panose="020B0604020202020204" pitchFamily="34" charset="0"/>
                <a:cs typeface="Arial" panose="020B0604020202020204" pitchFamily="34" charset="0"/>
              </a:rPr>
              <a:t>Green</a:t>
            </a:r>
            <a:r>
              <a:rPr lang="en-US" b="0" i="0" dirty="0">
                <a:solidFill>
                  <a:srgbClr val="1D1C1D"/>
                </a:solidFill>
                <a:effectLst/>
                <a:latin typeface="Arial" panose="020B0604020202020204" pitchFamily="34" charset="0"/>
                <a:cs typeface="Arial" panose="020B0604020202020204" pitchFamily="34" charset="0"/>
              </a:rPr>
              <a:t>: Both are incorrect. Students added 8 to </a:t>
            </a:r>
            <a:r>
              <a:rPr lang="en-US" b="0" i="0" dirty="0">
                <a:solidFill>
                  <a:srgbClr val="1D1C1D"/>
                </a:solidFill>
                <a:effectLst/>
                <a:latin typeface="Arial" panose="020B0604020202020204" pitchFamily="34" charset="0"/>
                <a:ea typeface="Verdana" panose="020B0604030504040204" pitchFamily="34" charset="0"/>
                <a:cs typeface="Arial" panose="020B0604020202020204" pitchFamily="34" charset="0"/>
              </a:rPr>
              <a:t>–</a:t>
            </a:r>
            <a:r>
              <a:rPr lang="en-US" b="0" i="0" dirty="0">
                <a:solidFill>
                  <a:srgbClr val="1D1C1D"/>
                </a:solidFill>
                <a:effectLst/>
                <a:latin typeface="Arial" panose="020B0604020202020204" pitchFamily="34" charset="0"/>
                <a:cs typeface="Arial" panose="020B0604020202020204" pitchFamily="34" charset="0"/>
              </a:rPr>
              <a:t>16; Add 24 to 12.</a:t>
            </a:r>
            <a:endParaRPr lang="en-US" b="0" i="0" dirty="0">
              <a:solidFill>
                <a:srgbClr val="1D1C1D"/>
              </a:solidFill>
              <a:effectLst/>
              <a:latin typeface="Arial" panose="020B0604020202020204" pitchFamily="34" charset="0"/>
              <a:ea typeface="Verdana" panose="020B0604030504040204" pitchFamily="34" charset="0"/>
              <a:cs typeface="Arial" panose="020B0604020202020204" pitchFamily="34" charset="0"/>
            </a:endParaRPr>
          </a:p>
          <a:p>
            <a:pPr marL="0" indent="0" algn="l">
              <a:buFont typeface="Arial" panose="020B0604020202020204" pitchFamily="34" charset="0"/>
              <a:buNone/>
            </a:pPr>
            <a:r>
              <a:rPr lang="en-US" b="1" i="0" dirty="0">
                <a:solidFill>
                  <a:srgbClr val="1D1C1D"/>
                </a:solidFill>
                <a:effectLst/>
                <a:latin typeface="Arial" panose="020B0604020202020204" pitchFamily="34" charset="0"/>
                <a:ea typeface="Verdana" panose="020B0604030504040204" pitchFamily="34" charset="0"/>
                <a:cs typeface="Arial" panose="020B0604020202020204" pitchFamily="34" charset="0"/>
              </a:rPr>
              <a:t>Orange</a:t>
            </a:r>
            <a:r>
              <a:rPr lang="en-US" b="0" i="0" dirty="0">
                <a:solidFill>
                  <a:srgbClr val="1D1C1D"/>
                </a:solidFill>
                <a:effectLst/>
                <a:latin typeface="Arial" panose="020B0604020202020204" pitchFamily="34" charset="0"/>
                <a:ea typeface="Verdana" panose="020B0604030504040204" pitchFamily="34" charset="0"/>
                <a:cs typeface="Arial" panose="020B0604020202020204" pitchFamily="34" charset="0"/>
              </a:rPr>
              <a:t>: Both are incorrect. Students reversed both inequalities.</a:t>
            </a:r>
            <a:endParaRPr lang="en-US" b="0" i="0" dirty="0">
              <a:solidFill>
                <a:srgbClr val="1D1C1D"/>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20163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 - option 1: </a:t>
            </a:r>
            <a:r>
              <a:rPr lang="en-US" b="0" i="0" dirty="0">
                <a:solidFill>
                  <a:srgbClr val="1D1C1D"/>
                </a:solidFill>
                <a:effectLst/>
              </a:rPr>
              <a:t>Use the guiding questions on the routine to drive the thinking and discussion with students as they reflect </a:t>
            </a:r>
            <a:r>
              <a:rPr lang="en-US" dirty="0"/>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 - option 2: odd one out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Students compare/contrast four visuals, assessment questions, words, characters, historical figures, etc. and justify their thinking by defending which they think is the odd one out.</a:t>
            </a:r>
            <a:endParaRPr lang="en-US" dirty="0">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4.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divide the images/problems amongst their group and take turns describing their image/problem.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Students compare and contrast the images/problems.</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Students determine which one is the odd one out and why.</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their selected odd one out and justification.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0" indent="0" defTabSz="996094">
              <a:buFont typeface="+mj-lt"/>
              <a:buNone/>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latin typeface="Arial" panose="020B0604020202020204" pitchFamily="34" charset="0"/>
                <a:cs typeface="Arial" panose="020B0604020202020204" pitchFamily="34" charset="0"/>
              </a:rPr>
              <a:t>Upper right</a:t>
            </a:r>
            <a:r>
              <a:rPr lang="en-US" i="0" dirty="0">
                <a:latin typeface="Arial" panose="020B0604020202020204" pitchFamily="34" charset="0"/>
                <a:cs typeface="Arial" panose="020B0604020202020204" pitchFamily="34" charset="0"/>
              </a:rPr>
              <a:t>: Original problem</a:t>
            </a:r>
          </a:p>
          <a:p>
            <a:pPr marL="0" indent="0" defTabSz="996094">
              <a:buFont typeface="+mj-lt"/>
              <a:buNone/>
              <a:defRPr/>
            </a:pPr>
            <a:r>
              <a:rPr lang="en-US" b="1" i="0" dirty="0">
                <a:latin typeface="Arial" panose="020B0604020202020204" pitchFamily="34" charset="0"/>
                <a:cs typeface="Arial" panose="020B0604020202020204" pitchFamily="34" charset="0"/>
              </a:rPr>
              <a:t>Lower right</a:t>
            </a:r>
            <a:r>
              <a:rPr lang="en-US" i="0" dirty="0">
                <a:latin typeface="Arial" panose="020B0604020202020204" pitchFamily="34" charset="0"/>
                <a:cs typeface="Arial" panose="020B0604020202020204" pitchFamily="34" charset="0"/>
              </a:rPr>
              <a:t>: All signs changed. Answers stay the same.</a:t>
            </a:r>
          </a:p>
          <a:p>
            <a:pPr marL="0" indent="0" defTabSz="996094">
              <a:buFont typeface="+mj-lt"/>
              <a:buNone/>
              <a:defRPr/>
            </a:pPr>
            <a:r>
              <a:rPr lang="en-US" b="1" i="0" dirty="0">
                <a:latin typeface="Arial" panose="020B0604020202020204" pitchFamily="34" charset="0"/>
                <a:cs typeface="Arial" panose="020B0604020202020204" pitchFamily="34" charset="0"/>
              </a:rPr>
              <a:t>Upper left</a:t>
            </a:r>
            <a:r>
              <a:rPr lang="en-US" i="0" dirty="0">
                <a:latin typeface="Arial" panose="020B0604020202020204" pitchFamily="34" charset="0"/>
                <a:cs typeface="Arial" panose="020B0604020202020204" pitchFamily="34" charset="0"/>
              </a:rPr>
              <a:t>: Sides and inequalities of equations are reversed. Answers stay the same.</a:t>
            </a:r>
          </a:p>
          <a:p>
            <a:pPr marL="0" indent="0" defTabSz="996094">
              <a:buFont typeface="+mj-lt"/>
              <a:buNone/>
              <a:defRPr/>
            </a:pPr>
            <a:r>
              <a:rPr lang="en-US" b="1" i="0" dirty="0">
                <a:latin typeface="Arial" panose="020B0604020202020204" pitchFamily="34" charset="0"/>
                <a:cs typeface="Arial" panose="020B0604020202020204" pitchFamily="34" charset="0"/>
              </a:rPr>
              <a:t>Lower left</a:t>
            </a:r>
            <a:r>
              <a:rPr lang="en-US" i="0" dirty="0">
                <a:latin typeface="Arial" panose="020B0604020202020204" pitchFamily="34" charset="0"/>
                <a:cs typeface="Arial" panose="020B0604020202020204" pitchFamily="34" charset="0"/>
              </a:rPr>
              <a:t>: Inequalities are reversed. Only the inequalities change in the answers.</a:t>
            </a:r>
          </a:p>
        </p:txBody>
      </p:sp>
      <p:sp>
        <p:nvSpPr>
          <p:cNvPr id="4" name="Slide Number Placeholder 3"/>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379612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on solving equations and inequalities because:</a:t>
            </a:r>
          </a:p>
          <a:p>
            <a:pPr marL="228600" indent="-228600">
              <a:buFont typeface="+mj-lt"/>
              <a:buAutoNum type="arabicPeriod"/>
            </a:pPr>
            <a:r>
              <a:rPr lang="en-US" dirty="0"/>
              <a:t>Fluency in solving equations and inequalities with two steps is necessary for the vertical scope of what students will </a:t>
            </a:r>
            <a:r>
              <a:rPr lang="en-US"/>
              <a:t>learn next.</a:t>
            </a:r>
            <a:endParaRPr lang="en-US" dirty="0"/>
          </a:p>
          <a:p>
            <a:pPr marL="228600" indent="-228600">
              <a:buFont typeface="+mj-lt"/>
              <a:buAutoNum type="arabicPeriod"/>
            </a:pPr>
            <a:r>
              <a:rPr lang="en-US" dirty="0"/>
              <a:t>Students will solve equations in every math class from now through college.</a:t>
            </a:r>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lgn="l">
              <a:buFont typeface="+mj-lt"/>
              <a:buAutoNum type="arabicPeriod"/>
            </a:pPr>
            <a:r>
              <a:rPr lang="en-US" b="0" i="0" dirty="0">
                <a:solidFill>
                  <a:srgbClr val="1D1C1D"/>
                </a:solidFill>
                <a:effectLst/>
              </a:rPr>
              <a:t>Clues include and require an understanding of important academic vocabulary: inequality, solution, &gt;, &lt;.</a:t>
            </a:r>
          </a:p>
          <a:p>
            <a:pPr marL="228600" indent="-228600" algn="l">
              <a:buFont typeface="+mj-lt"/>
              <a:buAutoNum type="arabicPeriod"/>
            </a:pPr>
            <a:r>
              <a:rPr lang="en-US" b="0" i="0" dirty="0">
                <a:solidFill>
                  <a:srgbClr val="1D1C1D"/>
                </a:solidFill>
                <a:effectLst/>
              </a:rPr>
              <a:t>Students must read and clarify all of the clues:</a:t>
            </a:r>
          </a:p>
          <a:p>
            <a:pPr marL="628650" lvl="1" indent="-171450" algn="l">
              <a:buFont typeface="Arial" panose="020B0604020202020204" pitchFamily="34" charset="0"/>
              <a:buChar char="•"/>
            </a:pPr>
            <a:r>
              <a:rPr lang="en-US" b="0" i="0" dirty="0">
                <a:solidFill>
                  <a:srgbClr val="1D1C1D"/>
                </a:solidFill>
                <a:effectLst/>
              </a:rPr>
              <a:t>The –2 in –2</a:t>
            </a:r>
            <a:r>
              <a:rPr lang="en-US" b="0" i="1" dirty="0">
                <a:solidFill>
                  <a:srgbClr val="1D1C1D"/>
                </a:solidFill>
                <a:effectLst/>
              </a:rPr>
              <a:t>x</a:t>
            </a:r>
            <a:r>
              <a:rPr lang="en-US" b="0" i="0" dirty="0">
                <a:solidFill>
                  <a:srgbClr val="1D1C1D"/>
                </a:solidFill>
                <a:effectLst/>
              </a:rPr>
              <a:t> is negative.</a:t>
            </a:r>
          </a:p>
          <a:p>
            <a:pPr marL="628650" lvl="1" indent="-171450" algn="l">
              <a:buFont typeface="Arial" panose="020B0604020202020204" pitchFamily="34" charset="0"/>
              <a:buChar char="•"/>
            </a:pPr>
            <a:r>
              <a:rPr lang="en-US" b="0" i="0" dirty="0">
                <a:solidFill>
                  <a:srgbClr val="1D1C1D"/>
                </a:solidFill>
                <a:effectLst/>
              </a:rPr>
              <a:t>–2</a:t>
            </a:r>
            <a:r>
              <a:rPr lang="en-US" b="0" i="1" dirty="0">
                <a:solidFill>
                  <a:srgbClr val="1D1C1D"/>
                </a:solidFill>
                <a:effectLst/>
              </a:rPr>
              <a:t>x</a:t>
            </a:r>
            <a:r>
              <a:rPr lang="en-US" b="0" i="0" dirty="0">
                <a:solidFill>
                  <a:srgbClr val="1D1C1D"/>
                </a:solidFill>
                <a:effectLst/>
              </a:rPr>
              <a:t> + 8 is greater than –16. This means that when </a:t>
            </a:r>
            <a:r>
              <a:rPr lang="en-US" b="0" i="1" dirty="0">
                <a:solidFill>
                  <a:srgbClr val="1D1C1D"/>
                </a:solidFill>
                <a:effectLst/>
              </a:rPr>
              <a:t>x</a:t>
            </a:r>
            <a:r>
              <a:rPr lang="en-US" b="0" i="0" dirty="0">
                <a:solidFill>
                  <a:srgbClr val="1D1C1D"/>
                </a:solidFill>
                <a:effectLst/>
              </a:rPr>
              <a:t> is substituted into –2</a:t>
            </a:r>
            <a:r>
              <a:rPr lang="en-US" b="0" i="1" dirty="0">
                <a:solidFill>
                  <a:srgbClr val="1D1C1D"/>
                </a:solidFill>
                <a:effectLst/>
              </a:rPr>
              <a:t>x</a:t>
            </a:r>
            <a:r>
              <a:rPr lang="en-US" b="0" i="0" dirty="0">
                <a:solidFill>
                  <a:srgbClr val="1D1C1D"/>
                </a:solidFill>
                <a:effectLst/>
              </a:rPr>
              <a:t> + 8, the sum of –2</a:t>
            </a:r>
            <a:r>
              <a:rPr lang="en-US" b="0" i="1" dirty="0">
                <a:solidFill>
                  <a:srgbClr val="1D1C1D"/>
                </a:solidFill>
                <a:effectLst/>
              </a:rPr>
              <a:t>x</a:t>
            </a:r>
            <a:r>
              <a:rPr lang="en-US" b="0" i="0" dirty="0">
                <a:solidFill>
                  <a:srgbClr val="1D1C1D"/>
                </a:solidFill>
                <a:effectLst/>
              </a:rPr>
              <a:t> and 8 must be greater than –16.</a:t>
            </a:r>
          </a:p>
          <a:p>
            <a:pPr marL="628650" lvl="1" indent="-171450" algn="l">
              <a:buFont typeface="Arial" panose="020B0604020202020204" pitchFamily="34" charset="0"/>
              <a:buChar char="•"/>
            </a:pPr>
            <a:r>
              <a:rPr lang="en-US" b="0" i="0" dirty="0">
                <a:solidFill>
                  <a:srgbClr val="1D1C1D"/>
                </a:solidFill>
                <a:effectLst/>
              </a:rPr>
              <a:t>The 3 in 3</a:t>
            </a:r>
            <a:r>
              <a:rPr lang="en-US" b="0" i="1" dirty="0">
                <a:solidFill>
                  <a:srgbClr val="1D1C1D"/>
                </a:solidFill>
                <a:effectLst/>
              </a:rPr>
              <a:t>x</a:t>
            </a:r>
            <a:r>
              <a:rPr lang="en-US" b="0" i="0" dirty="0">
                <a:solidFill>
                  <a:srgbClr val="1D1C1D"/>
                </a:solidFill>
                <a:effectLst/>
              </a:rPr>
              <a:t> is positive.</a:t>
            </a:r>
          </a:p>
          <a:p>
            <a:pPr marL="628650" lvl="1" indent="-171450" algn="l">
              <a:buFont typeface="Arial" panose="020B0604020202020204" pitchFamily="34" charset="0"/>
              <a:buChar char="•"/>
            </a:pPr>
            <a:r>
              <a:rPr lang="en-US" b="0" i="0" dirty="0">
                <a:solidFill>
                  <a:srgbClr val="1D1C1D"/>
                </a:solidFill>
                <a:effectLst/>
              </a:rPr>
              <a:t>3</a:t>
            </a:r>
            <a:r>
              <a:rPr lang="en-US" b="0" i="1" dirty="0">
                <a:solidFill>
                  <a:srgbClr val="1D1C1D"/>
                </a:solidFill>
                <a:effectLst/>
              </a:rPr>
              <a:t>x</a:t>
            </a:r>
            <a:r>
              <a:rPr lang="en-US" b="0" i="0" dirty="0">
                <a:solidFill>
                  <a:srgbClr val="1D1C1D"/>
                </a:solidFill>
                <a:effectLst/>
              </a:rPr>
              <a:t> + 24 is less than 12. This means that when </a:t>
            </a:r>
            <a:r>
              <a:rPr lang="en-US" b="0" i="1" dirty="0">
                <a:solidFill>
                  <a:srgbClr val="1D1C1D"/>
                </a:solidFill>
                <a:effectLst/>
              </a:rPr>
              <a:t>x</a:t>
            </a:r>
            <a:r>
              <a:rPr lang="en-US" b="0" i="0" dirty="0">
                <a:solidFill>
                  <a:srgbClr val="1D1C1D"/>
                </a:solidFill>
                <a:effectLst/>
              </a:rPr>
              <a:t> is substituted into 3</a:t>
            </a:r>
            <a:r>
              <a:rPr lang="en-US" b="0" i="1" dirty="0">
                <a:solidFill>
                  <a:srgbClr val="1D1C1D"/>
                </a:solidFill>
                <a:effectLst/>
              </a:rPr>
              <a:t>x</a:t>
            </a:r>
            <a:r>
              <a:rPr lang="en-US" b="0" i="0" dirty="0">
                <a:solidFill>
                  <a:srgbClr val="1D1C1D"/>
                </a:solidFill>
                <a:effectLst/>
              </a:rPr>
              <a:t> + 24, the sum of 3</a:t>
            </a:r>
            <a:r>
              <a:rPr lang="en-US" b="0" i="1" dirty="0">
                <a:solidFill>
                  <a:srgbClr val="1D1C1D"/>
                </a:solidFill>
                <a:effectLst/>
              </a:rPr>
              <a:t>x</a:t>
            </a:r>
            <a:r>
              <a:rPr lang="en-US" b="0" i="0" dirty="0">
                <a:solidFill>
                  <a:srgbClr val="1D1C1D"/>
                </a:solidFill>
                <a:effectLst/>
              </a:rPr>
              <a:t> and 24 must be less than 12.  </a:t>
            </a:r>
          </a:p>
          <a:p>
            <a:pPr marL="228600" indent="-228600" algn="l">
              <a:buFont typeface="+mj-lt"/>
              <a:buAutoNum type="arabicPeriod"/>
            </a:pPr>
            <a:r>
              <a:rPr lang="en-US" b="0" i="0" dirty="0">
                <a:solidFill>
                  <a:srgbClr val="1D1C1D"/>
                </a:solidFill>
                <a:effectLst/>
              </a:rPr>
              <a:t>Students would benefit from reviewing operations with integers if needed.</a:t>
            </a:r>
          </a:p>
          <a:p>
            <a:pPr marL="228600" indent="-228600" algn="l">
              <a:buFont typeface="+mj-lt"/>
              <a:buAutoNum type="arabicPeriod"/>
            </a:pPr>
            <a:r>
              <a:rPr lang="en-US" b="0" i="0" dirty="0">
                <a:solidFill>
                  <a:srgbClr val="1D1C1D"/>
                </a:solidFill>
                <a:effectLst/>
              </a:rPr>
              <a:t>Students would benefit from reviewing solving two-step equations and why you reverse the inequality when you divide by a negative number. </a:t>
            </a: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a:p>
            <a:pPr marL="171450" indent="-171450">
              <a:buFont typeface="Arial" panose="020B0604020202020204" pitchFamily="34" charset="0"/>
              <a:buChar char="•"/>
            </a:pPr>
            <a:r>
              <a:rPr lang="en-US" b="1" dirty="0"/>
              <a:t>Interesting fact: </a:t>
            </a:r>
            <a:r>
              <a:rPr lang="en-US" dirty="0"/>
              <a:t>Each term in the first equation may be divided by 2 or -2 to make the numbers smaller. If students divide by -2, they have to reverse the inequality. Each term in the second equation may be divided by 3 to make the numbers smaller.</a:t>
            </a:r>
          </a:p>
          <a:p>
            <a:pPr marL="171450" indent="-171450">
              <a:buFont typeface="Arial" panose="020B0604020202020204" pitchFamily="34" charset="0"/>
              <a:buChar char="•"/>
            </a:pPr>
            <a:r>
              <a:rPr lang="en-US" b="1" dirty="0"/>
              <a:t>Useful fact: </a:t>
            </a:r>
            <a:r>
              <a:rPr lang="en-US" dirty="0"/>
              <a:t>Both inequalities may be solved using the same method: working with the constant that is added or subtracted from the variable term first, then dividing by the coefficient of </a:t>
            </a:r>
            <a:r>
              <a:rPr lang="en-US" i="1" dirty="0"/>
              <a:t>x</a:t>
            </a:r>
            <a:r>
              <a:rPr lang="en-US" i="0" dirty="0"/>
              <a:t>.</a:t>
            </a:r>
            <a:endParaRPr lang="en-US" dirty="0"/>
          </a:p>
          <a:p>
            <a:pPr marL="171450" indent="-171450">
              <a:buFont typeface="Arial" panose="020B0604020202020204" pitchFamily="34" charset="0"/>
              <a:buChar char="•"/>
            </a:pPr>
            <a:r>
              <a:rPr lang="en-US" b="1" dirty="0"/>
              <a:t>Most important fact: </a:t>
            </a:r>
            <a:r>
              <a:rPr lang="en-US" dirty="0"/>
              <a:t>When students divide by a negative coefficient, they have to reverse the inequality.</a:t>
            </a:r>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process for solving two-step inequalities: Work with the constant that is added or subtracted from the variable term first (either add -8 or subtract 8; either add -24 or subtract 24). Then divide by the coefficient of </a:t>
            </a:r>
            <a:r>
              <a:rPr lang="en-US" i="1" dirty="0"/>
              <a:t>x </a:t>
            </a:r>
            <a:r>
              <a:rPr lang="en-US" i="0" dirty="0"/>
              <a:t>(-2 or 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If students divide by a negative number, they have to reverse the inequality.</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7_6F70C0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20F3-2B35-33BC-F490-FFA584A7CBE2}"/>
              </a:ext>
            </a:extLst>
          </p:cNvPr>
          <p:cNvSpPr>
            <a:spLocks noGrp="1"/>
          </p:cNvSpPr>
          <p:nvPr>
            <p:ph sz="half" idx="10"/>
          </p:nvPr>
        </p:nvSpPr>
        <p:spPr>
          <a:xfrm>
            <a:off x="8289559" y="1469630"/>
            <a:ext cx="3457123" cy="4351338"/>
          </a:xfrm>
        </p:spPr>
        <p:txBody>
          <a:bodyPr/>
          <a:lstStyle/>
          <a:p>
            <a:pPr marL="342900" indent="-342900" algn="l">
              <a:buFont typeface="Arial" panose="020B0604020202020204" pitchFamily="34" charset="0"/>
              <a:buChar char="•"/>
            </a:pPr>
            <a:r>
              <a:rPr lang="en-US" dirty="0"/>
              <a:t>defend </a:t>
            </a:r>
            <a:r>
              <a:rPr lang="en-US" b="1" dirty="0"/>
              <a:t>why</a:t>
            </a:r>
            <a:r>
              <a:rPr lang="en-US" dirty="0"/>
              <a:t> your answer might be correct/incorrect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1-2 pieces of evidence do you have?</a:t>
            </a:r>
          </a:p>
        </p:txBody>
      </p:sp>
      <p:sp>
        <p:nvSpPr>
          <p:cNvPr id="5" name="Subtitle 2">
            <a:extLst>
              <a:ext uri="{FF2B5EF4-FFF2-40B4-BE49-F238E27FC236}">
                <a16:creationId xmlns:a16="http://schemas.microsoft.com/office/drawing/2014/main" id="{13125398-2B49-22CA-50A3-5014FC77AD36}"/>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make the case</a:t>
            </a:r>
          </a:p>
        </p:txBody>
      </p:sp>
      <p:graphicFrame>
        <p:nvGraphicFramePr>
          <p:cNvPr id="8" name="Table 7">
            <a:extLst>
              <a:ext uri="{FF2B5EF4-FFF2-40B4-BE49-F238E27FC236}">
                <a16:creationId xmlns:a16="http://schemas.microsoft.com/office/drawing/2014/main" id="{546BE071-3FDF-2148-5CFF-C17DD13798F8}"/>
              </a:ext>
            </a:extLst>
          </p:cNvPr>
          <p:cNvGraphicFramePr>
            <a:graphicFrameLocks noGrp="1"/>
          </p:cNvGraphicFramePr>
          <p:nvPr>
            <p:extLst>
              <p:ext uri="{D42A27DB-BD31-4B8C-83A1-F6EECF244321}">
                <p14:modId xmlns:p14="http://schemas.microsoft.com/office/powerpoint/2010/main" val="1059290659"/>
              </p:ext>
            </p:extLst>
          </p:nvPr>
        </p:nvGraphicFramePr>
        <p:xfrm>
          <a:off x="883465" y="5566034"/>
          <a:ext cx="1084542" cy="102148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b="0" dirty="0">
                          <a:solidFill>
                            <a:schemeClr val="tx1"/>
                          </a:solidFill>
                          <a:latin typeface="Verdana" panose="020B0604030504040204" pitchFamily="34" charset="0"/>
                          <a:ea typeface="Verdana" panose="020B0604030504040204" pitchFamily="34" charset="0"/>
                        </a:rPr>
                        <a:t>12</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5"/>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r h="510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5"/>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81433882"/>
                  </a:ext>
                </a:extLst>
              </a:tr>
            </a:tbl>
          </a:graphicData>
        </a:graphic>
      </p:graphicFrame>
      <p:graphicFrame>
        <p:nvGraphicFramePr>
          <p:cNvPr id="16" name="Table 15">
            <a:extLst>
              <a:ext uri="{FF2B5EF4-FFF2-40B4-BE49-F238E27FC236}">
                <a16:creationId xmlns:a16="http://schemas.microsoft.com/office/drawing/2014/main" id="{54908089-A4BC-3C23-3568-4FF755F9D319}"/>
              </a:ext>
            </a:extLst>
          </p:cNvPr>
          <p:cNvGraphicFramePr>
            <a:graphicFrameLocks noGrp="1"/>
          </p:cNvGraphicFramePr>
          <p:nvPr>
            <p:extLst>
              <p:ext uri="{D42A27DB-BD31-4B8C-83A1-F6EECF244321}">
                <p14:modId xmlns:p14="http://schemas.microsoft.com/office/powerpoint/2010/main" val="1827267561"/>
              </p:ext>
            </p:extLst>
          </p:nvPr>
        </p:nvGraphicFramePr>
        <p:xfrm>
          <a:off x="2731526" y="5566034"/>
          <a:ext cx="1084542" cy="102148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b="0" dirty="0">
                          <a:solidFill>
                            <a:schemeClr val="tx1"/>
                          </a:solidFill>
                          <a:latin typeface="Verdana" panose="020B0604030504040204" pitchFamily="34" charset="0"/>
                          <a:ea typeface="Verdana" panose="020B0604030504040204" pitchFamily="34" charset="0"/>
                        </a:rPr>
                        <a:t>12</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r h="510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81433882"/>
                  </a:ext>
                </a:extLst>
              </a:tr>
            </a:tbl>
          </a:graphicData>
        </a:graphic>
      </p:graphicFrame>
      <p:graphicFrame>
        <p:nvGraphicFramePr>
          <p:cNvPr id="17" name="Table 16">
            <a:extLst>
              <a:ext uri="{FF2B5EF4-FFF2-40B4-BE49-F238E27FC236}">
                <a16:creationId xmlns:a16="http://schemas.microsoft.com/office/drawing/2014/main" id="{B44D7943-B08C-3565-18C5-BF38A0214522}"/>
              </a:ext>
            </a:extLst>
          </p:cNvPr>
          <p:cNvGraphicFramePr>
            <a:graphicFrameLocks noGrp="1"/>
          </p:cNvGraphicFramePr>
          <p:nvPr>
            <p:extLst>
              <p:ext uri="{D42A27DB-BD31-4B8C-83A1-F6EECF244321}">
                <p14:modId xmlns:p14="http://schemas.microsoft.com/office/powerpoint/2010/main" val="1187634298"/>
              </p:ext>
            </p:extLst>
          </p:nvPr>
        </p:nvGraphicFramePr>
        <p:xfrm>
          <a:off x="4579587" y="5594648"/>
          <a:ext cx="1343665" cy="1021480"/>
        </p:xfrm>
        <a:graphic>
          <a:graphicData uri="http://schemas.openxmlformats.org/drawingml/2006/table">
            <a:tbl>
              <a:tblPr firstRow="1" bandRow="1">
                <a:tableStyleId>{5C22544A-7EE6-4342-B048-85BDC9FD1C3A}</a:tableStyleId>
              </a:tblPr>
              <a:tblGrid>
                <a:gridCol w="1343665">
                  <a:extLst>
                    <a:ext uri="{9D8B030D-6E8A-4147-A177-3AD203B41FA5}">
                      <a16:colId xmlns:a16="http://schemas.microsoft.com/office/drawing/2014/main" val="905779079"/>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r h="510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12</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81433882"/>
                  </a:ext>
                </a:extLst>
              </a:tr>
            </a:tbl>
          </a:graphicData>
        </a:graphic>
      </p:graphicFrame>
      <p:graphicFrame>
        <p:nvGraphicFramePr>
          <p:cNvPr id="18" name="Table 17">
            <a:extLst>
              <a:ext uri="{FF2B5EF4-FFF2-40B4-BE49-F238E27FC236}">
                <a16:creationId xmlns:a16="http://schemas.microsoft.com/office/drawing/2014/main" id="{428FD829-0CB6-8CF6-705D-7279415F764C}"/>
              </a:ext>
            </a:extLst>
          </p:cNvPr>
          <p:cNvGraphicFramePr>
            <a:graphicFrameLocks noGrp="1"/>
          </p:cNvGraphicFramePr>
          <p:nvPr>
            <p:extLst>
              <p:ext uri="{D42A27DB-BD31-4B8C-83A1-F6EECF244321}">
                <p14:modId xmlns:p14="http://schemas.microsoft.com/office/powerpoint/2010/main" val="3366182849"/>
              </p:ext>
            </p:extLst>
          </p:nvPr>
        </p:nvGraphicFramePr>
        <p:xfrm>
          <a:off x="6686770" y="5594648"/>
          <a:ext cx="1084542" cy="102148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12</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r h="510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endParaRPr lang="en-US" b="0" i="1" dirty="0">
                        <a:solidFill>
                          <a:schemeClr val="tx1"/>
                        </a:solidFill>
                        <a:latin typeface="Verdana" panose="020B0604030504040204" pitchFamily="34" charset="0"/>
                        <a:ea typeface="Verdana" panose="020B060403050404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81433882"/>
                  </a:ext>
                </a:extLst>
              </a:tr>
            </a:tbl>
          </a:graphicData>
        </a:graphic>
      </p:graphicFrame>
      <p:sp>
        <p:nvSpPr>
          <p:cNvPr id="6" name="TextBox 5">
            <a:extLst>
              <a:ext uri="{FF2B5EF4-FFF2-40B4-BE49-F238E27FC236}">
                <a16:creationId xmlns:a16="http://schemas.microsoft.com/office/drawing/2014/main" id="{EF5CCF75-1ECD-3866-0550-66AAE6300BE0}"/>
              </a:ext>
            </a:extLst>
          </p:cNvPr>
          <p:cNvSpPr txBox="1"/>
          <p:nvPr/>
        </p:nvSpPr>
        <p:spPr>
          <a:xfrm>
            <a:off x="1228512" y="882827"/>
            <a:ext cx="6011532" cy="4616648"/>
          </a:xfrm>
          <a:prstGeom prst="rect">
            <a:avLst/>
          </a:prstGeom>
          <a:noFill/>
          <a:ln w="28575">
            <a:solidFill>
              <a:schemeClr val="bg1">
                <a:lumMod val="75000"/>
              </a:schemeClr>
            </a:solidFill>
            <a:prstDash val="dash"/>
          </a:ln>
        </p:spPr>
        <p:txBody>
          <a:bodyPr wrap="square" lIns="182880" tIns="91440" bIns="91440" rtlCol="0">
            <a:spAutoFit/>
          </a:bodyPr>
          <a:lstStyle/>
          <a:p>
            <a:r>
              <a:rPr lang="en-US" sz="2000" dirty="0">
                <a:latin typeface="Verdana" panose="020B0604030504040204" pitchFamily="34" charset="0"/>
                <a:ea typeface="Verdana" panose="020B0604030504040204" pitchFamily="34" charset="0"/>
              </a:rPr>
              <a:t>What is the solution set for each inequality?</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Move the correct answer to each box in the table. Each answer may be used more than once. Not all answers will be used. </a:t>
            </a: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9" name="Table 8">
            <a:extLst>
              <a:ext uri="{FF2B5EF4-FFF2-40B4-BE49-F238E27FC236}">
                <a16:creationId xmlns:a16="http://schemas.microsoft.com/office/drawing/2014/main" id="{1F11C738-6364-1D58-93DC-7F62A3026172}"/>
              </a:ext>
            </a:extLst>
          </p:cNvPr>
          <p:cNvGraphicFramePr>
            <a:graphicFrameLocks noGrp="1"/>
          </p:cNvGraphicFramePr>
          <p:nvPr>
            <p:extLst>
              <p:ext uri="{D42A27DB-BD31-4B8C-83A1-F6EECF244321}">
                <p14:modId xmlns:p14="http://schemas.microsoft.com/office/powerpoint/2010/main" val="766814665"/>
              </p:ext>
            </p:extLst>
          </p:nvPr>
        </p:nvGraphicFramePr>
        <p:xfrm>
          <a:off x="2025609" y="3788808"/>
          <a:ext cx="4389120" cy="1468120"/>
        </p:xfrm>
        <a:graphic>
          <a:graphicData uri="http://schemas.openxmlformats.org/drawingml/2006/table">
            <a:tbl>
              <a:tblPr firstRow="1" bandRow="1">
                <a:tableStyleId>{5C22544A-7EE6-4342-B048-85BDC9FD1C3A}</a:tableStyleId>
              </a:tblPr>
              <a:tblGrid>
                <a:gridCol w="2240000">
                  <a:extLst>
                    <a:ext uri="{9D8B030D-6E8A-4147-A177-3AD203B41FA5}">
                      <a16:colId xmlns:a16="http://schemas.microsoft.com/office/drawing/2014/main" val="2474767836"/>
                    </a:ext>
                  </a:extLst>
                </a:gridCol>
                <a:gridCol w="2149120">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graphicFrame>
        <p:nvGraphicFramePr>
          <p:cNvPr id="10" name="Table 9">
            <a:extLst>
              <a:ext uri="{FF2B5EF4-FFF2-40B4-BE49-F238E27FC236}">
                <a16:creationId xmlns:a16="http://schemas.microsoft.com/office/drawing/2014/main" id="{F07A4BFB-B33E-DF45-261A-91EA323E709B}"/>
              </a:ext>
            </a:extLst>
          </p:cNvPr>
          <p:cNvGraphicFramePr>
            <a:graphicFrameLocks noGrp="1"/>
          </p:cNvGraphicFramePr>
          <p:nvPr>
            <p:extLst>
              <p:ext uri="{D42A27DB-BD31-4B8C-83A1-F6EECF244321}">
                <p14:modId xmlns:p14="http://schemas.microsoft.com/office/powerpoint/2010/main" val="764322333"/>
              </p:ext>
            </p:extLst>
          </p:nvPr>
        </p:nvGraphicFramePr>
        <p:xfrm>
          <a:off x="1631192" y="2693988"/>
          <a:ext cx="5161740" cy="51074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gridCol w="274524">
                  <a:extLst>
                    <a:ext uri="{9D8B030D-6E8A-4147-A177-3AD203B41FA5}">
                      <a16:colId xmlns:a16="http://schemas.microsoft.com/office/drawing/2014/main" val="669721651"/>
                    </a:ext>
                  </a:extLst>
                </a:gridCol>
                <a:gridCol w="1084542">
                  <a:extLst>
                    <a:ext uri="{9D8B030D-6E8A-4147-A177-3AD203B41FA5}">
                      <a16:colId xmlns:a16="http://schemas.microsoft.com/office/drawing/2014/main" val="3046199915"/>
                    </a:ext>
                  </a:extLst>
                </a:gridCol>
                <a:gridCol w="274524">
                  <a:extLst>
                    <a:ext uri="{9D8B030D-6E8A-4147-A177-3AD203B41FA5}">
                      <a16:colId xmlns:a16="http://schemas.microsoft.com/office/drawing/2014/main" val="1025392179"/>
                    </a:ext>
                  </a:extLst>
                </a:gridCol>
                <a:gridCol w="1084542">
                  <a:extLst>
                    <a:ext uri="{9D8B030D-6E8A-4147-A177-3AD203B41FA5}">
                      <a16:colId xmlns:a16="http://schemas.microsoft.com/office/drawing/2014/main" val="89774207"/>
                    </a:ext>
                  </a:extLst>
                </a:gridCol>
                <a:gridCol w="274524">
                  <a:extLst>
                    <a:ext uri="{9D8B030D-6E8A-4147-A177-3AD203B41FA5}">
                      <a16:colId xmlns:a16="http://schemas.microsoft.com/office/drawing/2014/main" val="1419176577"/>
                    </a:ext>
                  </a:extLst>
                </a:gridCol>
                <a:gridCol w="1084542">
                  <a:extLst>
                    <a:ext uri="{9D8B030D-6E8A-4147-A177-3AD203B41FA5}">
                      <a16:colId xmlns:a16="http://schemas.microsoft.com/office/drawing/2014/main" val="2038321572"/>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b="0" dirty="0">
                          <a:solidFill>
                            <a:schemeClr val="tx1"/>
                          </a:solidFill>
                          <a:latin typeface="Verdana" panose="020B0604030504040204" pitchFamily="34" charset="0"/>
                          <a:ea typeface="Verdana" panose="020B0604030504040204" pitchFamily="34" charset="0"/>
                        </a:rPr>
                        <a:t>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11" name="TextBox 10">
            <a:extLst>
              <a:ext uri="{FF2B5EF4-FFF2-40B4-BE49-F238E27FC236}">
                <a16:creationId xmlns:a16="http://schemas.microsoft.com/office/drawing/2014/main" id="{25A43AC2-08B5-CF2D-4494-104388799BC3}"/>
              </a:ext>
            </a:extLst>
          </p:cNvPr>
          <p:cNvSpPr txBox="1"/>
          <p:nvPr/>
        </p:nvSpPr>
        <p:spPr>
          <a:xfrm>
            <a:off x="4587470" y="4207896"/>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12" name="TextBox 11">
            <a:extLst>
              <a:ext uri="{FF2B5EF4-FFF2-40B4-BE49-F238E27FC236}">
                <a16:creationId xmlns:a16="http://schemas.microsoft.com/office/drawing/2014/main" id="{CCDA6DB1-8E5E-1AB8-532F-51FC491526FD}"/>
              </a:ext>
            </a:extLst>
          </p:cNvPr>
          <p:cNvSpPr txBox="1"/>
          <p:nvPr/>
        </p:nvSpPr>
        <p:spPr>
          <a:xfrm>
            <a:off x="4587470" y="4773150"/>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87493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3" y="3955703"/>
            <a:ext cx="2989559" cy="1417963"/>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could you change one of the problems so that x &gt; -4 is a correct answer? </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13549" y="1348601"/>
            <a:ext cx="2999083" cy="1067724"/>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connect with other concepts? </a:t>
            </a:r>
          </a:p>
        </p:txBody>
      </p:sp>
      <p:sp>
        <p:nvSpPr>
          <p:cNvPr id="8" name="TextBox 7">
            <a:extLst>
              <a:ext uri="{FF2B5EF4-FFF2-40B4-BE49-F238E27FC236}">
                <a16:creationId xmlns:a16="http://schemas.microsoft.com/office/drawing/2014/main" id="{EF94988E-087A-BC6B-7621-BE40D030249D}"/>
              </a:ext>
            </a:extLst>
          </p:cNvPr>
          <p:cNvSpPr txBox="1"/>
          <p:nvPr/>
        </p:nvSpPr>
        <p:spPr>
          <a:xfrm>
            <a:off x="5324523" y="1348601"/>
            <a:ext cx="6011532" cy="4616648"/>
          </a:xfrm>
          <a:prstGeom prst="rect">
            <a:avLst/>
          </a:prstGeom>
          <a:noFill/>
          <a:ln w="28575">
            <a:solidFill>
              <a:schemeClr val="bg1">
                <a:lumMod val="75000"/>
              </a:schemeClr>
            </a:solidFill>
            <a:prstDash val="dash"/>
          </a:ln>
        </p:spPr>
        <p:txBody>
          <a:bodyPr wrap="square" lIns="182880" tIns="91440" bIns="91440" rtlCol="0">
            <a:spAutoFit/>
          </a:bodyPr>
          <a:lstStyle/>
          <a:p>
            <a:r>
              <a:rPr lang="en-US" sz="2000" dirty="0">
                <a:latin typeface="Verdana" panose="020B0604030504040204" pitchFamily="34" charset="0"/>
                <a:ea typeface="Verdana" panose="020B0604030504040204" pitchFamily="34" charset="0"/>
              </a:rPr>
              <a:t>What is the solution set for each inequality?</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Move the correct answer to each box in the table. Each answer may be used more than once. Not all answers will be used. </a:t>
            </a: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1" name="Table 10">
            <a:extLst>
              <a:ext uri="{FF2B5EF4-FFF2-40B4-BE49-F238E27FC236}">
                <a16:creationId xmlns:a16="http://schemas.microsoft.com/office/drawing/2014/main" id="{AAD401D3-D12E-2E47-8263-E2C06B02FC6A}"/>
              </a:ext>
            </a:extLst>
          </p:cNvPr>
          <p:cNvGraphicFramePr>
            <a:graphicFrameLocks noGrp="1"/>
          </p:cNvGraphicFramePr>
          <p:nvPr>
            <p:extLst>
              <p:ext uri="{D42A27DB-BD31-4B8C-83A1-F6EECF244321}">
                <p14:modId xmlns:p14="http://schemas.microsoft.com/office/powerpoint/2010/main" val="2089553706"/>
              </p:ext>
            </p:extLst>
          </p:nvPr>
        </p:nvGraphicFramePr>
        <p:xfrm>
          <a:off x="6121620" y="4254582"/>
          <a:ext cx="4389120" cy="1468120"/>
        </p:xfrm>
        <a:graphic>
          <a:graphicData uri="http://schemas.openxmlformats.org/drawingml/2006/table">
            <a:tbl>
              <a:tblPr firstRow="1" bandRow="1">
                <a:tableStyleId>{5C22544A-7EE6-4342-B048-85BDC9FD1C3A}</a:tableStyleId>
              </a:tblPr>
              <a:tblGrid>
                <a:gridCol w="2240000">
                  <a:extLst>
                    <a:ext uri="{9D8B030D-6E8A-4147-A177-3AD203B41FA5}">
                      <a16:colId xmlns:a16="http://schemas.microsoft.com/office/drawing/2014/main" val="2474767836"/>
                    </a:ext>
                  </a:extLst>
                </a:gridCol>
                <a:gridCol w="2149120">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graphicFrame>
        <p:nvGraphicFramePr>
          <p:cNvPr id="12" name="Table 11">
            <a:extLst>
              <a:ext uri="{FF2B5EF4-FFF2-40B4-BE49-F238E27FC236}">
                <a16:creationId xmlns:a16="http://schemas.microsoft.com/office/drawing/2014/main" id="{1A48D30B-5924-7827-229E-2B7B82A6A4AD}"/>
              </a:ext>
            </a:extLst>
          </p:cNvPr>
          <p:cNvGraphicFramePr>
            <a:graphicFrameLocks noGrp="1"/>
          </p:cNvGraphicFramePr>
          <p:nvPr>
            <p:extLst>
              <p:ext uri="{D42A27DB-BD31-4B8C-83A1-F6EECF244321}">
                <p14:modId xmlns:p14="http://schemas.microsoft.com/office/powerpoint/2010/main" val="1612088688"/>
              </p:ext>
            </p:extLst>
          </p:nvPr>
        </p:nvGraphicFramePr>
        <p:xfrm>
          <a:off x="5727203" y="3159762"/>
          <a:ext cx="5161740" cy="51074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gridCol w="274524">
                  <a:extLst>
                    <a:ext uri="{9D8B030D-6E8A-4147-A177-3AD203B41FA5}">
                      <a16:colId xmlns:a16="http://schemas.microsoft.com/office/drawing/2014/main" val="669721651"/>
                    </a:ext>
                  </a:extLst>
                </a:gridCol>
                <a:gridCol w="1084542">
                  <a:extLst>
                    <a:ext uri="{9D8B030D-6E8A-4147-A177-3AD203B41FA5}">
                      <a16:colId xmlns:a16="http://schemas.microsoft.com/office/drawing/2014/main" val="3046199915"/>
                    </a:ext>
                  </a:extLst>
                </a:gridCol>
                <a:gridCol w="274524">
                  <a:extLst>
                    <a:ext uri="{9D8B030D-6E8A-4147-A177-3AD203B41FA5}">
                      <a16:colId xmlns:a16="http://schemas.microsoft.com/office/drawing/2014/main" val="1025392179"/>
                    </a:ext>
                  </a:extLst>
                </a:gridCol>
                <a:gridCol w="1084542">
                  <a:extLst>
                    <a:ext uri="{9D8B030D-6E8A-4147-A177-3AD203B41FA5}">
                      <a16:colId xmlns:a16="http://schemas.microsoft.com/office/drawing/2014/main" val="89774207"/>
                    </a:ext>
                  </a:extLst>
                </a:gridCol>
                <a:gridCol w="274524">
                  <a:extLst>
                    <a:ext uri="{9D8B030D-6E8A-4147-A177-3AD203B41FA5}">
                      <a16:colId xmlns:a16="http://schemas.microsoft.com/office/drawing/2014/main" val="1419176577"/>
                    </a:ext>
                  </a:extLst>
                </a:gridCol>
                <a:gridCol w="1084542">
                  <a:extLst>
                    <a:ext uri="{9D8B030D-6E8A-4147-A177-3AD203B41FA5}">
                      <a16:colId xmlns:a16="http://schemas.microsoft.com/office/drawing/2014/main" val="2038321572"/>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b="0" dirty="0">
                          <a:solidFill>
                            <a:schemeClr val="tx1"/>
                          </a:solidFill>
                          <a:latin typeface="Verdana" panose="020B0604030504040204" pitchFamily="34" charset="0"/>
                          <a:ea typeface="Verdana" panose="020B0604030504040204" pitchFamily="34" charset="0"/>
                        </a:rPr>
                        <a:t>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13" name="TextBox 12">
            <a:extLst>
              <a:ext uri="{FF2B5EF4-FFF2-40B4-BE49-F238E27FC236}">
                <a16:creationId xmlns:a16="http://schemas.microsoft.com/office/drawing/2014/main" id="{D9931FD7-4168-D814-B961-BB594F026A83}"/>
              </a:ext>
            </a:extLst>
          </p:cNvPr>
          <p:cNvSpPr txBox="1"/>
          <p:nvPr/>
        </p:nvSpPr>
        <p:spPr>
          <a:xfrm>
            <a:off x="8683481" y="4673670"/>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C0546ABB-1540-CF30-4C48-49AF3543EABA}"/>
              </a:ext>
            </a:extLst>
          </p:cNvPr>
          <p:cNvSpPr txBox="1"/>
          <p:nvPr/>
        </p:nvSpPr>
        <p:spPr>
          <a:xfrm>
            <a:off x="8683481" y="5238924"/>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18733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2098686-B96A-C649-AA87-EAC85619C705}"/>
              </a:ext>
            </a:extLst>
          </p:cNvPr>
          <p:cNvSpPr txBox="1">
            <a:spLocks/>
          </p:cNvSpPr>
          <p:nvPr/>
        </p:nvSpPr>
        <p:spPr>
          <a:xfrm>
            <a:off x="63667" y="-6016"/>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odd one out</a:t>
            </a:r>
          </a:p>
        </p:txBody>
      </p:sp>
      <p:cxnSp>
        <p:nvCxnSpPr>
          <p:cNvPr id="6" name="Straight Connector 5">
            <a:extLst>
              <a:ext uri="{FF2B5EF4-FFF2-40B4-BE49-F238E27FC236}">
                <a16:creationId xmlns:a16="http://schemas.microsoft.com/office/drawing/2014/main" id="{63D9D039-ADDC-4AE6-3C9B-6BC40BFCFFEF}"/>
              </a:ext>
            </a:extLst>
          </p:cNvPr>
          <p:cNvCxnSpPr>
            <a:cxnSpLocks/>
          </p:cNvCxnSpPr>
          <p:nvPr/>
        </p:nvCxnSpPr>
        <p:spPr>
          <a:xfrm>
            <a:off x="6096000" y="621230"/>
            <a:ext cx="0" cy="5715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3D275F-8AD1-3BC8-6F80-0C881FC2C76C}"/>
              </a:ext>
            </a:extLst>
          </p:cNvPr>
          <p:cNvCxnSpPr>
            <a:cxnSpLocks/>
          </p:cNvCxnSpPr>
          <p:nvPr/>
        </p:nvCxnSpPr>
        <p:spPr>
          <a:xfrm flipH="1">
            <a:off x="990600" y="3429000"/>
            <a:ext cx="102108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2334D75-3044-266F-7AFD-F1BE854A28FA}"/>
              </a:ext>
            </a:extLst>
          </p:cNvPr>
          <p:cNvSpPr txBox="1"/>
          <p:nvPr/>
        </p:nvSpPr>
        <p:spPr>
          <a:xfrm>
            <a:off x="6220710" y="507141"/>
            <a:ext cx="5204366" cy="2754600"/>
          </a:xfrm>
          <a:prstGeom prst="rect">
            <a:avLst/>
          </a:prstGeom>
          <a:noFill/>
          <a:ln w="28575">
            <a:solidFill>
              <a:schemeClr val="bg1">
                <a:lumMod val="75000"/>
              </a:schemeClr>
            </a:solidFill>
            <a:prstDash val="dash"/>
          </a:ln>
        </p:spPr>
        <p:txBody>
          <a:bodyPr wrap="square" rtlCol="0">
            <a:spAutoFit/>
          </a:bodyPr>
          <a:lstStyle/>
          <a:p>
            <a:r>
              <a:rPr lang="en-US" sz="2000" dirty="0">
                <a:latin typeface="Verdana" panose="020B0604030504040204" pitchFamily="34" charset="0"/>
                <a:ea typeface="Verdana" panose="020B0604030504040204" pitchFamily="34" charset="0"/>
              </a:rPr>
              <a:t>What is the solution set for each inequality?</a:t>
            </a:r>
          </a:p>
          <a:p>
            <a:pPr algn="ctr">
              <a:spcBef>
                <a:spcPts val="600"/>
              </a:spcBef>
            </a:pP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id="{790C4C00-56C4-F113-85B5-0BEA37AA79E8}"/>
              </a:ext>
            </a:extLst>
          </p:cNvPr>
          <p:cNvGraphicFramePr>
            <a:graphicFrameLocks noGrp="1"/>
          </p:cNvGraphicFramePr>
          <p:nvPr>
            <p:extLst>
              <p:ext uri="{D42A27DB-BD31-4B8C-83A1-F6EECF244321}">
                <p14:modId xmlns:p14="http://schemas.microsoft.com/office/powerpoint/2010/main" val="3498442300"/>
              </p:ext>
            </p:extLst>
          </p:nvPr>
        </p:nvGraphicFramePr>
        <p:xfrm>
          <a:off x="6446020" y="1647651"/>
          <a:ext cx="4735367" cy="1468120"/>
        </p:xfrm>
        <a:graphic>
          <a:graphicData uri="http://schemas.openxmlformats.org/drawingml/2006/table">
            <a:tbl>
              <a:tblPr firstRow="1" bandRow="1">
                <a:tableStyleId>{5C22544A-7EE6-4342-B048-85BDC9FD1C3A}</a:tableStyleId>
              </a:tblPr>
              <a:tblGrid>
                <a:gridCol w="2416709">
                  <a:extLst>
                    <a:ext uri="{9D8B030D-6E8A-4147-A177-3AD203B41FA5}">
                      <a16:colId xmlns:a16="http://schemas.microsoft.com/office/drawing/2014/main" val="2474767836"/>
                    </a:ext>
                  </a:extLst>
                </a:gridCol>
                <a:gridCol w="2318658">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14" name="TextBox 13">
            <a:extLst>
              <a:ext uri="{FF2B5EF4-FFF2-40B4-BE49-F238E27FC236}">
                <a16:creationId xmlns:a16="http://schemas.microsoft.com/office/drawing/2014/main" id="{7CB1D489-6AB1-A9F0-1BE6-D02DF8F05A41}"/>
              </a:ext>
            </a:extLst>
          </p:cNvPr>
          <p:cNvSpPr txBox="1"/>
          <p:nvPr/>
        </p:nvSpPr>
        <p:spPr>
          <a:xfrm>
            <a:off x="6233236" y="3577598"/>
            <a:ext cx="5204366" cy="2754600"/>
          </a:xfrm>
          <a:prstGeom prst="rect">
            <a:avLst/>
          </a:prstGeom>
          <a:noFill/>
          <a:ln w="28575">
            <a:solidFill>
              <a:schemeClr val="bg1">
                <a:lumMod val="75000"/>
              </a:schemeClr>
            </a:solidFill>
            <a:prstDash val="dash"/>
          </a:ln>
        </p:spPr>
        <p:txBody>
          <a:bodyPr wrap="square" rtlCol="0">
            <a:spAutoFit/>
          </a:bodyPr>
          <a:lstStyle/>
          <a:p>
            <a:r>
              <a:rPr lang="en-US" sz="2000" dirty="0">
                <a:latin typeface="Verdana" panose="020B0604030504040204" pitchFamily="34" charset="0"/>
                <a:ea typeface="Verdana" panose="020B0604030504040204" pitchFamily="34" charset="0"/>
              </a:rPr>
              <a:t>What is the solution set for each inequality?</a:t>
            </a:r>
          </a:p>
          <a:p>
            <a:pPr algn="ctr">
              <a:spcBef>
                <a:spcPts val="600"/>
              </a:spcBef>
            </a:pP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5" name="Table 14">
            <a:extLst>
              <a:ext uri="{FF2B5EF4-FFF2-40B4-BE49-F238E27FC236}">
                <a16:creationId xmlns:a16="http://schemas.microsoft.com/office/drawing/2014/main" id="{A94F423C-C72F-C776-E181-F87BADFFD319}"/>
              </a:ext>
            </a:extLst>
          </p:cNvPr>
          <p:cNvGraphicFramePr>
            <a:graphicFrameLocks noGrp="1"/>
          </p:cNvGraphicFramePr>
          <p:nvPr>
            <p:extLst>
              <p:ext uri="{D42A27DB-BD31-4B8C-83A1-F6EECF244321}">
                <p14:modId xmlns:p14="http://schemas.microsoft.com/office/powerpoint/2010/main" val="1329215486"/>
              </p:ext>
            </p:extLst>
          </p:nvPr>
        </p:nvGraphicFramePr>
        <p:xfrm>
          <a:off x="6471072" y="4730634"/>
          <a:ext cx="4735367" cy="1468120"/>
        </p:xfrm>
        <a:graphic>
          <a:graphicData uri="http://schemas.openxmlformats.org/drawingml/2006/table">
            <a:tbl>
              <a:tblPr firstRow="1" bandRow="1">
                <a:tableStyleId>{5C22544A-7EE6-4342-B048-85BDC9FD1C3A}</a:tableStyleId>
              </a:tblPr>
              <a:tblGrid>
                <a:gridCol w="2416709">
                  <a:extLst>
                    <a:ext uri="{9D8B030D-6E8A-4147-A177-3AD203B41FA5}">
                      <a16:colId xmlns:a16="http://schemas.microsoft.com/office/drawing/2014/main" val="2474767836"/>
                    </a:ext>
                  </a:extLst>
                </a:gridCol>
                <a:gridCol w="2318658">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16" name="TextBox 15">
            <a:extLst>
              <a:ext uri="{FF2B5EF4-FFF2-40B4-BE49-F238E27FC236}">
                <a16:creationId xmlns:a16="http://schemas.microsoft.com/office/drawing/2014/main" id="{2DBE71E2-EB1C-B76F-56C3-31B34F606626}"/>
              </a:ext>
            </a:extLst>
          </p:cNvPr>
          <p:cNvSpPr txBox="1"/>
          <p:nvPr/>
        </p:nvSpPr>
        <p:spPr>
          <a:xfrm>
            <a:off x="785439" y="519667"/>
            <a:ext cx="5204366" cy="2754600"/>
          </a:xfrm>
          <a:prstGeom prst="rect">
            <a:avLst/>
          </a:prstGeom>
          <a:noFill/>
          <a:ln w="28575">
            <a:solidFill>
              <a:schemeClr val="bg1">
                <a:lumMod val="75000"/>
              </a:schemeClr>
            </a:solidFill>
            <a:prstDash val="dash"/>
          </a:ln>
        </p:spPr>
        <p:txBody>
          <a:bodyPr wrap="square" rtlCol="0">
            <a:spAutoFit/>
          </a:bodyPr>
          <a:lstStyle/>
          <a:p>
            <a:r>
              <a:rPr lang="en-US" sz="2000" dirty="0">
                <a:latin typeface="Verdana" panose="020B0604030504040204" pitchFamily="34" charset="0"/>
                <a:ea typeface="Verdana" panose="020B0604030504040204" pitchFamily="34" charset="0"/>
              </a:rPr>
              <a:t>What is the solution set for each inequality?</a:t>
            </a:r>
          </a:p>
          <a:p>
            <a:pPr algn="ctr">
              <a:spcBef>
                <a:spcPts val="600"/>
              </a:spcBef>
            </a:pP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7" name="Table 16">
            <a:extLst>
              <a:ext uri="{FF2B5EF4-FFF2-40B4-BE49-F238E27FC236}">
                <a16:creationId xmlns:a16="http://schemas.microsoft.com/office/drawing/2014/main" id="{D56463FE-FFF0-1946-805B-09E816F32722}"/>
              </a:ext>
            </a:extLst>
          </p:cNvPr>
          <p:cNvGraphicFramePr>
            <a:graphicFrameLocks noGrp="1"/>
          </p:cNvGraphicFramePr>
          <p:nvPr>
            <p:extLst>
              <p:ext uri="{D42A27DB-BD31-4B8C-83A1-F6EECF244321}">
                <p14:modId xmlns:p14="http://schemas.microsoft.com/office/powerpoint/2010/main" val="140952691"/>
              </p:ext>
            </p:extLst>
          </p:nvPr>
        </p:nvGraphicFramePr>
        <p:xfrm>
          <a:off x="998223" y="1647651"/>
          <a:ext cx="4735367" cy="1468120"/>
        </p:xfrm>
        <a:graphic>
          <a:graphicData uri="http://schemas.openxmlformats.org/drawingml/2006/table">
            <a:tbl>
              <a:tblPr firstRow="1" bandRow="1">
                <a:tableStyleId>{5C22544A-7EE6-4342-B048-85BDC9FD1C3A}</a:tableStyleId>
              </a:tblPr>
              <a:tblGrid>
                <a:gridCol w="2416709">
                  <a:extLst>
                    <a:ext uri="{9D8B030D-6E8A-4147-A177-3AD203B41FA5}">
                      <a16:colId xmlns:a16="http://schemas.microsoft.com/office/drawing/2014/main" val="2474767836"/>
                    </a:ext>
                  </a:extLst>
                </a:gridCol>
                <a:gridCol w="2318658">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 &lt; </a:t>
                      </a: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i="0" dirty="0">
                          <a:solidFill>
                            <a:schemeClr val="tx1"/>
                          </a:solidFill>
                          <a:latin typeface="Verdana" panose="020B0604030504040204" pitchFamily="34" charset="0"/>
                          <a:ea typeface="Verdana" panose="020B0604030504040204" pitchFamily="34" charset="0"/>
                        </a:rPr>
                        <a:t>12 &gt; </a:t>
                      </a: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24 </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18" name="TextBox 17">
            <a:extLst>
              <a:ext uri="{FF2B5EF4-FFF2-40B4-BE49-F238E27FC236}">
                <a16:creationId xmlns:a16="http://schemas.microsoft.com/office/drawing/2014/main" id="{DC680147-848D-1D1D-32AC-44A6623666DA}"/>
              </a:ext>
            </a:extLst>
          </p:cNvPr>
          <p:cNvSpPr txBox="1"/>
          <p:nvPr/>
        </p:nvSpPr>
        <p:spPr>
          <a:xfrm>
            <a:off x="760129" y="3597696"/>
            <a:ext cx="5204366" cy="2754600"/>
          </a:xfrm>
          <a:prstGeom prst="rect">
            <a:avLst/>
          </a:prstGeom>
          <a:noFill/>
          <a:ln w="28575">
            <a:solidFill>
              <a:schemeClr val="bg1">
                <a:lumMod val="75000"/>
              </a:schemeClr>
            </a:solidFill>
            <a:prstDash val="dash"/>
          </a:ln>
        </p:spPr>
        <p:txBody>
          <a:bodyPr wrap="square" rtlCol="0">
            <a:spAutoFit/>
          </a:bodyPr>
          <a:lstStyle/>
          <a:p>
            <a:r>
              <a:rPr lang="en-US" sz="2000" dirty="0">
                <a:latin typeface="Verdana" panose="020B0604030504040204" pitchFamily="34" charset="0"/>
                <a:ea typeface="Verdana" panose="020B0604030504040204" pitchFamily="34" charset="0"/>
              </a:rPr>
              <a:t>What is the solution set for each inequality?</a:t>
            </a:r>
          </a:p>
          <a:p>
            <a:pPr algn="ctr">
              <a:spcBef>
                <a:spcPts val="600"/>
              </a:spcBef>
            </a:pP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9" name="Table 18">
            <a:extLst>
              <a:ext uri="{FF2B5EF4-FFF2-40B4-BE49-F238E27FC236}">
                <a16:creationId xmlns:a16="http://schemas.microsoft.com/office/drawing/2014/main" id="{05F68434-D676-2102-6A9C-B13424D433DF}"/>
              </a:ext>
            </a:extLst>
          </p:cNvPr>
          <p:cNvGraphicFramePr>
            <a:graphicFrameLocks noGrp="1"/>
          </p:cNvGraphicFramePr>
          <p:nvPr>
            <p:extLst>
              <p:ext uri="{D42A27DB-BD31-4B8C-83A1-F6EECF244321}">
                <p14:modId xmlns:p14="http://schemas.microsoft.com/office/powerpoint/2010/main" val="2438272769"/>
              </p:ext>
            </p:extLst>
          </p:nvPr>
        </p:nvGraphicFramePr>
        <p:xfrm>
          <a:off x="1010491" y="4750732"/>
          <a:ext cx="4735367" cy="1468120"/>
        </p:xfrm>
        <a:graphic>
          <a:graphicData uri="http://schemas.openxmlformats.org/drawingml/2006/table">
            <a:tbl>
              <a:tblPr firstRow="1" bandRow="1">
                <a:tableStyleId>{5C22544A-7EE6-4342-B048-85BDC9FD1C3A}</a:tableStyleId>
              </a:tblPr>
              <a:tblGrid>
                <a:gridCol w="2416709">
                  <a:extLst>
                    <a:ext uri="{9D8B030D-6E8A-4147-A177-3AD203B41FA5}">
                      <a16:colId xmlns:a16="http://schemas.microsoft.com/office/drawing/2014/main" val="2474767836"/>
                    </a:ext>
                  </a:extLst>
                </a:gridCol>
                <a:gridCol w="2318658">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&lt;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&gt;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20" name="TextBox 19">
            <a:extLst>
              <a:ext uri="{FF2B5EF4-FFF2-40B4-BE49-F238E27FC236}">
                <a16:creationId xmlns:a16="http://schemas.microsoft.com/office/drawing/2014/main" id="{08B587B4-DA49-B1EF-372F-293A728D39BF}"/>
              </a:ext>
            </a:extLst>
          </p:cNvPr>
          <p:cNvSpPr txBox="1"/>
          <p:nvPr/>
        </p:nvSpPr>
        <p:spPr>
          <a:xfrm>
            <a:off x="9307650" y="5146017"/>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ED3CE6A3-0FF5-9D4F-2455-60DE218E95F8}"/>
              </a:ext>
            </a:extLst>
          </p:cNvPr>
          <p:cNvSpPr txBox="1"/>
          <p:nvPr/>
        </p:nvSpPr>
        <p:spPr>
          <a:xfrm>
            <a:off x="9307650" y="5711271"/>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D52EDC23-8B8A-51D7-9104-EF735D6C820B}"/>
              </a:ext>
            </a:extLst>
          </p:cNvPr>
          <p:cNvSpPr txBox="1"/>
          <p:nvPr/>
        </p:nvSpPr>
        <p:spPr>
          <a:xfrm>
            <a:off x="9282598" y="2075740"/>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3DED2B89-A7D0-C5E7-DD05-2A01CAB02A49}"/>
              </a:ext>
            </a:extLst>
          </p:cNvPr>
          <p:cNvSpPr txBox="1"/>
          <p:nvPr/>
        </p:nvSpPr>
        <p:spPr>
          <a:xfrm>
            <a:off x="9282598" y="2640994"/>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1160F451-D041-AED4-C271-408FE18EC41F}"/>
              </a:ext>
            </a:extLst>
          </p:cNvPr>
          <p:cNvSpPr txBox="1"/>
          <p:nvPr/>
        </p:nvSpPr>
        <p:spPr>
          <a:xfrm>
            <a:off x="3808776" y="5160990"/>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F30153D7-E30F-EE78-549B-310F90CD6719}"/>
              </a:ext>
            </a:extLst>
          </p:cNvPr>
          <p:cNvSpPr txBox="1"/>
          <p:nvPr/>
        </p:nvSpPr>
        <p:spPr>
          <a:xfrm>
            <a:off x="3808776" y="5726244"/>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26" name="TextBox 25">
            <a:extLst>
              <a:ext uri="{FF2B5EF4-FFF2-40B4-BE49-F238E27FC236}">
                <a16:creationId xmlns:a16="http://schemas.microsoft.com/office/drawing/2014/main" id="{E7C0E800-7ACE-5E3C-5114-10FCDEB027F7}"/>
              </a:ext>
            </a:extLst>
          </p:cNvPr>
          <p:cNvSpPr txBox="1"/>
          <p:nvPr/>
        </p:nvSpPr>
        <p:spPr>
          <a:xfrm>
            <a:off x="3758672" y="2065661"/>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27" name="TextBox 26">
            <a:extLst>
              <a:ext uri="{FF2B5EF4-FFF2-40B4-BE49-F238E27FC236}">
                <a16:creationId xmlns:a16="http://schemas.microsoft.com/office/drawing/2014/main" id="{0150C179-F217-EAA0-7839-7929311F1A4C}"/>
              </a:ext>
            </a:extLst>
          </p:cNvPr>
          <p:cNvSpPr txBox="1"/>
          <p:nvPr/>
        </p:nvSpPr>
        <p:spPr>
          <a:xfrm>
            <a:off x="3758672" y="2630915"/>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293640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3330ECE-770D-E5A6-F761-8A9A4B829D76}"/>
              </a:ext>
            </a:extLst>
          </p:cNvPr>
          <p:cNvSpPr txBox="1"/>
          <p:nvPr/>
        </p:nvSpPr>
        <p:spPr>
          <a:xfrm>
            <a:off x="5086529" y="1320829"/>
            <a:ext cx="6011532" cy="4616648"/>
          </a:xfrm>
          <a:prstGeom prst="rect">
            <a:avLst/>
          </a:prstGeom>
          <a:noFill/>
          <a:ln w="28575">
            <a:solidFill>
              <a:schemeClr val="bg1">
                <a:lumMod val="75000"/>
              </a:schemeClr>
            </a:solidFill>
            <a:prstDash val="dash"/>
          </a:ln>
        </p:spPr>
        <p:txBody>
          <a:bodyPr wrap="square" lIns="182880" tIns="91440" bIns="91440" rtlCol="0">
            <a:spAutoFit/>
          </a:bodyPr>
          <a:lstStyle/>
          <a:p>
            <a:r>
              <a:rPr lang="en-US" sz="2000" dirty="0">
                <a:latin typeface="Verdana" panose="020B0604030504040204" pitchFamily="34" charset="0"/>
                <a:ea typeface="Verdana" panose="020B0604030504040204" pitchFamily="34" charset="0"/>
              </a:rPr>
              <a:t>What is the solution set for each inequality?</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Move the correct answer to each box in the table. Each answer may be used more than once. Not all answers will be used. </a:t>
            </a: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1" name="Table 10">
            <a:extLst>
              <a:ext uri="{FF2B5EF4-FFF2-40B4-BE49-F238E27FC236}">
                <a16:creationId xmlns:a16="http://schemas.microsoft.com/office/drawing/2014/main" id="{E9DFC757-F982-52EA-33A9-6F8A092F5C0E}"/>
              </a:ext>
            </a:extLst>
          </p:cNvPr>
          <p:cNvGraphicFramePr>
            <a:graphicFrameLocks noGrp="1"/>
          </p:cNvGraphicFramePr>
          <p:nvPr>
            <p:extLst>
              <p:ext uri="{D42A27DB-BD31-4B8C-83A1-F6EECF244321}">
                <p14:modId xmlns:p14="http://schemas.microsoft.com/office/powerpoint/2010/main" val="3967140271"/>
              </p:ext>
            </p:extLst>
          </p:nvPr>
        </p:nvGraphicFramePr>
        <p:xfrm>
          <a:off x="5883626" y="4226810"/>
          <a:ext cx="4389120" cy="1468120"/>
        </p:xfrm>
        <a:graphic>
          <a:graphicData uri="http://schemas.openxmlformats.org/drawingml/2006/table">
            <a:tbl>
              <a:tblPr firstRow="1" bandRow="1">
                <a:tableStyleId>{5C22544A-7EE6-4342-B048-85BDC9FD1C3A}</a:tableStyleId>
              </a:tblPr>
              <a:tblGrid>
                <a:gridCol w="2240000">
                  <a:extLst>
                    <a:ext uri="{9D8B030D-6E8A-4147-A177-3AD203B41FA5}">
                      <a16:colId xmlns:a16="http://schemas.microsoft.com/office/drawing/2014/main" val="2474767836"/>
                    </a:ext>
                  </a:extLst>
                </a:gridCol>
                <a:gridCol w="2149120">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3" name="Rounded Rectangular Callout 3">
            <a:extLst>
              <a:ext uri="{FF2B5EF4-FFF2-40B4-BE49-F238E27FC236}">
                <a16:creationId xmlns:a16="http://schemas.microsoft.com/office/drawing/2014/main" id="{B6C2D999-4995-8556-5050-E584229293A2}"/>
              </a:ext>
            </a:extLst>
          </p:cNvPr>
          <p:cNvSpPr/>
          <p:nvPr/>
        </p:nvSpPr>
        <p:spPr>
          <a:xfrm>
            <a:off x="862913" y="1714197"/>
            <a:ext cx="2794685"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862914" y="3626445"/>
            <a:ext cx="2794686" cy="884908"/>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7" name="TextBox 6">
            <a:extLst>
              <a:ext uri="{FF2B5EF4-FFF2-40B4-BE49-F238E27FC236}">
                <a16:creationId xmlns:a16="http://schemas.microsoft.com/office/drawing/2014/main" id="{25318537-BEB9-5D22-311C-D6473019A8FF}"/>
              </a:ext>
            </a:extLst>
          </p:cNvPr>
          <p:cNvSpPr txBox="1"/>
          <p:nvPr/>
        </p:nvSpPr>
        <p:spPr>
          <a:xfrm>
            <a:off x="8426070" y="4666517"/>
            <a:ext cx="1551214" cy="369332"/>
          </a:xfrm>
          <a:prstGeom prst="rect">
            <a:avLst/>
          </a:prstGeom>
          <a:solidFill>
            <a:schemeClr val="bg1">
              <a:lumMod val="85000"/>
            </a:schemeClr>
          </a:solidFill>
        </p:spPr>
        <p:txBody>
          <a:bodyPr wrap="square" rtlCol="0">
            <a:spAutoFit/>
          </a:bodyPr>
          <a:lstStyle/>
          <a:p>
            <a:pPr algn="ctr"/>
            <a:r>
              <a:rPr lang="en-US" b="1" i="1" dirty="0">
                <a:solidFill>
                  <a:schemeClr val="accent6"/>
                </a:solidFill>
                <a:latin typeface="Verdana" panose="020B0604030504040204" pitchFamily="34" charset="0"/>
                <a:ea typeface="Verdana" panose="020B0604030504040204" pitchFamily="34" charset="0"/>
              </a:rPr>
              <a:t>x </a:t>
            </a:r>
            <a:r>
              <a:rPr lang="en-US" b="1" dirty="0">
                <a:solidFill>
                  <a:schemeClr val="accent6"/>
                </a:solidFill>
                <a:latin typeface="Verdana" panose="020B0604030504040204" pitchFamily="34" charset="0"/>
                <a:ea typeface="Verdana" panose="020B0604030504040204" pitchFamily="34" charset="0"/>
              </a:rPr>
              <a:t>&lt; 12</a:t>
            </a:r>
          </a:p>
        </p:txBody>
      </p:sp>
      <p:sp>
        <p:nvSpPr>
          <p:cNvPr id="9" name="TextBox 8">
            <a:extLst>
              <a:ext uri="{FF2B5EF4-FFF2-40B4-BE49-F238E27FC236}">
                <a16:creationId xmlns:a16="http://schemas.microsoft.com/office/drawing/2014/main" id="{55F97862-7D87-3D62-FFF4-2898A2ECAB69}"/>
              </a:ext>
            </a:extLst>
          </p:cNvPr>
          <p:cNvSpPr txBox="1"/>
          <p:nvPr/>
        </p:nvSpPr>
        <p:spPr>
          <a:xfrm>
            <a:off x="8426070" y="5231771"/>
            <a:ext cx="1551214" cy="369332"/>
          </a:xfrm>
          <a:prstGeom prst="rect">
            <a:avLst/>
          </a:prstGeom>
          <a:solidFill>
            <a:schemeClr val="bg1">
              <a:lumMod val="85000"/>
            </a:schemeClr>
          </a:solidFill>
        </p:spPr>
        <p:txBody>
          <a:bodyPr wrap="square" rtlCol="0">
            <a:spAutoFit/>
          </a:bodyPr>
          <a:lstStyle/>
          <a:p>
            <a:pPr algn="ctr"/>
            <a:r>
              <a:rPr lang="en-US" b="1" i="1" dirty="0">
                <a:solidFill>
                  <a:schemeClr val="accent6"/>
                </a:solidFill>
                <a:latin typeface="Verdana" panose="020B0604030504040204" pitchFamily="34" charset="0"/>
                <a:ea typeface="Verdana" panose="020B0604030504040204" pitchFamily="34" charset="0"/>
              </a:rPr>
              <a:t>x</a:t>
            </a:r>
            <a:r>
              <a:rPr lang="en-US" b="1" dirty="0">
                <a:solidFill>
                  <a:schemeClr val="accent6"/>
                </a:solidFill>
                <a:latin typeface="Verdana" panose="020B0604030504040204" pitchFamily="34" charset="0"/>
                <a:ea typeface="Verdana" panose="020B0604030504040204" pitchFamily="34" charset="0"/>
              </a:rPr>
              <a:t> &lt; –4</a:t>
            </a:r>
            <a:endParaRPr lang="en-US" b="1" i="1" dirty="0">
              <a:solidFill>
                <a:schemeClr val="accent6"/>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D9D324CE-BEEE-95A5-2499-6C6ACFF0A303}"/>
              </a:ext>
            </a:extLst>
          </p:cNvPr>
          <p:cNvSpPr txBox="1"/>
          <p:nvPr/>
        </p:nvSpPr>
        <p:spPr>
          <a:xfrm>
            <a:off x="862913" y="4839043"/>
            <a:ext cx="32121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why do you reverse the inequality when you divide by a negative number?</a:t>
            </a:r>
          </a:p>
        </p:txBody>
      </p:sp>
      <p:graphicFrame>
        <p:nvGraphicFramePr>
          <p:cNvPr id="12" name="Table 11">
            <a:extLst>
              <a:ext uri="{FF2B5EF4-FFF2-40B4-BE49-F238E27FC236}">
                <a16:creationId xmlns:a16="http://schemas.microsoft.com/office/drawing/2014/main" id="{9F128E8E-4392-F060-8B57-FC1F86F2C283}"/>
              </a:ext>
            </a:extLst>
          </p:cNvPr>
          <p:cNvGraphicFramePr>
            <a:graphicFrameLocks noGrp="1"/>
          </p:cNvGraphicFramePr>
          <p:nvPr>
            <p:extLst>
              <p:ext uri="{D42A27DB-BD31-4B8C-83A1-F6EECF244321}">
                <p14:modId xmlns:p14="http://schemas.microsoft.com/office/powerpoint/2010/main" val="654221833"/>
              </p:ext>
            </p:extLst>
          </p:nvPr>
        </p:nvGraphicFramePr>
        <p:xfrm>
          <a:off x="5489209" y="3131990"/>
          <a:ext cx="5161740" cy="51074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gridCol w="274524">
                  <a:extLst>
                    <a:ext uri="{9D8B030D-6E8A-4147-A177-3AD203B41FA5}">
                      <a16:colId xmlns:a16="http://schemas.microsoft.com/office/drawing/2014/main" val="669721651"/>
                    </a:ext>
                  </a:extLst>
                </a:gridCol>
                <a:gridCol w="1084542">
                  <a:extLst>
                    <a:ext uri="{9D8B030D-6E8A-4147-A177-3AD203B41FA5}">
                      <a16:colId xmlns:a16="http://schemas.microsoft.com/office/drawing/2014/main" val="3046199915"/>
                    </a:ext>
                  </a:extLst>
                </a:gridCol>
                <a:gridCol w="274524">
                  <a:extLst>
                    <a:ext uri="{9D8B030D-6E8A-4147-A177-3AD203B41FA5}">
                      <a16:colId xmlns:a16="http://schemas.microsoft.com/office/drawing/2014/main" val="1025392179"/>
                    </a:ext>
                  </a:extLst>
                </a:gridCol>
                <a:gridCol w="1084542">
                  <a:extLst>
                    <a:ext uri="{9D8B030D-6E8A-4147-A177-3AD203B41FA5}">
                      <a16:colId xmlns:a16="http://schemas.microsoft.com/office/drawing/2014/main" val="89774207"/>
                    </a:ext>
                  </a:extLst>
                </a:gridCol>
                <a:gridCol w="274524">
                  <a:extLst>
                    <a:ext uri="{9D8B030D-6E8A-4147-A177-3AD203B41FA5}">
                      <a16:colId xmlns:a16="http://schemas.microsoft.com/office/drawing/2014/main" val="1419176577"/>
                    </a:ext>
                  </a:extLst>
                </a:gridCol>
                <a:gridCol w="1084542">
                  <a:extLst>
                    <a:ext uri="{9D8B030D-6E8A-4147-A177-3AD203B41FA5}">
                      <a16:colId xmlns:a16="http://schemas.microsoft.com/office/drawing/2014/main" val="2038321572"/>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b="0" dirty="0">
                          <a:solidFill>
                            <a:schemeClr val="tx1"/>
                          </a:solidFill>
                          <a:latin typeface="Verdana" panose="020B0604030504040204" pitchFamily="34" charset="0"/>
                          <a:ea typeface="Verdana" panose="020B0604030504040204" pitchFamily="34" charset="0"/>
                        </a:rPr>
                        <a:t>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115526" y="5780473"/>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287177" y="4595125"/>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243367" y="1886213"/>
            <a:ext cx="5550291" cy="2648951"/>
          </a:xfrm>
          <a:prstGeom prst="rect">
            <a:avLst/>
          </a:prstGeom>
        </p:spPr>
      </p:pic>
      <p:sp>
        <p:nvSpPr>
          <p:cNvPr id="10" name="TextBox 9">
            <a:extLst>
              <a:ext uri="{FF2B5EF4-FFF2-40B4-BE49-F238E27FC236}">
                <a16:creationId xmlns:a16="http://schemas.microsoft.com/office/drawing/2014/main" id="{2EBF642C-394D-C005-A64E-48AA2229A6BD}"/>
              </a:ext>
            </a:extLst>
          </p:cNvPr>
          <p:cNvSpPr txBox="1"/>
          <p:nvPr/>
        </p:nvSpPr>
        <p:spPr>
          <a:xfrm>
            <a:off x="5838090" y="987284"/>
            <a:ext cx="6011532" cy="4616648"/>
          </a:xfrm>
          <a:prstGeom prst="rect">
            <a:avLst/>
          </a:prstGeom>
          <a:noFill/>
          <a:ln w="28575">
            <a:solidFill>
              <a:schemeClr val="bg1">
                <a:lumMod val="75000"/>
              </a:schemeClr>
            </a:solidFill>
            <a:prstDash val="dash"/>
          </a:ln>
        </p:spPr>
        <p:txBody>
          <a:bodyPr wrap="square" lIns="182880" tIns="91440" bIns="91440" rtlCol="0">
            <a:spAutoFit/>
          </a:bodyPr>
          <a:lstStyle/>
          <a:p>
            <a:r>
              <a:rPr lang="en-US" sz="2000" dirty="0">
                <a:latin typeface="Verdana" panose="020B0604030504040204" pitchFamily="34" charset="0"/>
                <a:ea typeface="Verdana" panose="020B0604030504040204" pitchFamily="34" charset="0"/>
              </a:rPr>
              <a:t>What is the solution set for each inequality?</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Move the correct answer to each box in the table. Each answer may be used more than once. Not all answers will be used. </a:t>
            </a: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2" name="Table 11">
            <a:extLst>
              <a:ext uri="{FF2B5EF4-FFF2-40B4-BE49-F238E27FC236}">
                <a16:creationId xmlns:a16="http://schemas.microsoft.com/office/drawing/2014/main" id="{E5281E31-B0A2-57C2-B795-2F20C1C8697A}"/>
              </a:ext>
            </a:extLst>
          </p:cNvPr>
          <p:cNvGraphicFramePr>
            <a:graphicFrameLocks noGrp="1"/>
          </p:cNvGraphicFramePr>
          <p:nvPr>
            <p:extLst>
              <p:ext uri="{D42A27DB-BD31-4B8C-83A1-F6EECF244321}">
                <p14:modId xmlns:p14="http://schemas.microsoft.com/office/powerpoint/2010/main" val="1303885903"/>
              </p:ext>
            </p:extLst>
          </p:nvPr>
        </p:nvGraphicFramePr>
        <p:xfrm>
          <a:off x="6635187" y="3893265"/>
          <a:ext cx="4389120" cy="1468120"/>
        </p:xfrm>
        <a:graphic>
          <a:graphicData uri="http://schemas.openxmlformats.org/drawingml/2006/table">
            <a:tbl>
              <a:tblPr firstRow="1" bandRow="1">
                <a:tableStyleId>{5C22544A-7EE6-4342-B048-85BDC9FD1C3A}</a:tableStyleId>
              </a:tblPr>
              <a:tblGrid>
                <a:gridCol w="2240000">
                  <a:extLst>
                    <a:ext uri="{9D8B030D-6E8A-4147-A177-3AD203B41FA5}">
                      <a16:colId xmlns:a16="http://schemas.microsoft.com/office/drawing/2014/main" val="2474767836"/>
                    </a:ext>
                  </a:extLst>
                </a:gridCol>
                <a:gridCol w="2149120">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graphicFrame>
        <p:nvGraphicFramePr>
          <p:cNvPr id="14" name="Table 13">
            <a:extLst>
              <a:ext uri="{FF2B5EF4-FFF2-40B4-BE49-F238E27FC236}">
                <a16:creationId xmlns:a16="http://schemas.microsoft.com/office/drawing/2014/main" id="{64F9EB58-71B8-060A-CCD5-F22B5F563901}"/>
              </a:ext>
            </a:extLst>
          </p:cNvPr>
          <p:cNvGraphicFramePr>
            <a:graphicFrameLocks noGrp="1"/>
          </p:cNvGraphicFramePr>
          <p:nvPr>
            <p:extLst>
              <p:ext uri="{D42A27DB-BD31-4B8C-83A1-F6EECF244321}">
                <p14:modId xmlns:p14="http://schemas.microsoft.com/office/powerpoint/2010/main" val="3538746199"/>
              </p:ext>
            </p:extLst>
          </p:nvPr>
        </p:nvGraphicFramePr>
        <p:xfrm>
          <a:off x="6240770" y="2798445"/>
          <a:ext cx="5161740" cy="51074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gridCol w="274524">
                  <a:extLst>
                    <a:ext uri="{9D8B030D-6E8A-4147-A177-3AD203B41FA5}">
                      <a16:colId xmlns:a16="http://schemas.microsoft.com/office/drawing/2014/main" val="669721651"/>
                    </a:ext>
                  </a:extLst>
                </a:gridCol>
                <a:gridCol w="1084542">
                  <a:extLst>
                    <a:ext uri="{9D8B030D-6E8A-4147-A177-3AD203B41FA5}">
                      <a16:colId xmlns:a16="http://schemas.microsoft.com/office/drawing/2014/main" val="3046199915"/>
                    </a:ext>
                  </a:extLst>
                </a:gridCol>
                <a:gridCol w="274524">
                  <a:extLst>
                    <a:ext uri="{9D8B030D-6E8A-4147-A177-3AD203B41FA5}">
                      <a16:colId xmlns:a16="http://schemas.microsoft.com/office/drawing/2014/main" val="1025392179"/>
                    </a:ext>
                  </a:extLst>
                </a:gridCol>
                <a:gridCol w="1084542">
                  <a:extLst>
                    <a:ext uri="{9D8B030D-6E8A-4147-A177-3AD203B41FA5}">
                      <a16:colId xmlns:a16="http://schemas.microsoft.com/office/drawing/2014/main" val="89774207"/>
                    </a:ext>
                  </a:extLst>
                </a:gridCol>
                <a:gridCol w="274524">
                  <a:extLst>
                    <a:ext uri="{9D8B030D-6E8A-4147-A177-3AD203B41FA5}">
                      <a16:colId xmlns:a16="http://schemas.microsoft.com/office/drawing/2014/main" val="1419176577"/>
                    </a:ext>
                  </a:extLst>
                </a:gridCol>
                <a:gridCol w="1084542">
                  <a:extLst>
                    <a:ext uri="{9D8B030D-6E8A-4147-A177-3AD203B41FA5}">
                      <a16:colId xmlns:a16="http://schemas.microsoft.com/office/drawing/2014/main" val="2038321572"/>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b="0" dirty="0">
                          <a:solidFill>
                            <a:schemeClr val="tx1"/>
                          </a:solidFill>
                          <a:latin typeface="Verdana" panose="020B0604030504040204" pitchFamily="34" charset="0"/>
                          <a:ea typeface="Verdana" panose="020B0604030504040204" pitchFamily="34" charset="0"/>
                        </a:rPr>
                        <a:t>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16" name="TextBox 15">
            <a:extLst>
              <a:ext uri="{FF2B5EF4-FFF2-40B4-BE49-F238E27FC236}">
                <a16:creationId xmlns:a16="http://schemas.microsoft.com/office/drawing/2014/main" id="{D3E8F9E0-10DA-8A53-AA18-5616B588DC73}"/>
              </a:ext>
            </a:extLst>
          </p:cNvPr>
          <p:cNvSpPr txBox="1"/>
          <p:nvPr/>
        </p:nvSpPr>
        <p:spPr>
          <a:xfrm>
            <a:off x="9197048" y="4312353"/>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B1C75B15-B288-726C-F98A-C2995D1CD8CA}"/>
              </a:ext>
            </a:extLst>
          </p:cNvPr>
          <p:cNvSpPr txBox="1"/>
          <p:nvPr/>
        </p:nvSpPr>
        <p:spPr>
          <a:xfrm>
            <a:off x="9197048" y="4877607"/>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3" name="TextBox 2">
            <a:extLst>
              <a:ext uri="{FF2B5EF4-FFF2-40B4-BE49-F238E27FC236}">
                <a16:creationId xmlns:a16="http://schemas.microsoft.com/office/drawing/2014/main" id="{03A702DE-F0CD-A667-A15D-61E4E8C0E99C}"/>
              </a:ext>
            </a:extLst>
          </p:cNvPr>
          <p:cNvSpPr txBox="1"/>
          <p:nvPr/>
        </p:nvSpPr>
        <p:spPr>
          <a:xfrm>
            <a:off x="5580770" y="2351782"/>
            <a:ext cx="5284382" cy="2154436"/>
          </a:xfrm>
          <a:prstGeom prst="rect">
            <a:avLst/>
          </a:prstGeom>
          <a:noFill/>
          <a:ln w="28575">
            <a:solidFill>
              <a:schemeClr val="bg1">
                <a:lumMod val="75000"/>
              </a:schemeClr>
            </a:solidFill>
            <a:prstDash val="dash"/>
          </a:ln>
        </p:spPr>
        <p:txBody>
          <a:bodyPr wrap="square" tIns="91440" bIns="91440" rtlCol="0">
            <a:spAutoFit/>
          </a:bodyPr>
          <a:lstStyle/>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5" name="Table 4">
            <a:extLst>
              <a:ext uri="{FF2B5EF4-FFF2-40B4-BE49-F238E27FC236}">
                <a16:creationId xmlns:a16="http://schemas.microsoft.com/office/drawing/2014/main" id="{C03BA6C3-9CE7-6917-D5F5-6536CAE2FD6A}"/>
              </a:ext>
            </a:extLst>
          </p:cNvPr>
          <p:cNvGraphicFramePr>
            <a:graphicFrameLocks noGrp="1"/>
          </p:cNvGraphicFramePr>
          <p:nvPr>
            <p:extLst>
              <p:ext uri="{D42A27DB-BD31-4B8C-83A1-F6EECF244321}">
                <p14:modId xmlns:p14="http://schemas.microsoft.com/office/powerpoint/2010/main" val="4276015452"/>
              </p:ext>
            </p:extLst>
          </p:nvPr>
        </p:nvGraphicFramePr>
        <p:xfrm>
          <a:off x="5830785" y="2897776"/>
          <a:ext cx="4735367" cy="1468120"/>
        </p:xfrm>
        <a:graphic>
          <a:graphicData uri="http://schemas.openxmlformats.org/drawingml/2006/table">
            <a:tbl>
              <a:tblPr firstRow="1" bandRow="1">
                <a:tableStyleId>{5C22544A-7EE6-4342-B048-85BDC9FD1C3A}</a:tableStyleId>
              </a:tblPr>
              <a:tblGrid>
                <a:gridCol w="2416709">
                  <a:extLst>
                    <a:ext uri="{9D8B030D-6E8A-4147-A177-3AD203B41FA5}">
                      <a16:colId xmlns:a16="http://schemas.microsoft.com/office/drawing/2014/main" val="2474767836"/>
                    </a:ext>
                  </a:extLst>
                </a:gridCol>
                <a:gridCol w="2318658">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7" name="TextBox 6">
            <a:extLst>
              <a:ext uri="{FF2B5EF4-FFF2-40B4-BE49-F238E27FC236}">
                <a16:creationId xmlns:a16="http://schemas.microsoft.com/office/drawing/2014/main" id="{0398A5CA-BCA3-94D9-BBA5-523001FCA1E8}"/>
              </a:ext>
            </a:extLst>
          </p:cNvPr>
          <p:cNvSpPr txBox="1"/>
          <p:nvPr/>
        </p:nvSpPr>
        <p:spPr>
          <a:xfrm>
            <a:off x="8638844" y="3324232"/>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0B3F4C57-774D-7415-6A9C-64CF97E69CE6}"/>
              </a:ext>
            </a:extLst>
          </p:cNvPr>
          <p:cNvSpPr txBox="1"/>
          <p:nvPr/>
        </p:nvSpPr>
        <p:spPr>
          <a:xfrm>
            <a:off x="8638844" y="3889486"/>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11685376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sp>
        <p:nvSpPr>
          <p:cNvPr id="8" name="TextBox 7">
            <a:extLst>
              <a:ext uri="{FF2B5EF4-FFF2-40B4-BE49-F238E27FC236}">
                <a16:creationId xmlns:a16="http://schemas.microsoft.com/office/drawing/2014/main" id="{A138E1C8-1F4A-AEC4-0F30-E907BD5D4A44}"/>
              </a:ext>
            </a:extLst>
          </p:cNvPr>
          <p:cNvSpPr txBox="1"/>
          <p:nvPr/>
        </p:nvSpPr>
        <p:spPr>
          <a:xfrm>
            <a:off x="5580770" y="2351782"/>
            <a:ext cx="5284382" cy="2154436"/>
          </a:xfrm>
          <a:prstGeom prst="rect">
            <a:avLst/>
          </a:prstGeom>
          <a:noFill/>
          <a:ln w="28575">
            <a:solidFill>
              <a:schemeClr val="bg1">
                <a:lumMod val="75000"/>
              </a:schemeClr>
            </a:solidFill>
            <a:prstDash val="dash"/>
          </a:ln>
        </p:spPr>
        <p:txBody>
          <a:bodyPr wrap="square" tIns="91440" bIns="91440" rtlCol="0">
            <a:spAutoFit/>
          </a:bodyPr>
          <a:lstStyle/>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1" name="Table 10">
            <a:extLst>
              <a:ext uri="{FF2B5EF4-FFF2-40B4-BE49-F238E27FC236}">
                <a16:creationId xmlns:a16="http://schemas.microsoft.com/office/drawing/2014/main" id="{6D279D1E-6F0F-3037-2336-250A1D3D7ABC}"/>
              </a:ext>
            </a:extLst>
          </p:cNvPr>
          <p:cNvGraphicFramePr>
            <a:graphicFrameLocks noGrp="1"/>
          </p:cNvGraphicFramePr>
          <p:nvPr>
            <p:extLst>
              <p:ext uri="{D42A27DB-BD31-4B8C-83A1-F6EECF244321}">
                <p14:modId xmlns:p14="http://schemas.microsoft.com/office/powerpoint/2010/main" val="1705485956"/>
              </p:ext>
            </p:extLst>
          </p:nvPr>
        </p:nvGraphicFramePr>
        <p:xfrm>
          <a:off x="5830785" y="2897776"/>
          <a:ext cx="4735367" cy="1468120"/>
        </p:xfrm>
        <a:graphic>
          <a:graphicData uri="http://schemas.openxmlformats.org/drawingml/2006/table">
            <a:tbl>
              <a:tblPr firstRow="1" bandRow="1">
                <a:tableStyleId>{5C22544A-7EE6-4342-B048-85BDC9FD1C3A}</a:tableStyleId>
              </a:tblPr>
              <a:tblGrid>
                <a:gridCol w="2416709">
                  <a:extLst>
                    <a:ext uri="{9D8B030D-6E8A-4147-A177-3AD203B41FA5}">
                      <a16:colId xmlns:a16="http://schemas.microsoft.com/office/drawing/2014/main" val="2474767836"/>
                    </a:ext>
                  </a:extLst>
                </a:gridCol>
                <a:gridCol w="2318658">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12" name="TextBox 11">
            <a:extLst>
              <a:ext uri="{FF2B5EF4-FFF2-40B4-BE49-F238E27FC236}">
                <a16:creationId xmlns:a16="http://schemas.microsoft.com/office/drawing/2014/main" id="{0D00E894-4217-5E12-F418-456C7939C3D7}"/>
              </a:ext>
            </a:extLst>
          </p:cNvPr>
          <p:cNvSpPr txBox="1"/>
          <p:nvPr/>
        </p:nvSpPr>
        <p:spPr>
          <a:xfrm>
            <a:off x="8638844" y="3324232"/>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86EDF06F-870A-4E20-1DA3-FB1ABA9250FC}"/>
              </a:ext>
            </a:extLst>
          </p:cNvPr>
          <p:cNvSpPr txBox="1"/>
          <p:nvPr/>
        </p:nvSpPr>
        <p:spPr>
          <a:xfrm>
            <a:off x="8638844" y="3889486"/>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7" name="TextBox 6">
            <a:extLst>
              <a:ext uri="{FF2B5EF4-FFF2-40B4-BE49-F238E27FC236}">
                <a16:creationId xmlns:a16="http://schemas.microsoft.com/office/drawing/2014/main" id="{F10704FF-0579-20DF-C5D6-958B76E3AACD}"/>
              </a:ext>
            </a:extLst>
          </p:cNvPr>
          <p:cNvSpPr txBox="1"/>
          <p:nvPr/>
        </p:nvSpPr>
        <p:spPr>
          <a:xfrm>
            <a:off x="5994129" y="2492371"/>
            <a:ext cx="5284382" cy="2154436"/>
          </a:xfrm>
          <a:prstGeom prst="rect">
            <a:avLst/>
          </a:prstGeom>
          <a:noFill/>
          <a:ln w="28575">
            <a:solidFill>
              <a:schemeClr val="bg1">
                <a:lumMod val="75000"/>
              </a:schemeClr>
            </a:solidFill>
            <a:prstDash val="dash"/>
          </a:ln>
        </p:spPr>
        <p:txBody>
          <a:bodyPr wrap="square" tIns="91440" bIns="91440" rtlCol="0">
            <a:spAutoFit/>
          </a:bodyPr>
          <a:lstStyle/>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1" name="Table 10">
            <a:extLst>
              <a:ext uri="{FF2B5EF4-FFF2-40B4-BE49-F238E27FC236}">
                <a16:creationId xmlns:a16="http://schemas.microsoft.com/office/drawing/2014/main" id="{95A030A4-35DD-624E-3666-E7F2849E22F8}"/>
              </a:ext>
            </a:extLst>
          </p:cNvPr>
          <p:cNvGraphicFramePr>
            <a:graphicFrameLocks noGrp="1"/>
          </p:cNvGraphicFramePr>
          <p:nvPr>
            <p:extLst>
              <p:ext uri="{D42A27DB-BD31-4B8C-83A1-F6EECF244321}">
                <p14:modId xmlns:p14="http://schemas.microsoft.com/office/powerpoint/2010/main" val="1353106452"/>
              </p:ext>
            </p:extLst>
          </p:nvPr>
        </p:nvGraphicFramePr>
        <p:xfrm>
          <a:off x="6244144" y="3038365"/>
          <a:ext cx="4735367" cy="1468120"/>
        </p:xfrm>
        <a:graphic>
          <a:graphicData uri="http://schemas.openxmlformats.org/drawingml/2006/table">
            <a:tbl>
              <a:tblPr firstRow="1" bandRow="1">
                <a:tableStyleId>{5C22544A-7EE6-4342-B048-85BDC9FD1C3A}</a:tableStyleId>
              </a:tblPr>
              <a:tblGrid>
                <a:gridCol w="2416709">
                  <a:extLst>
                    <a:ext uri="{9D8B030D-6E8A-4147-A177-3AD203B41FA5}">
                      <a16:colId xmlns:a16="http://schemas.microsoft.com/office/drawing/2014/main" val="2474767836"/>
                    </a:ext>
                  </a:extLst>
                </a:gridCol>
                <a:gridCol w="2318658">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sp>
        <p:nvSpPr>
          <p:cNvPr id="12" name="TextBox 11">
            <a:extLst>
              <a:ext uri="{FF2B5EF4-FFF2-40B4-BE49-F238E27FC236}">
                <a16:creationId xmlns:a16="http://schemas.microsoft.com/office/drawing/2014/main" id="{7DA08635-949A-B0A5-95E6-69F0AD07218C}"/>
              </a:ext>
            </a:extLst>
          </p:cNvPr>
          <p:cNvSpPr txBox="1"/>
          <p:nvPr/>
        </p:nvSpPr>
        <p:spPr>
          <a:xfrm>
            <a:off x="9052203" y="3464821"/>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F2D5201E-01B1-8132-292F-7CF833E6E206}"/>
              </a:ext>
            </a:extLst>
          </p:cNvPr>
          <p:cNvSpPr txBox="1"/>
          <p:nvPr/>
        </p:nvSpPr>
        <p:spPr>
          <a:xfrm>
            <a:off x="9052203" y="4030075"/>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your answer in more than one way</a:t>
            </a:r>
          </a:p>
        </p:txBody>
      </p:sp>
      <p:sp>
        <p:nvSpPr>
          <p:cNvPr id="8" name="TextBox 7">
            <a:extLst>
              <a:ext uri="{FF2B5EF4-FFF2-40B4-BE49-F238E27FC236}">
                <a16:creationId xmlns:a16="http://schemas.microsoft.com/office/drawing/2014/main" id="{98B680F1-4178-C52D-75CA-561D452371B7}"/>
              </a:ext>
            </a:extLst>
          </p:cNvPr>
          <p:cNvSpPr txBox="1"/>
          <p:nvPr/>
        </p:nvSpPr>
        <p:spPr>
          <a:xfrm>
            <a:off x="5099055" y="1400643"/>
            <a:ext cx="6011532" cy="4616648"/>
          </a:xfrm>
          <a:prstGeom prst="rect">
            <a:avLst/>
          </a:prstGeom>
          <a:noFill/>
          <a:ln w="28575">
            <a:solidFill>
              <a:schemeClr val="bg1">
                <a:lumMod val="75000"/>
              </a:schemeClr>
            </a:solidFill>
            <a:prstDash val="dash"/>
          </a:ln>
        </p:spPr>
        <p:txBody>
          <a:bodyPr wrap="square" lIns="182880" tIns="91440" bIns="91440" rtlCol="0">
            <a:spAutoFit/>
          </a:bodyPr>
          <a:lstStyle/>
          <a:p>
            <a:r>
              <a:rPr lang="en-US" sz="2000" dirty="0">
                <a:latin typeface="Verdana" panose="020B0604030504040204" pitchFamily="34" charset="0"/>
                <a:ea typeface="Verdana" panose="020B0604030504040204" pitchFamily="34" charset="0"/>
              </a:rPr>
              <a:t>What is the solution set for each inequality?</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Move the correct answer to each box in the table. Each answer may be used more than once. Not all answers will be used. </a:t>
            </a: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endParaRPr lang="en-US" sz="20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Inequalities and Solutions</a:t>
            </a:r>
          </a:p>
          <a:p>
            <a:pPr algn="ctr"/>
            <a:endParaRPr lang="en-US" sz="2000"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graphicFrame>
        <p:nvGraphicFramePr>
          <p:cNvPr id="10" name="Table 9">
            <a:extLst>
              <a:ext uri="{FF2B5EF4-FFF2-40B4-BE49-F238E27FC236}">
                <a16:creationId xmlns:a16="http://schemas.microsoft.com/office/drawing/2014/main" id="{50D0759D-759E-0DA9-55A8-41C85927DD29}"/>
              </a:ext>
            </a:extLst>
          </p:cNvPr>
          <p:cNvGraphicFramePr>
            <a:graphicFrameLocks noGrp="1"/>
          </p:cNvGraphicFramePr>
          <p:nvPr>
            <p:extLst>
              <p:ext uri="{D42A27DB-BD31-4B8C-83A1-F6EECF244321}">
                <p14:modId xmlns:p14="http://schemas.microsoft.com/office/powerpoint/2010/main" val="1732327873"/>
              </p:ext>
            </p:extLst>
          </p:nvPr>
        </p:nvGraphicFramePr>
        <p:xfrm>
          <a:off x="5896152" y="4306624"/>
          <a:ext cx="4389120" cy="1468120"/>
        </p:xfrm>
        <a:graphic>
          <a:graphicData uri="http://schemas.openxmlformats.org/drawingml/2006/table">
            <a:tbl>
              <a:tblPr firstRow="1" bandRow="1">
                <a:tableStyleId>{5C22544A-7EE6-4342-B048-85BDC9FD1C3A}</a:tableStyleId>
              </a:tblPr>
              <a:tblGrid>
                <a:gridCol w="2240000">
                  <a:extLst>
                    <a:ext uri="{9D8B030D-6E8A-4147-A177-3AD203B41FA5}">
                      <a16:colId xmlns:a16="http://schemas.microsoft.com/office/drawing/2014/main" val="2474767836"/>
                    </a:ext>
                  </a:extLst>
                </a:gridCol>
                <a:gridCol w="2149120">
                  <a:extLst>
                    <a:ext uri="{9D8B030D-6E8A-4147-A177-3AD203B41FA5}">
                      <a16:colId xmlns:a16="http://schemas.microsoft.com/office/drawing/2014/main" val="1002775603"/>
                    </a:ext>
                  </a:extLst>
                </a:gridCol>
              </a:tblGrid>
              <a:tr h="370840">
                <a:tc>
                  <a:txBody>
                    <a:bodyPr/>
                    <a:lstStyle/>
                    <a:p>
                      <a:pPr algn="ctr"/>
                      <a:r>
                        <a:rPr lang="en-US" i="0" dirty="0">
                          <a:solidFill>
                            <a:schemeClr val="tx1"/>
                          </a:solidFill>
                          <a:latin typeface="Verdana" panose="020B0604030504040204" pitchFamily="34" charset="0"/>
                          <a:ea typeface="Verdana" panose="020B0604030504040204" pitchFamily="34" charset="0"/>
                        </a:rPr>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Verdana" panose="020B0604030504040204" pitchFamily="34" charset="0"/>
                          <a:ea typeface="Verdana" panose="020B060403050404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800967"/>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–2</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 8 &gt; </a:t>
                      </a:r>
                      <a:r>
                        <a:rPr lang="en-US" dirty="0">
                          <a:solidFill>
                            <a:schemeClr val="tx1"/>
                          </a:solidFill>
                          <a:latin typeface="Verdana" panose="020B0604030504040204" pitchFamily="34" charset="0"/>
                          <a:ea typeface="Verdana" panose="020B0604030504040204" pitchFamily="34" charset="0"/>
                        </a:rPr>
                        <a:t>–</a:t>
                      </a:r>
                      <a:r>
                        <a:rPr lang="en-US" i="0" dirty="0">
                          <a:solidFill>
                            <a:schemeClr val="tx1"/>
                          </a:solidFill>
                          <a:latin typeface="Verdana" panose="020B0604030504040204" pitchFamily="34" charset="0"/>
                          <a:ea typeface="Verdana" panose="020B0604030504040204" pitchFamily="34" charset="0"/>
                        </a:rPr>
                        <a:t>16</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615350"/>
                  </a:ext>
                </a:extLst>
              </a:tr>
              <a:tr h="548640">
                <a:tc>
                  <a:txBody>
                    <a:bodyPr/>
                    <a:lstStyle/>
                    <a:p>
                      <a:pPr algn="ctr"/>
                      <a:r>
                        <a:rPr lang="en-US" dirty="0">
                          <a:solidFill>
                            <a:schemeClr val="tx1"/>
                          </a:solidFill>
                          <a:latin typeface="Verdana" panose="020B0604030504040204" pitchFamily="34" charset="0"/>
                          <a:ea typeface="Verdana" panose="020B0604030504040204" pitchFamily="34" charset="0"/>
                        </a:rPr>
                        <a:t>3</a:t>
                      </a:r>
                      <a:r>
                        <a:rPr lang="en-US" i="1" dirty="0">
                          <a:solidFill>
                            <a:schemeClr val="tx1"/>
                          </a:solidFill>
                          <a:latin typeface="Verdana" panose="020B0604030504040204" pitchFamily="34" charset="0"/>
                          <a:ea typeface="Verdana" panose="020B0604030504040204" pitchFamily="34" charset="0"/>
                        </a:rPr>
                        <a:t>x</a:t>
                      </a:r>
                      <a:r>
                        <a:rPr lang="en-US" i="0" dirty="0">
                          <a:solidFill>
                            <a:schemeClr val="tx1"/>
                          </a:solidFill>
                          <a:latin typeface="Verdana" panose="020B0604030504040204" pitchFamily="34" charset="0"/>
                          <a:ea typeface="Verdana" panose="020B0604030504040204" pitchFamily="34" charset="0"/>
                        </a:rPr>
                        <a:t> + 24 &lt; </a:t>
                      </a:r>
                      <a:r>
                        <a:rPr lang="en-US" dirty="0">
                          <a:solidFill>
                            <a:schemeClr val="tx1"/>
                          </a:solidFill>
                          <a:latin typeface="Verdana" panose="020B0604030504040204" pitchFamily="34" charset="0"/>
                          <a:ea typeface="Verdana" panose="020B0604030504040204" pitchFamily="34" charset="0"/>
                        </a:rPr>
                        <a:t>1</a:t>
                      </a:r>
                      <a:r>
                        <a:rPr lang="en-US" i="0" dirty="0">
                          <a:solidFill>
                            <a:schemeClr val="tx1"/>
                          </a:solidFill>
                          <a:latin typeface="Verdana" panose="020B0604030504040204" pitchFamily="34" charset="0"/>
                          <a:ea typeface="Verdana" panose="020B0604030504040204" pitchFamily="34" charset="0"/>
                        </a:rPr>
                        <a:t>2</a:t>
                      </a: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1229"/>
                  </a:ext>
                </a:extLst>
              </a:tr>
            </a:tbl>
          </a:graphicData>
        </a:graphic>
      </p:graphicFrame>
      <p:graphicFrame>
        <p:nvGraphicFramePr>
          <p:cNvPr id="11" name="Table 10">
            <a:extLst>
              <a:ext uri="{FF2B5EF4-FFF2-40B4-BE49-F238E27FC236}">
                <a16:creationId xmlns:a16="http://schemas.microsoft.com/office/drawing/2014/main" id="{DBD18163-0C16-3AC4-0CA2-A6C8E9EC7893}"/>
              </a:ext>
            </a:extLst>
          </p:cNvPr>
          <p:cNvGraphicFramePr>
            <a:graphicFrameLocks noGrp="1"/>
          </p:cNvGraphicFramePr>
          <p:nvPr>
            <p:extLst>
              <p:ext uri="{D42A27DB-BD31-4B8C-83A1-F6EECF244321}">
                <p14:modId xmlns:p14="http://schemas.microsoft.com/office/powerpoint/2010/main" val="1399681658"/>
              </p:ext>
            </p:extLst>
          </p:nvPr>
        </p:nvGraphicFramePr>
        <p:xfrm>
          <a:off x="5501735" y="3211804"/>
          <a:ext cx="5161740" cy="510740"/>
        </p:xfrm>
        <a:graphic>
          <a:graphicData uri="http://schemas.openxmlformats.org/drawingml/2006/table">
            <a:tbl>
              <a:tblPr firstRow="1" bandRow="1">
                <a:tableStyleId>{5C22544A-7EE6-4342-B048-85BDC9FD1C3A}</a:tableStyleId>
              </a:tblPr>
              <a:tblGrid>
                <a:gridCol w="1084542">
                  <a:extLst>
                    <a:ext uri="{9D8B030D-6E8A-4147-A177-3AD203B41FA5}">
                      <a16:colId xmlns:a16="http://schemas.microsoft.com/office/drawing/2014/main" val="905779079"/>
                    </a:ext>
                  </a:extLst>
                </a:gridCol>
                <a:gridCol w="274524">
                  <a:extLst>
                    <a:ext uri="{9D8B030D-6E8A-4147-A177-3AD203B41FA5}">
                      <a16:colId xmlns:a16="http://schemas.microsoft.com/office/drawing/2014/main" val="669721651"/>
                    </a:ext>
                  </a:extLst>
                </a:gridCol>
                <a:gridCol w="1084542">
                  <a:extLst>
                    <a:ext uri="{9D8B030D-6E8A-4147-A177-3AD203B41FA5}">
                      <a16:colId xmlns:a16="http://schemas.microsoft.com/office/drawing/2014/main" val="3046199915"/>
                    </a:ext>
                  </a:extLst>
                </a:gridCol>
                <a:gridCol w="274524">
                  <a:extLst>
                    <a:ext uri="{9D8B030D-6E8A-4147-A177-3AD203B41FA5}">
                      <a16:colId xmlns:a16="http://schemas.microsoft.com/office/drawing/2014/main" val="1025392179"/>
                    </a:ext>
                  </a:extLst>
                </a:gridCol>
                <a:gridCol w="1084542">
                  <a:extLst>
                    <a:ext uri="{9D8B030D-6E8A-4147-A177-3AD203B41FA5}">
                      <a16:colId xmlns:a16="http://schemas.microsoft.com/office/drawing/2014/main" val="89774207"/>
                    </a:ext>
                  </a:extLst>
                </a:gridCol>
                <a:gridCol w="274524">
                  <a:extLst>
                    <a:ext uri="{9D8B030D-6E8A-4147-A177-3AD203B41FA5}">
                      <a16:colId xmlns:a16="http://schemas.microsoft.com/office/drawing/2014/main" val="1419176577"/>
                    </a:ext>
                  </a:extLst>
                </a:gridCol>
                <a:gridCol w="1084542">
                  <a:extLst>
                    <a:ext uri="{9D8B030D-6E8A-4147-A177-3AD203B41FA5}">
                      <a16:colId xmlns:a16="http://schemas.microsoft.com/office/drawing/2014/main" val="2038321572"/>
                    </a:ext>
                  </a:extLst>
                </a:gridCol>
              </a:tblGrid>
              <a:tr h="510740">
                <a:tc>
                  <a:txBody>
                    <a:bodyPr/>
                    <a:lstStyle/>
                    <a:p>
                      <a:pPr algn="ct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b="0" dirty="0">
                          <a:solidFill>
                            <a:schemeClr val="tx1"/>
                          </a:solidFill>
                          <a:latin typeface="Verdana" panose="020B0604030504040204" pitchFamily="34" charset="0"/>
                          <a:ea typeface="Verdana" panose="020B0604030504040204" pitchFamily="34" charset="0"/>
                        </a:rPr>
                        <a:t>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12</a:t>
                      </a:r>
                      <a:endParaRPr lang="en-US"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&lt;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latin typeface="Verdana" panose="020B0604030504040204" pitchFamily="34" charset="0"/>
                          <a:ea typeface="Verdana" panose="020B0604030504040204" pitchFamily="34" charset="0"/>
                        </a:rPr>
                        <a:t>x </a:t>
                      </a:r>
                      <a:r>
                        <a:rPr lang="en-US" b="0" i="0" dirty="0">
                          <a:solidFill>
                            <a:schemeClr val="tx1"/>
                          </a:solidFill>
                          <a:latin typeface="Verdana" panose="020B0604030504040204" pitchFamily="34" charset="0"/>
                          <a:ea typeface="Verdana" panose="020B0604030504040204" pitchFamily="34" charset="0"/>
                        </a:rPr>
                        <a:t>&gt; </a:t>
                      </a:r>
                      <a:r>
                        <a:rPr lang="en-US" dirty="0">
                          <a:solidFill>
                            <a:schemeClr val="tx1"/>
                          </a:solidFill>
                          <a:latin typeface="Verdana" panose="020B0604030504040204" pitchFamily="34" charset="0"/>
                          <a:ea typeface="Verdana" panose="020B0604030504040204" pitchFamily="34" charset="0"/>
                        </a:rPr>
                        <a:t>–</a:t>
                      </a:r>
                      <a:r>
                        <a:rPr lang="en-US" b="0" i="0" dirty="0">
                          <a:solidFill>
                            <a:schemeClr val="tx1"/>
                          </a:solidFill>
                          <a:latin typeface="Verdana" panose="020B0604030504040204" pitchFamily="34" charset="0"/>
                          <a:ea typeface="Verdana" panose="020B0604030504040204" pitchFamily="34" charset="0"/>
                        </a:rPr>
                        <a:t>4</a:t>
                      </a:r>
                      <a:r>
                        <a:rPr lang="en-US" b="0" u="none" dirty="0">
                          <a:solidFill>
                            <a:schemeClr val="tx1"/>
                          </a:solidFill>
                          <a:latin typeface="Verdana" panose="020B0604030504040204" pitchFamily="34" charset="0"/>
                          <a:ea typeface="Verdana" panose="020B0604030504040204" pitchFamily="34" charset="0"/>
                        </a:rPr>
                        <a:t>  </a:t>
                      </a:r>
                      <a:endParaRPr lang="en-US" b="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58641"/>
                  </a:ext>
                </a:extLst>
              </a:tr>
            </a:tbl>
          </a:graphicData>
        </a:graphic>
      </p:graphicFrame>
      <p:sp>
        <p:nvSpPr>
          <p:cNvPr id="12" name="TextBox 11">
            <a:extLst>
              <a:ext uri="{FF2B5EF4-FFF2-40B4-BE49-F238E27FC236}">
                <a16:creationId xmlns:a16="http://schemas.microsoft.com/office/drawing/2014/main" id="{DF05BB46-8E16-20BE-7593-4FCCDB0C3BCE}"/>
              </a:ext>
            </a:extLst>
          </p:cNvPr>
          <p:cNvSpPr txBox="1"/>
          <p:nvPr/>
        </p:nvSpPr>
        <p:spPr>
          <a:xfrm>
            <a:off x="8458013" y="4725712"/>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3FDBC900-8519-FEC9-B141-4BB8EE465F67}"/>
              </a:ext>
            </a:extLst>
          </p:cNvPr>
          <p:cNvSpPr txBox="1"/>
          <p:nvPr/>
        </p:nvSpPr>
        <p:spPr>
          <a:xfrm>
            <a:off x="8458013" y="5290966"/>
            <a:ext cx="1551214" cy="369332"/>
          </a:xfrm>
          <a:prstGeom prst="rect">
            <a:avLst/>
          </a:prstGeom>
          <a:solidFill>
            <a:schemeClr val="bg1">
              <a:lumMod val="85000"/>
            </a:schemeClr>
          </a:solid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1838</TotalTime>
  <Words>2255</Words>
  <Application>Microsoft Office PowerPoint</Application>
  <PresentationFormat>Widescreen</PresentationFormat>
  <Paragraphs>310</Paragraphs>
  <Slides>15</Slides>
  <Notes>15</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91</cp:revision>
  <dcterms:created xsi:type="dcterms:W3CDTF">2025-07-09T19:11:59Z</dcterms:created>
  <dcterms:modified xsi:type="dcterms:W3CDTF">2025-09-22T23:50:24Z</dcterms:modified>
</cp:coreProperties>
</file>