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6.xml" ContentType="application/vnd.openxmlformats-officedocument.theme+xml"/>
  <Override PartName="/ppt/slideLayouts/slideLayout1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72" r:id="rId2"/>
    <p:sldMasterId id="2147483674" r:id="rId3"/>
    <p:sldMasterId id="2147483676" r:id="rId4"/>
    <p:sldMasterId id="2147483678" r:id="rId5"/>
    <p:sldMasterId id="2147483680" r:id="rId6"/>
    <p:sldMasterId id="2147483648" r:id="rId7"/>
  </p:sldMasterIdLst>
  <p:notesMasterIdLst>
    <p:notesMasterId r:id="rId26"/>
  </p:notesMasterIdLst>
  <p:sldIdLst>
    <p:sldId id="256" r:id="rId8"/>
    <p:sldId id="265" r:id="rId9"/>
    <p:sldId id="258" r:id="rId10"/>
    <p:sldId id="279" r:id="rId11"/>
    <p:sldId id="259" r:id="rId12"/>
    <p:sldId id="280" r:id="rId13"/>
    <p:sldId id="270" r:id="rId14"/>
    <p:sldId id="271" r:id="rId15"/>
    <p:sldId id="289" r:id="rId16"/>
    <p:sldId id="290" r:id="rId17"/>
    <p:sldId id="260" r:id="rId18"/>
    <p:sldId id="267" r:id="rId19"/>
    <p:sldId id="282" r:id="rId20"/>
    <p:sldId id="261" r:id="rId21"/>
    <p:sldId id="268" r:id="rId22"/>
    <p:sldId id="283" r:id="rId23"/>
    <p:sldId id="262" r:id="rId24"/>
    <p:sldId id="28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7AD2"/>
    <a:srgbClr val="089AF1"/>
    <a:srgbClr val="AEDEFC"/>
    <a:srgbClr val="86C440"/>
    <a:srgbClr val="E8F4DB"/>
    <a:srgbClr val="005EA0"/>
    <a:srgbClr val="035EA0"/>
    <a:srgbClr val="E1EDF6"/>
    <a:srgbClr val="8200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CFF8F6-CC77-4F9D-95D2-8DD09252A910}" v="2" dt="2025-09-12T16:58:27.5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29" autoAdjust="0"/>
    <p:restoredTop sz="63669" autoAdjust="0"/>
  </p:normalViewPr>
  <p:slideViewPr>
    <p:cSldViewPr snapToGrid="0">
      <p:cViewPr varScale="1">
        <p:scale>
          <a:sx n="67" d="100"/>
          <a:sy n="67" d="100"/>
        </p:scale>
        <p:origin x="184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berly O'Neal" userId="C7XtvxS4g0cBb4xk4cfY09vszhBAkawk5/Khzw2ihEQ=" providerId="None" clId="Web-{B7AAF53C-2877-496E-851F-FEAA03600FA6}"/>
    <pc:docChg chg="modSld">
      <pc:chgData name="Kimberly O'Neal" userId="C7XtvxS4g0cBb4xk4cfY09vszhBAkawk5/Khzw2ihEQ=" providerId="None" clId="Web-{B7AAF53C-2877-496E-851F-FEAA03600FA6}" dt="2025-09-05T17:46:51.002" v="117" actId="14100"/>
      <pc:docMkLst>
        <pc:docMk/>
      </pc:docMkLst>
      <pc:sldChg chg="delAnim">
        <pc:chgData name="Kimberly O'Neal" userId="C7XtvxS4g0cBb4xk4cfY09vszhBAkawk5/Khzw2ihEQ=" providerId="None" clId="Web-{B7AAF53C-2877-496E-851F-FEAA03600FA6}" dt="2025-09-05T17:44:35.189" v="48"/>
        <pc:sldMkLst>
          <pc:docMk/>
          <pc:sldMk cId="2172881330" sldId="267"/>
        </pc:sldMkLst>
      </pc:sldChg>
      <pc:sldChg chg="addSp modSp delAnim">
        <pc:chgData name="Kimberly O'Neal" userId="C7XtvxS4g0cBb4xk4cfY09vszhBAkawk5/Khzw2ihEQ=" providerId="None" clId="Web-{B7AAF53C-2877-496E-851F-FEAA03600FA6}" dt="2025-09-05T17:45:32.658" v="84" actId="20577"/>
        <pc:sldMkLst>
          <pc:docMk/>
          <pc:sldMk cId="1873386740" sldId="268"/>
        </pc:sldMkLst>
        <pc:spChg chg="mod">
          <ac:chgData name="Kimberly O'Neal" userId="C7XtvxS4g0cBb4xk4cfY09vszhBAkawk5/Khzw2ihEQ=" providerId="None" clId="Web-{B7AAF53C-2877-496E-851F-FEAA03600FA6}" dt="2025-09-05T17:45:32.658" v="84" actId="20577"/>
          <ac:spMkLst>
            <pc:docMk/>
            <pc:sldMk cId="1873386740" sldId="268"/>
            <ac:spMk id="2" creationId="{50DE24A2-923E-C6A0-8E00-97623BDC1844}"/>
          </ac:spMkLst>
        </pc:spChg>
        <pc:spChg chg="mod">
          <ac:chgData name="Kimberly O'Neal" userId="C7XtvxS4g0cBb4xk4cfY09vszhBAkawk5/Khzw2ihEQ=" providerId="None" clId="Web-{B7AAF53C-2877-496E-851F-FEAA03600FA6}" dt="2025-09-05T17:45:20.392" v="82" actId="14100"/>
          <ac:spMkLst>
            <pc:docMk/>
            <pc:sldMk cId="1873386740" sldId="268"/>
            <ac:spMk id="3" creationId="{0D0B2114-043D-2DEF-8B73-2F305D133F8D}"/>
          </ac:spMkLst>
        </pc:spChg>
        <pc:spChg chg="add mod">
          <ac:chgData name="Kimberly O'Neal" userId="C7XtvxS4g0cBb4xk4cfY09vszhBAkawk5/Khzw2ihEQ=" providerId="None" clId="Web-{B7AAF53C-2877-496E-851F-FEAA03600FA6}" dt="2025-09-05T17:45:25.830" v="83" actId="1076"/>
          <ac:spMkLst>
            <pc:docMk/>
            <pc:sldMk cId="1873386740" sldId="268"/>
            <ac:spMk id="5" creationId="{1B7F3964-5A66-F0EF-EB7A-0EBE2E0E1B21}"/>
          </ac:spMkLst>
        </pc:spChg>
      </pc:sldChg>
      <pc:sldChg chg="modSp delAnim">
        <pc:chgData name="Kimberly O'Neal" userId="C7XtvxS4g0cBb4xk4cfY09vszhBAkawk5/Khzw2ihEQ=" providerId="None" clId="Web-{B7AAF53C-2877-496E-851F-FEAA03600FA6}" dt="2025-09-05T17:42:15.470" v="18" actId="20577"/>
        <pc:sldMkLst>
          <pc:docMk/>
          <pc:sldMk cId="116853761" sldId="279"/>
        </pc:sldMkLst>
        <pc:spChg chg="mod">
          <ac:chgData name="Kimberly O'Neal" userId="C7XtvxS4g0cBb4xk4cfY09vszhBAkawk5/Khzw2ihEQ=" providerId="None" clId="Web-{B7AAF53C-2877-496E-851F-FEAA03600FA6}" dt="2025-09-05T17:42:15.470" v="18" actId="20577"/>
          <ac:spMkLst>
            <pc:docMk/>
            <pc:sldMk cId="116853761" sldId="279"/>
            <ac:spMk id="2" creationId="{C7BF952D-F38E-F7F5-F5C8-C8849847AFE0}"/>
          </ac:spMkLst>
        </pc:spChg>
      </pc:sldChg>
      <pc:sldChg chg="modSp delAnim">
        <pc:chgData name="Kimberly O'Neal" userId="C7XtvxS4g0cBb4xk4cfY09vszhBAkawk5/Khzw2ihEQ=" providerId="None" clId="Web-{B7AAF53C-2877-496E-851F-FEAA03600FA6}" dt="2025-09-05T17:44:31.033" v="46" actId="20577"/>
        <pc:sldMkLst>
          <pc:docMk/>
          <pc:sldMk cId="3894104992" sldId="280"/>
        </pc:sldMkLst>
        <pc:spChg chg="mod">
          <ac:chgData name="Kimberly O'Neal" userId="C7XtvxS4g0cBb4xk4cfY09vszhBAkawk5/Khzw2ihEQ=" providerId="None" clId="Web-{B7AAF53C-2877-496E-851F-FEAA03600FA6}" dt="2025-09-05T17:44:31.033" v="46" actId="20577"/>
          <ac:spMkLst>
            <pc:docMk/>
            <pc:sldMk cId="3894104992" sldId="280"/>
            <ac:spMk id="2" creationId="{6D972703-D900-9FDF-6F12-34E3B4BB7C4D}"/>
          </ac:spMkLst>
        </pc:spChg>
        <pc:spChg chg="mod">
          <ac:chgData name="Kimberly O'Neal" userId="C7XtvxS4g0cBb4xk4cfY09vszhBAkawk5/Khzw2ihEQ=" providerId="None" clId="Web-{B7AAF53C-2877-496E-851F-FEAA03600FA6}" dt="2025-09-05T17:42:33.298" v="21" actId="20577"/>
          <ac:spMkLst>
            <pc:docMk/>
            <pc:sldMk cId="3894104992" sldId="280"/>
            <ac:spMk id="3" creationId="{F8F87D30-2386-D7FA-9E35-272A414EECB7}"/>
          </ac:spMkLst>
        </pc:spChg>
      </pc:sldChg>
      <pc:sldChg chg="addSp modSp delAnim">
        <pc:chgData name="Kimberly O'Neal" userId="C7XtvxS4g0cBb4xk4cfY09vszhBAkawk5/Khzw2ihEQ=" providerId="None" clId="Web-{B7AAF53C-2877-496E-851F-FEAA03600FA6}" dt="2025-09-05T17:46:51.002" v="117" actId="14100"/>
        <pc:sldMkLst>
          <pc:docMk/>
          <pc:sldMk cId="252226454" sldId="288"/>
        </pc:sldMkLst>
        <pc:spChg chg="mod">
          <ac:chgData name="Kimberly O'Neal" userId="C7XtvxS4g0cBb4xk4cfY09vszhBAkawk5/Khzw2ihEQ=" providerId="None" clId="Web-{B7AAF53C-2877-496E-851F-FEAA03600FA6}" dt="2025-09-05T17:46:47.955" v="115" actId="14100"/>
          <ac:spMkLst>
            <pc:docMk/>
            <pc:sldMk cId="252226454" sldId="288"/>
            <ac:spMk id="2" creationId="{5A9248D1-F337-0503-8E67-372386FA81E5}"/>
          </ac:spMkLst>
        </pc:spChg>
        <pc:spChg chg="mod">
          <ac:chgData name="Kimberly O'Neal" userId="C7XtvxS4g0cBb4xk4cfY09vszhBAkawk5/Khzw2ihEQ=" providerId="None" clId="Web-{B7AAF53C-2877-496E-851F-FEAA03600FA6}" dt="2025-09-05T17:46:07.314" v="94" actId="20577"/>
          <ac:spMkLst>
            <pc:docMk/>
            <pc:sldMk cId="252226454" sldId="288"/>
            <ac:spMk id="3" creationId="{B6C2D999-4995-8556-5050-E584229293A2}"/>
          </ac:spMkLst>
        </pc:spChg>
        <pc:spChg chg="add mod">
          <ac:chgData name="Kimberly O'Neal" userId="C7XtvxS4g0cBb4xk4cfY09vszhBAkawk5/Khzw2ihEQ=" providerId="None" clId="Web-{B7AAF53C-2877-496E-851F-FEAA03600FA6}" dt="2025-09-05T17:46:12.392" v="95" actId="20577"/>
          <ac:spMkLst>
            <pc:docMk/>
            <pc:sldMk cId="252226454" sldId="288"/>
            <ac:spMk id="6" creationId="{3C68A16B-61EE-296B-AF2F-E7808D6705EF}"/>
          </ac:spMkLst>
        </pc:spChg>
        <pc:spChg chg="add mod">
          <ac:chgData name="Kimberly O'Neal" userId="C7XtvxS4g0cBb4xk4cfY09vszhBAkawk5/Khzw2ihEQ=" providerId="None" clId="Web-{B7AAF53C-2877-496E-851F-FEAA03600FA6}" dt="2025-09-05T17:46:51.002" v="117" actId="14100"/>
          <ac:spMkLst>
            <pc:docMk/>
            <pc:sldMk cId="252226454" sldId="288"/>
            <ac:spMk id="7" creationId="{B73C3DDA-487E-1A5A-3F54-5E198EEA7762}"/>
          </ac:spMkLst>
        </pc:spChg>
      </pc:sldChg>
    </pc:docChg>
  </pc:docChgLst>
  <pc:docChgLst>
    <pc:chgData name="Kimberly O'Neal" userId="C7XtvxS4g0cBb4xk4cfY09vszhBAkawk5/Khzw2ihEQ=" providerId="None" clId="Web-{20CFF8F6-CC77-4F9D-95D2-8DD09252A910}"/>
    <pc:docChg chg="modSld">
      <pc:chgData name="Kimberly O'Neal" userId="C7XtvxS4g0cBb4xk4cfY09vszhBAkawk5/Khzw2ihEQ=" providerId="None" clId="Web-{20CFF8F6-CC77-4F9D-95D2-8DD09252A910}" dt="2025-09-12T16:58:27.596" v="20"/>
      <pc:docMkLst>
        <pc:docMk/>
      </pc:docMkLst>
      <pc:sldChg chg="modNotes">
        <pc:chgData name="Kimberly O'Neal" userId="C7XtvxS4g0cBb4xk4cfY09vszhBAkawk5/Khzw2ihEQ=" providerId="None" clId="Web-{20CFF8F6-CC77-4F9D-95D2-8DD09252A910}" dt="2025-09-12T16:57:54.346" v="19"/>
        <pc:sldMkLst>
          <pc:docMk/>
          <pc:sldMk cId="116853761" sldId="279"/>
        </pc:sldMkLst>
      </pc:sldChg>
      <pc:sldChg chg="modSp">
        <pc:chgData name="Kimberly O'Neal" userId="C7XtvxS4g0cBb4xk4cfY09vszhBAkawk5/Khzw2ihEQ=" providerId="None" clId="Web-{20CFF8F6-CC77-4F9D-95D2-8DD09252A910}" dt="2025-09-12T16:58:27.596" v="20"/>
        <pc:sldMkLst>
          <pc:docMk/>
          <pc:sldMk cId="252226454" sldId="288"/>
        </pc:sldMkLst>
        <pc:spChg chg="ord">
          <ac:chgData name="Kimberly O'Neal" userId="C7XtvxS4g0cBb4xk4cfY09vszhBAkawk5/Khzw2ihEQ=" providerId="None" clId="Web-{20CFF8F6-CC77-4F9D-95D2-8DD09252A910}" dt="2025-09-12T16:58:27.596" v="20"/>
          <ac:spMkLst>
            <pc:docMk/>
            <pc:sldMk cId="252226454" sldId="288"/>
            <ac:spMk id="4" creationId="{999D0FF3-B87E-707B-0AD3-7EBFA9204BA9}"/>
          </ac:spMkLst>
        </pc:spChg>
      </pc:sldChg>
    </pc:docChg>
  </pc:docChgLst>
  <pc:docChgLst>
    <pc:chgData name="Kimberly O'Neal" userId="C7XtvxS4g0cBb4xk4cfY09vszhBAkawk5/Khzw2ihEQ=" providerId="None" clId="Web-{66A0CFCE-0F19-4538-95AC-2B151899BC80}"/>
    <pc:docChg chg="modSld">
      <pc:chgData name="Kimberly O'Neal" userId="C7XtvxS4g0cBb4xk4cfY09vszhBAkawk5/Khzw2ihEQ=" providerId="None" clId="Web-{66A0CFCE-0F19-4538-95AC-2B151899BC80}" dt="2025-08-22T00:11:37.684" v="22" actId="14100"/>
      <pc:docMkLst>
        <pc:docMk/>
      </pc:docMkLst>
      <pc:sldChg chg="addSp delSp modSp addAnim modAnim">
        <pc:chgData name="Kimberly O'Neal" userId="C7XtvxS4g0cBb4xk4cfY09vszhBAkawk5/Khzw2ihEQ=" providerId="None" clId="Web-{66A0CFCE-0F19-4538-95AC-2B151899BC80}" dt="2025-08-22T00:11:37.684" v="22" actId="14100"/>
        <pc:sldMkLst>
          <pc:docMk/>
          <pc:sldMk cId="874935960" sldId="282"/>
        </pc:sldMkLst>
        <pc:spChg chg="add mod">
          <ac:chgData name="Kimberly O'Neal" userId="C7XtvxS4g0cBb4xk4cfY09vszhBAkawk5/Khzw2ihEQ=" providerId="None" clId="Web-{66A0CFCE-0F19-4538-95AC-2B151899BC80}" dt="2025-08-22T00:08:12.385" v="1" actId="1076"/>
          <ac:spMkLst>
            <pc:docMk/>
            <pc:sldMk cId="874935960" sldId="282"/>
            <ac:spMk id="4" creationId="{24B2B066-3198-EA61-E703-32AF4BA1FE0D}"/>
          </ac:spMkLst>
        </pc:spChg>
        <pc:spChg chg="add mod">
          <ac:chgData name="Kimberly O'Neal" userId="C7XtvxS4g0cBb4xk4cfY09vszhBAkawk5/Khzw2ihEQ=" providerId="None" clId="Web-{66A0CFCE-0F19-4538-95AC-2B151899BC80}" dt="2025-08-22T00:11:37.684" v="22" actId="14100"/>
          <ac:spMkLst>
            <pc:docMk/>
            <pc:sldMk cId="874935960" sldId="282"/>
            <ac:spMk id="6" creationId="{EEFF7D52-107B-627F-82FF-900BA644A043}"/>
          </ac:spMkLst>
        </pc:spChg>
        <pc:spChg chg="add mod">
          <ac:chgData name="Kimberly O'Neal" userId="C7XtvxS4g0cBb4xk4cfY09vszhBAkawk5/Khzw2ihEQ=" providerId="None" clId="Web-{66A0CFCE-0F19-4538-95AC-2B151899BC80}" dt="2025-08-22T00:08:32.010" v="8" actId="14100"/>
          <ac:spMkLst>
            <pc:docMk/>
            <pc:sldMk cId="874935960" sldId="282"/>
            <ac:spMk id="7" creationId="{5F859F7B-15AC-65A6-B9A2-68D42FBE9DA3}"/>
          </ac:spMkLst>
        </pc:spChg>
        <pc:spChg chg="add mod">
          <ac:chgData name="Kimberly O'Neal" userId="C7XtvxS4g0cBb4xk4cfY09vszhBAkawk5/Khzw2ihEQ=" providerId="None" clId="Web-{66A0CFCE-0F19-4538-95AC-2B151899BC80}" dt="2025-08-22T00:08:44.120" v="12" actId="14100"/>
          <ac:spMkLst>
            <pc:docMk/>
            <pc:sldMk cId="874935960" sldId="282"/>
            <ac:spMk id="8" creationId="{85A55977-61F7-62AB-2BDB-B340BEB2CDF5}"/>
          </ac:spMkLst>
        </pc:spChg>
      </pc:sldChg>
    </pc:docChg>
  </pc:docChgLst>
  <pc:docChgLst>
    <pc:chgData name="Kimberly O'Neal" userId="C7XtvxS4g0cBb4xk4cfY09vszhBAkawk5/Khzw2ihEQ=" providerId="None" clId="Web-{C576DCAD-95F9-4732-95A5-DFD92A28C300}"/>
    <pc:docChg chg="modSld">
      <pc:chgData name="Kimberly O'Neal" userId="C7XtvxS4g0cBb4xk4cfY09vszhBAkawk5/Khzw2ihEQ=" providerId="None" clId="Web-{C576DCAD-95F9-4732-95A5-DFD92A28C300}" dt="2025-08-27T22:50:52.083" v="0"/>
      <pc:docMkLst>
        <pc:docMk/>
      </pc:docMkLst>
      <pc:sldChg chg="modSp">
        <pc:chgData name="Kimberly O'Neal" userId="C7XtvxS4g0cBb4xk4cfY09vszhBAkawk5/Khzw2ihEQ=" providerId="None" clId="Web-{C576DCAD-95F9-4732-95A5-DFD92A28C300}" dt="2025-08-27T22:50:52.083" v="0"/>
        <pc:sldMkLst>
          <pc:docMk/>
          <pc:sldMk cId="252226454" sldId="288"/>
        </pc:sldMkLst>
        <pc:spChg chg="mod">
          <ac:chgData name="Kimberly O'Neal" userId="C7XtvxS4g0cBb4xk4cfY09vszhBAkawk5/Khzw2ihEQ=" providerId="None" clId="Web-{C576DCAD-95F9-4732-95A5-DFD92A28C300}" dt="2025-08-27T22:50:52.083" v="0"/>
          <ac:spMkLst>
            <pc:docMk/>
            <pc:sldMk cId="252226454" sldId="288"/>
            <ac:spMk id="5" creationId="{86FC64C3-75CD-73A3-C699-DA71DC2D88D6}"/>
          </ac:spMkLst>
        </pc:spChg>
      </pc:sldChg>
    </pc:docChg>
  </pc:docChgLst>
  <pc:docChgLst>
    <pc:chgData name="Kimberly O'Neal" userId="C7XtvxS4g0cBb4xk4cfY09vszhBAkawk5/Khzw2ihEQ=" providerId="None" clId="Web-{ACCBF8AB-5049-4590-9C45-2DB8C99F7D45}"/>
    <pc:docChg chg="modSld">
      <pc:chgData name="Kimberly O'Neal" userId="C7XtvxS4g0cBb4xk4cfY09vszhBAkawk5/Khzw2ihEQ=" providerId="None" clId="Web-{ACCBF8AB-5049-4590-9C45-2DB8C99F7D45}" dt="2025-09-03T18:14:34.942" v="9" actId="1076"/>
      <pc:docMkLst>
        <pc:docMk/>
      </pc:docMkLst>
      <pc:sldChg chg="addSp delSp modSp">
        <pc:chgData name="Kimberly O'Neal" userId="C7XtvxS4g0cBb4xk4cfY09vszhBAkawk5/Khzw2ihEQ=" providerId="None" clId="Web-{ACCBF8AB-5049-4590-9C45-2DB8C99F7D45}" dt="2025-09-03T18:14:34.942" v="9" actId="1076"/>
        <pc:sldMkLst>
          <pc:docMk/>
          <pc:sldMk cId="176977563" sldId="265"/>
        </pc:sldMkLst>
        <pc:spChg chg="add mod">
          <ac:chgData name="Kimberly O'Neal" userId="C7XtvxS4g0cBb4xk4cfY09vszhBAkawk5/Khzw2ihEQ=" providerId="None" clId="Web-{ACCBF8AB-5049-4590-9C45-2DB8C99F7D45}" dt="2025-09-03T18:14:34.942" v="9" actId="1076"/>
          <ac:spMkLst>
            <pc:docMk/>
            <pc:sldMk cId="176977563" sldId="265"/>
            <ac:spMk id="44" creationId="{5339BD9B-6BD3-3602-7BD7-91517FB947C4}"/>
          </ac:spMkLst>
        </pc:spChg>
      </pc:sldChg>
    </pc:docChg>
  </pc:docChgLst>
  <pc:docChgLst>
    <pc:chgData name="Carol Gautier" userId="9f03ed452849cfae" providerId="LiveId" clId="{8BF9CDCB-8F90-4C00-B1DC-184DA518965D}"/>
    <pc:docChg chg="custSel modSld">
      <pc:chgData name="Carol Gautier" userId="9f03ed452849cfae" providerId="LiveId" clId="{8BF9CDCB-8F90-4C00-B1DC-184DA518965D}" dt="2025-08-04T14:24:32.243" v="462" actId="1035"/>
      <pc:docMkLst>
        <pc:docMk/>
      </pc:docMkLst>
      <pc:sldChg chg="modSp mod">
        <pc:chgData name="Carol Gautier" userId="9f03ed452849cfae" providerId="LiveId" clId="{8BF9CDCB-8F90-4C00-B1DC-184DA518965D}" dt="2025-08-04T13:39:39.255" v="0" actId="20577"/>
        <pc:sldMkLst>
          <pc:docMk/>
          <pc:sldMk cId="176977563" sldId="265"/>
        </pc:sldMkLst>
      </pc:sldChg>
      <pc:sldChg chg="modNotesTx">
        <pc:chgData name="Carol Gautier" userId="9f03ed452849cfae" providerId="LiveId" clId="{8BF9CDCB-8F90-4C00-B1DC-184DA518965D}" dt="2025-08-04T14:05:13.604" v="189" actId="20577"/>
        <pc:sldMkLst>
          <pc:docMk/>
          <pc:sldMk cId="2172881330" sldId="267"/>
        </pc:sldMkLst>
      </pc:sldChg>
      <pc:sldChg chg="modSp mod">
        <pc:chgData name="Carol Gautier" userId="9f03ed452849cfae" providerId="LiveId" clId="{8BF9CDCB-8F90-4C00-B1DC-184DA518965D}" dt="2025-08-04T13:50:43.390" v="125" actId="6549"/>
        <pc:sldMkLst>
          <pc:docMk/>
          <pc:sldMk cId="3973114400" sldId="271"/>
        </pc:sldMkLst>
      </pc:sldChg>
      <pc:sldChg chg="modSp mod modNotesTx">
        <pc:chgData name="Carol Gautier" userId="9f03ed452849cfae" providerId="LiveId" clId="{8BF9CDCB-8F90-4C00-B1DC-184DA518965D}" dt="2025-08-04T13:42:04.910" v="122" actId="20577"/>
        <pc:sldMkLst>
          <pc:docMk/>
          <pc:sldMk cId="116853761" sldId="279"/>
        </pc:sldMkLst>
      </pc:sldChg>
      <pc:sldChg chg="modSp mod modNotesTx">
        <pc:chgData name="Carol Gautier" userId="9f03ed452849cfae" providerId="LiveId" clId="{8BF9CDCB-8F90-4C00-B1DC-184DA518965D}" dt="2025-08-04T13:49:55.485" v="124" actId="6549"/>
        <pc:sldMkLst>
          <pc:docMk/>
          <pc:sldMk cId="3894104992" sldId="280"/>
        </pc:sldMkLst>
      </pc:sldChg>
      <pc:sldChg chg="modNotesTx">
        <pc:chgData name="Carol Gautier" userId="9f03ed452849cfae" providerId="LiveId" clId="{8BF9CDCB-8F90-4C00-B1DC-184DA518965D}" dt="2025-08-04T14:12:37.450" v="458" actId="20577"/>
        <pc:sldMkLst>
          <pc:docMk/>
          <pc:sldMk cId="874935960" sldId="282"/>
        </pc:sldMkLst>
      </pc:sldChg>
      <pc:sldChg chg="addSp modSp mod">
        <pc:chgData name="Carol Gautier" userId="9f03ed452849cfae" providerId="LiveId" clId="{8BF9CDCB-8F90-4C00-B1DC-184DA518965D}" dt="2025-08-04T14:24:32.243" v="462" actId="1035"/>
        <pc:sldMkLst>
          <pc:docMk/>
          <pc:sldMk cId="252226454" sldId="288"/>
        </pc:sldMkLst>
      </pc:sldChg>
      <pc:sldChg chg="modSp mod">
        <pc:chgData name="Carol Gautier" userId="9f03ed452849cfae" providerId="LiveId" clId="{8BF9CDCB-8F90-4C00-B1DC-184DA518965D}" dt="2025-08-04T13:50:48.788" v="126" actId="6549"/>
        <pc:sldMkLst>
          <pc:docMk/>
          <pc:sldMk cId="2847842588" sldId="289"/>
        </pc:sldMkLst>
      </pc:sldChg>
      <pc:sldChg chg="modSp mod">
        <pc:chgData name="Carol Gautier" userId="9f03ed452849cfae" providerId="LiveId" clId="{8BF9CDCB-8F90-4C00-B1DC-184DA518965D}" dt="2025-08-04T13:50:53.040" v="127" actId="6549"/>
        <pc:sldMkLst>
          <pc:docMk/>
          <pc:sldMk cId="907924210" sldId="29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B0F71367-10D3-4BF6-93A2-69F3847EC846}" type="datetimeFigureOut">
              <a:rPr lang="en-US" smtClean="0"/>
              <a:pPr/>
              <a:t>9/22/2025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DA6298F2-3F1F-4041-A8E1-C335B761E25A}" type="slidenum">
              <a:rPr lang="en-US" smtClean="0"/>
              <a:pPr/>
              <a:t>‹#›</a:t>
            </a:fld>
            <a:endParaRPr lang="en-US" dirty="0"/>
          </a:p>
        </p:txBody>
      </p:sp>
    </p:spTree>
    <p:extLst>
      <p:ext uri="{BB962C8B-B14F-4D97-AF65-F5344CB8AC3E}">
        <p14:creationId xmlns:p14="http://schemas.microsoft.com/office/powerpoint/2010/main" val="4084681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5E0C63"/>
                </a:solidFill>
                <a:ea typeface="Tahoma" pitchFamily="34" charset="0"/>
                <a:cs typeface="Calibri" panose="020F0502020204030204" pitchFamily="34" charset="0"/>
              </a:rPr>
              <a:t>The </a:t>
            </a:r>
            <a:r>
              <a:rPr lang="en-US" sz="1200" b="1" kern="1200" dirty="0">
                <a:solidFill>
                  <a:schemeClr val="tx1"/>
                </a:solidFill>
                <a:effectLst/>
                <a:ea typeface="+mn-ea"/>
                <a:cs typeface="Calibri" panose="020F0502020204030204" pitchFamily="34" charset="0"/>
              </a:rPr>
              <a:t>thinkalong toolkit </a:t>
            </a:r>
            <a:r>
              <a:rPr lang="en-US" sz="1200" kern="1200" dirty="0">
                <a:solidFill>
                  <a:schemeClr val="tx1"/>
                </a:solidFill>
                <a:effectLst/>
                <a:ea typeface="+mn-ea"/>
                <a:cs typeface="Calibri" panose="020F0502020204030204" pitchFamily="34" charset="0"/>
              </a:rPr>
              <a:t>includes </a:t>
            </a:r>
            <a:r>
              <a:rPr lang="en-US" sz="1200" b="1" kern="1200" dirty="0">
                <a:solidFill>
                  <a:schemeClr val="tx1"/>
                </a:solidFill>
                <a:effectLst/>
                <a:ea typeface="+mn-ea"/>
                <a:cs typeface="Calibri" panose="020F0502020204030204" pitchFamily="34" charset="0"/>
              </a:rPr>
              <a:t>assessment-style items </a:t>
            </a:r>
            <a:r>
              <a:rPr lang="en-US" sz="1200" kern="1200" dirty="0">
                <a:solidFill>
                  <a:schemeClr val="tx1"/>
                </a:solidFill>
                <a:effectLst/>
                <a:ea typeface="+mn-ea"/>
                <a:cs typeface="Calibri" panose="020F0502020204030204" pitchFamily="34" charset="0"/>
              </a:rPr>
              <a:t>with </a:t>
            </a:r>
            <a:r>
              <a:rPr lang="en-US" sz="1200" b="1" kern="1200" dirty="0">
                <a:solidFill>
                  <a:schemeClr val="tx1"/>
                </a:solidFill>
                <a:effectLst/>
                <a:ea typeface="+mn-ea"/>
                <a:cs typeface="Calibri" panose="020F0502020204030204" pitchFamily="34" charset="0"/>
              </a:rPr>
              <a:t>answer keys</a:t>
            </a:r>
            <a:r>
              <a:rPr lang="en-US" sz="1200" kern="1200" dirty="0">
                <a:solidFill>
                  <a:schemeClr val="tx1"/>
                </a:solidFill>
                <a:effectLst/>
                <a:ea typeface="+mn-ea"/>
                <a:cs typeface="Calibri" panose="020F0502020204030204" pitchFamily="34" charset="0"/>
              </a:rPr>
              <a:t>. A</a:t>
            </a:r>
            <a:r>
              <a:rPr lang="en-US" sz="1200" dirty="0">
                <a:solidFill>
                  <a:srgbClr val="5E0C63"/>
                </a:solidFill>
                <a:ea typeface="Tahoma" pitchFamily="34" charset="0"/>
                <a:cs typeface="Calibri" panose="020F0502020204030204" pitchFamily="34" charset="0"/>
              </a:rPr>
              <a:t> digital version (poster) of the </a:t>
            </a:r>
            <a:r>
              <a:rPr lang="en-US" sz="1200" kern="1200" dirty="0">
                <a:solidFill>
                  <a:schemeClr val="tx1"/>
                </a:solidFill>
                <a:effectLst/>
                <a:ea typeface="+mn-ea"/>
                <a:cs typeface="Calibri" panose="020F0502020204030204" pitchFamily="34" charset="0"/>
              </a:rPr>
              <a:t>thinkalong routine and daily questions for teacher and students’ reference is also included.</a:t>
            </a:r>
            <a:endParaRPr lang="en-US" sz="1200" dirty="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a:t>
            </a:fld>
            <a:endParaRPr lang="en-US" dirty="0"/>
          </a:p>
        </p:txBody>
      </p:sp>
    </p:spTree>
    <p:extLst>
      <p:ext uri="{BB962C8B-B14F-4D97-AF65-F5344CB8AC3E}">
        <p14:creationId xmlns:p14="http://schemas.microsoft.com/office/powerpoint/2010/main" val="4102358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074BA-5916-5C22-3279-98D420E5BE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D1D111-C00C-1042-01CD-15A26F7964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0D5B07-B5BB-8080-3DD7-F97CDA01600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1D1C1D"/>
                </a:solidFill>
                <a:effectLst/>
                <a:latin typeface="Arial" panose="020B0604020202020204" pitchFamily="34" charset="0"/>
                <a:cs typeface="Arial" panose="020B0604020202020204" pitchFamily="34" charset="0"/>
              </a:rPr>
              <a:t>show what you know - option 2, round 3 rationale</a:t>
            </a:r>
          </a:p>
          <a:p>
            <a:r>
              <a:rPr lang="en-US" dirty="0">
                <a:latin typeface="Arial" panose="020B0604020202020204" pitchFamily="34" charset="0"/>
                <a:cs typeface="Arial" panose="020B0604020202020204" pitchFamily="34" charset="0"/>
              </a:rPr>
              <a:t>This is a FACT.</a:t>
            </a:r>
          </a:p>
          <a:p>
            <a:r>
              <a:rPr lang="en-US" dirty="0">
                <a:latin typeface="Arial" panose="020B0604020202020204" pitchFamily="34" charset="0"/>
                <a:cs typeface="Arial" panose="020B0604020202020204" pitchFamily="34" charset="0"/>
              </a:rPr>
              <a:t>[Click] Emily’s cost is 7</a:t>
            </a:r>
            <a:r>
              <a:rPr lang="en-US" i="1" dirty="0">
                <a:latin typeface="Arial" panose="020B0604020202020204" pitchFamily="34" charset="0"/>
                <a:cs typeface="Arial" panose="020B0604020202020204" pitchFamily="34" charset="0"/>
              </a:rPr>
              <a:t>x</a:t>
            </a:r>
            <a:r>
              <a:rPr lang="en-US" i="0" dirty="0">
                <a:latin typeface="Arial" panose="020B0604020202020204" pitchFamily="34" charset="0"/>
                <a:cs typeface="Arial" panose="020B0604020202020204" pitchFamily="34" charset="0"/>
              </a:rPr>
              <a:t> – 10. </a:t>
            </a:r>
            <a:endParaRPr lang="en-US" i="1" dirty="0">
              <a:latin typeface="Arial" panose="020B060402020202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[Click] David’s cost of 5</a:t>
            </a:r>
            <a:r>
              <a:rPr lang="en-US" i="1" dirty="0">
                <a:latin typeface="Arial" panose="020B0604020202020204" pitchFamily="34" charset="0"/>
                <a:cs typeface="Arial" panose="020B0604020202020204" pitchFamily="34" charset="0"/>
              </a:rPr>
              <a:t>x</a:t>
            </a:r>
            <a:r>
              <a:rPr lang="en-US" i="0" dirty="0">
                <a:latin typeface="Arial" panose="020B0604020202020204" pitchFamily="34" charset="0"/>
                <a:cs typeface="Arial" panose="020B0604020202020204" pitchFamily="34" charset="0"/>
              </a:rPr>
              <a:t> + 12.</a:t>
            </a:r>
            <a:endParaRPr lang="en-US" i="0" dirty="0">
              <a:latin typeface="Arial" panose="020B0604020202020204" pitchFamily="34" charset="0"/>
              <a:ea typeface="Verdana" panose="020B060403050404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[Click] The expressions are equal because the problem says that they spend the same amount of money.</a:t>
            </a:r>
          </a:p>
        </p:txBody>
      </p:sp>
      <p:sp>
        <p:nvSpPr>
          <p:cNvPr id="4" name="Slide Number Placeholder 3">
            <a:extLst>
              <a:ext uri="{FF2B5EF4-FFF2-40B4-BE49-F238E27FC236}">
                <a16:creationId xmlns:a16="http://schemas.microsoft.com/office/drawing/2014/main" id="{C28DC06B-1D03-06B0-65A9-6837DA98FB2E}"/>
              </a:ext>
            </a:extLst>
          </p:cNvPr>
          <p:cNvSpPr>
            <a:spLocks noGrp="1"/>
          </p:cNvSpPr>
          <p:nvPr>
            <p:ph type="sldNum" sz="quarter" idx="5"/>
          </p:nvPr>
        </p:nvSpPr>
        <p:spPr/>
        <p:txBody>
          <a:bodyPr/>
          <a:lstStyle/>
          <a:p>
            <a:fld id="{DA6298F2-3F1F-4041-A8E1-C335B761E25A}" type="slidenum">
              <a:rPr lang="en-US" smtClean="0"/>
              <a:t>10</a:t>
            </a:fld>
            <a:endParaRPr lang="en-US" dirty="0"/>
          </a:p>
        </p:txBody>
      </p:sp>
    </p:spTree>
    <p:extLst>
      <p:ext uri="{BB962C8B-B14F-4D97-AF65-F5344CB8AC3E}">
        <p14:creationId xmlns:p14="http://schemas.microsoft.com/office/powerpoint/2010/main" val="3944138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Arial" panose="020B0604020202020204" pitchFamily="34" charset="0"/>
                <a:cs typeface="Arial" panose="020B0604020202020204" pitchFamily="34" charset="0"/>
              </a:rPr>
              <a:t>work it out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goal of the third 10 minutes of the routine is for students to </a:t>
            </a:r>
            <a:r>
              <a:rPr lang="en-US" b="1" dirty="0">
                <a:latin typeface="Arial" panose="020B0604020202020204" pitchFamily="34" charset="0"/>
                <a:cs typeface="Arial" panose="020B0604020202020204" pitchFamily="34" charset="0"/>
              </a:rPr>
              <a:t>work out</a:t>
            </a:r>
            <a:r>
              <a:rPr lang="en-US" dirty="0">
                <a:latin typeface="Arial" panose="020B0604020202020204" pitchFamily="34" charset="0"/>
                <a:cs typeface="Arial" panose="020B0604020202020204" pitchFamily="34" charset="0"/>
              </a:rPr>
              <a:t> the problem and </a:t>
            </a:r>
            <a:r>
              <a:rPr lang="en-US" b="1" dirty="0">
                <a:latin typeface="Arial" panose="020B0604020202020204" pitchFamily="34" charset="0"/>
                <a:cs typeface="Arial" panose="020B0604020202020204" pitchFamily="34" charset="0"/>
              </a:rPr>
              <a:t>defend</a:t>
            </a:r>
            <a:r>
              <a:rPr lang="en-US" dirty="0">
                <a:latin typeface="Arial" panose="020B0604020202020204" pitchFamily="34" charset="0"/>
                <a:cs typeface="Arial" panose="020B0604020202020204" pitchFamily="34" charset="0"/>
              </a:rPr>
              <a:t> their answer. We want students to prove why their chosen response is </a:t>
            </a:r>
            <a:r>
              <a:rPr lang="en-US" b="1" dirty="0">
                <a:latin typeface="Arial" panose="020B0604020202020204" pitchFamily="34" charset="0"/>
                <a:cs typeface="Arial" panose="020B0604020202020204" pitchFamily="34" charset="0"/>
              </a:rPr>
              <a:t>right</a:t>
            </a:r>
            <a:r>
              <a:rPr lang="en-US" dirty="0">
                <a:latin typeface="Arial" panose="020B0604020202020204" pitchFamily="34" charset="0"/>
                <a:cs typeface="Arial" panose="020B0604020202020204" pitchFamily="34" charset="0"/>
              </a:rPr>
              <a:t> and explain why the incorrect answers are </a:t>
            </a:r>
            <a:r>
              <a:rPr lang="en-US" b="1" dirty="0">
                <a:latin typeface="Arial" panose="020B0604020202020204" pitchFamily="34" charset="0"/>
                <a:cs typeface="Arial" panose="020B0604020202020204" pitchFamily="34" charset="0"/>
              </a:rPr>
              <a:t>wrong</a:t>
            </a:r>
            <a:r>
              <a:rPr lang="en-US" dirty="0">
                <a:latin typeface="Arial" panose="020B0604020202020204" pitchFamily="34" charset="0"/>
                <a:cs typeface="Arial" panose="020B0604020202020204" pitchFamily="34" charset="0"/>
              </a:rPr>
              <a:t>. </a:t>
            </a:r>
            <a:endParaRPr lang="en-US" sz="1200" dirty="0">
              <a:solidFill>
                <a:srgbClr val="5E0C63"/>
              </a:solidFill>
              <a:latin typeface="Arial" panose="020B0604020202020204" pitchFamily="34" charset="0"/>
              <a:ea typeface="Tahoma"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11</a:t>
            </a:fld>
            <a:endParaRPr lang="en-US" dirty="0"/>
          </a:p>
        </p:txBody>
      </p:sp>
    </p:spTree>
    <p:extLst>
      <p:ext uri="{BB962C8B-B14F-4D97-AF65-F5344CB8AC3E}">
        <p14:creationId xmlns:p14="http://schemas.microsoft.com/office/powerpoint/2010/main" val="3742091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work it out - option 1: </a:t>
            </a:r>
            <a:r>
              <a:rPr lang="en-US" dirty="0"/>
              <a:t>Correct learning mistakes and clarify misconceptions by answering the question but be sure students not only solve but also prove why their chosen response is right and explain why the incorrect answers are wrong.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Be sure discussion includes:</a:t>
            </a:r>
          </a:p>
          <a:p>
            <a:pPr marL="228600" indent="-228600">
              <a:buFont typeface="+mj-lt"/>
              <a:buAutoNum type="arabicPeriod"/>
            </a:pPr>
            <a:r>
              <a:rPr lang="en-US" dirty="0"/>
              <a:t>The addition of the question to the problem.</a:t>
            </a:r>
          </a:p>
          <a:p>
            <a:pPr marL="228600" indent="-228600">
              <a:buFont typeface="+mj-lt"/>
              <a:buAutoNum type="arabicPeriod"/>
            </a:pPr>
            <a:r>
              <a:rPr lang="en-US" dirty="0"/>
              <a:t>Writing the equation.</a:t>
            </a:r>
          </a:p>
          <a:p>
            <a:pPr marL="228600" indent="-228600">
              <a:buFont typeface="+mj-lt"/>
              <a:buAutoNum type="arabicPeriod"/>
            </a:pPr>
            <a:r>
              <a:rPr lang="en-US" dirty="0"/>
              <a:t>The process to solve the equation:</a:t>
            </a:r>
          </a:p>
          <a:p>
            <a:pPr marL="685800" lvl="1" indent="-228600">
              <a:buFont typeface="Arial" panose="020B0604020202020204" pitchFamily="34" charset="0"/>
              <a:buChar char="•"/>
            </a:pPr>
            <a:r>
              <a:rPr lang="en-US" dirty="0"/>
              <a:t>Combining the variable terms on one side of the =</a:t>
            </a:r>
          </a:p>
          <a:p>
            <a:pPr marL="685800" lvl="1" indent="-228600">
              <a:buFont typeface="Arial" panose="020B0604020202020204" pitchFamily="34" charset="0"/>
              <a:buChar char="•"/>
            </a:pPr>
            <a:r>
              <a:rPr lang="en-US" dirty="0"/>
              <a:t>Combining the constants on the other side of the =</a:t>
            </a:r>
          </a:p>
          <a:p>
            <a:pPr marL="685800" lvl="1" indent="-228600">
              <a:buFont typeface="Arial" panose="020B0604020202020204" pitchFamily="34" charset="0"/>
              <a:buChar char="•"/>
            </a:pPr>
            <a:r>
              <a:rPr lang="en-US" dirty="0"/>
              <a:t>Dividing by the coefficient of the variable</a:t>
            </a:r>
          </a:p>
          <a:p>
            <a:pPr marL="685800" lvl="1" indent="-228600">
              <a:buFont typeface="Arial" panose="020B0604020202020204" pitchFamily="34" charset="0"/>
              <a:buChar char="•"/>
            </a:pPr>
            <a:r>
              <a:rPr lang="en-US" dirty="0"/>
              <a:t>Answering the right question</a:t>
            </a:r>
          </a:p>
          <a:p>
            <a:pPr marL="228600" lvl="0" indent="-228600">
              <a:buFont typeface="+mj-lt"/>
              <a:buAutoNum type="arabicPeriod"/>
            </a:pPr>
            <a:r>
              <a:rPr lang="en-US" dirty="0"/>
              <a:t>How to check the answer.</a:t>
            </a:r>
          </a:p>
        </p:txBody>
      </p:sp>
      <p:sp>
        <p:nvSpPr>
          <p:cNvPr id="4" name="Slide Number Placeholder 3"/>
          <p:cNvSpPr>
            <a:spLocks noGrp="1"/>
          </p:cNvSpPr>
          <p:nvPr>
            <p:ph type="sldNum" sz="quarter" idx="5"/>
          </p:nvPr>
        </p:nvSpPr>
        <p:spPr/>
        <p:txBody>
          <a:bodyPr/>
          <a:lstStyle/>
          <a:p>
            <a:fld id="{DA6298F2-3F1F-4041-A8E1-C335B761E25A}" type="slidenum">
              <a:rPr lang="en-US" smtClean="0"/>
              <a:t>12</a:t>
            </a:fld>
            <a:endParaRPr lang="en-US" dirty="0"/>
          </a:p>
        </p:txBody>
      </p:sp>
    </p:spTree>
    <p:extLst>
      <p:ext uri="{BB962C8B-B14F-4D97-AF65-F5344CB8AC3E}">
        <p14:creationId xmlns:p14="http://schemas.microsoft.com/office/powerpoint/2010/main" val="2640459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work it out - option 2: make the case (learning from mistakes instructional strategy)</a:t>
            </a:r>
          </a:p>
          <a:p>
            <a:pPr algn="l"/>
            <a:r>
              <a:rPr lang="en-US" sz="1200" b="0" dirty="0">
                <a:solidFill>
                  <a:schemeClr val="tx1">
                    <a:lumMod val="85000"/>
                    <a:lumOff val="15000"/>
                  </a:schemeClr>
                </a:solidFill>
              </a:rPr>
              <a:t>free virtual dice available in the lead4ward app and at: www.lead4ward.com/dice</a:t>
            </a:r>
          </a:p>
          <a:p>
            <a:pPr algn="l"/>
            <a:endParaRPr lang="en-US" sz="1200" b="0" dirty="0">
              <a:solidFill>
                <a:schemeClr val="tx1">
                  <a:lumMod val="85000"/>
                  <a:lumOff val="15000"/>
                </a:schemeClr>
              </a:solidFill>
            </a:endParaRPr>
          </a:p>
          <a:p>
            <a:pPr algn="l"/>
            <a:r>
              <a:rPr lang="en-US" b="1" dirty="0"/>
              <a:t>purpose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D1C1D"/>
                </a:solidFill>
                <a:effectLst/>
              </a:rPr>
              <a:t>Students </a:t>
            </a:r>
            <a:r>
              <a:rPr lang="en-US" dirty="0"/>
              <a:t>correct learning mistakes and clarify misconceptions by justifying/proving why their assigned response is right OR explain why their assigned response is an incorrect answer. </a:t>
            </a:r>
          </a:p>
          <a:p>
            <a:endParaRPr lang="en-US" sz="1200" b="0" i="0" kern="1200" dirty="0">
              <a:solidFill>
                <a:schemeClr val="tx1"/>
              </a:solidFill>
              <a:effectLst/>
              <a:ea typeface="+mn-ea"/>
              <a:cs typeface="+mn-cs"/>
            </a:endParaRPr>
          </a:p>
          <a:p>
            <a:r>
              <a:rPr lang="en-US" sz="1200" b="1" i="0" kern="1200" dirty="0">
                <a:solidFill>
                  <a:schemeClr val="tx1"/>
                </a:solidFill>
                <a:effectLst/>
                <a:ea typeface="+mn-ea"/>
                <a:cs typeface="+mn-cs"/>
              </a:rPr>
              <a:t>instructions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Organize students into groups (no larger than 4).</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Assign each team a potential answer (choice).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Groups huddle to determine if their answer choice is “correct/innocent” by explaining why and providing (at most) 2 pieces of evidence…or “incorrect/guilty” by explaining why and providing (at most) 2 pieces of evidence.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Students prosecute and defend arguments.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ea typeface="+mn-ea"/>
                <a:cs typeface="+mn-cs"/>
              </a:rPr>
              <a:t>Observe students’ thinking/responses and clarify/verify as appropriate.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lang="en-US" sz="1200" b="0" i="0" kern="1200" dirty="0">
              <a:solidFill>
                <a:schemeClr val="tx1"/>
              </a:solidFill>
              <a:effectLs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be sure discussion includes:</a:t>
            </a:r>
          </a:p>
          <a:p>
            <a:pPr marL="228600" indent="-228600" algn="l">
              <a:buFont typeface="Arial" panose="020B0604020202020204" pitchFamily="34" charset="0"/>
              <a:buChar char="•"/>
            </a:pPr>
            <a:r>
              <a:rPr lang="en-US" b="0" i="0" dirty="0">
                <a:solidFill>
                  <a:srgbClr val="1D1C1D"/>
                </a:solidFill>
                <a:effectLst/>
              </a:rPr>
              <a:t>Visuals or models students might use to prove their justification.</a:t>
            </a:r>
          </a:p>
          <a:p>
            <a:pPr marL="228600" indent="-228600" algn="l">
              <a:buFont typeface="Arial" panose="020B0604020202020204" pitchFamily="34" charset="0"/>
              <a:buChar char="•"/>
            </a:pPr>
            <a:r>
              <a:rPr lang="en-US" b="0" i="0" dirty="0">
                <a:solidFill>
                  <a:srgbClr val="1D1C1D"/>
                </a:solidFill>
                <a:effectLst/>
              </a:rPr>
              <a:t>Discourse around strategies, clues and/or vocabulary that support their justification.</a:t>
            </a:r>
          </a:p>
          <a:p>
            <a:pPr marL="228600" indent="-228600" algn="l">
              <a:buFont typeface="Arial" panose="020B0604020202020204" pitchFamily="34" charset="0"/>
              <a:buChar char="•"/>
            </a:pPr>
            <a:r>
              <a:rPr lang="en-US" b="0" i="0" dirty="0">
                <a:solidFill>
                  <a:srgbClr val="1D1C1D"/>
                </a:solidFill>
                <a:effectLst/>
              </a:rPr>
              <a:t>The chosen incorrect answer(s) suggests a common misconception, guessing pattern, clue picking, stopping too soon, and relying on tricks. </a:t>
            </a:r>
          </a:p>
          <a:p>
            <a:pPr marL="228600" indent="-228600" algn="l">
              <a:buFont typeface="Arial" panose="020B0604020202020204" pitchFamily="34" charset="0"/>
              <a:buChar char="•"/>
            </a:pPr>
            <a:r>
              <a:rPr lang="en-US" b="0" i="0" dirty="0">
                <a:solidFill>
                  <a:srgbClr val="1D1C1D"/>
                </a:solidFill>
                <a:effectLst/>
              </a:rPr>
              <a:t>Student-driven discourse.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lang="en-US" sz="1200" b="0" i="0" kern="1200" dirty="0">
              <a:solidFill>
                <a:schemeClr val="tx1"/>
              </a:solidFill>
              <a:effectLs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ea typeface="+mn-ea"/>
                <a:cs typeface="+mn-cs"/>
              </a:rPr>
              <a:t>A </a:t>
            </a:r>
            <a:r>
              <a:rPr lang="en-US" sz="1200" b="0" i="1" kern="1200" dirty="0">
                <a:solidFill>
                  <a:schemeClr val="tx1"/>
                </a:solidFill>
                <a:effectLst/>
                <a:ea typeface="+mn-ea"/>
                <a:cs typeface="+mn-cs"/>
              </a:rPr>
              <a:t>Incorrect: didn’t divide by 2</a:t>
            </a:r>
            <a:endParaRPr lang="en-US" sz="1200" b="1" i="1" kern="1200" dirty="0">
              <a:solidFill>
                <a:schemeClr val="tx1"/>
              </a:solidFill>
              <a:effectLs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ea typeface="+mn-ea"/>
                <a:cs typeface="+mn-cs"/>
              </a:rPr>
              <a:t>B </a:t>
            </a:r>
            <a:r>
              <a:rPr lang="en-US" sz="1200" b="0" i="1" kern="1200" dirty="0">
                <a:solidFill>
                  <a:schemeClr val="tx1"/>
                </a:solidFill>
                <a:effectLst/>
                <a:ea typeface="+mn-ea"/>
                <a:cs typeface="+mn-cs"/>
              </a:rPr>
              <a:t>Incorrect: didn’t add 10 to both sides of the =</a:t>
            </a:r>
            <a:endParaRPr lang="en-US" sz="1200" b="1" i="1" kern="1200" dirty="0">
              <a:solidFill>
                <a:schemeClr val="tx1"/>
              </a:solidFill>
              <a:effectLs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ea typeface="+mn-ea"/>
                <a:cs typeface="+mn-cs"/>
              </a:rPr>
              <a:t>C </a:t>
            </a:r>
            <a:r>
              <a:rPr lang="en-US" sz="1200" b="0" i="1" kern="1200" dirty="0">
                <a:solidFill>
                  <a:schemeClr val="tx1"/>
                </a:solidFill>
                <a:effectLst/>
                <a:ea typeface="+mn-ea"/>
                <a:cs typeface="+mn-cs"/>
              </a:rPr>
              <a:t>Incorrect: incorrectly solved the equation when moving the constants from one side of the = to the other</a:t>
            </a:r>
            <a:endParaRPr lang="en-US" sz="1200" b="1" i="1" kern="1200" dirty="0">
              <a:solidFill>
                <a:schemeClr val="tx1"/>
              </a:solidFill>
              <a:effectLs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ea typeface="+mn-ea"/>
                <a:cs typeface="+mn-cs"/>
              </a:rPr>
              <a:t>D </a:t>
            </a:r>
            <a:r>
              <a:rPr lang="en-US" sz="1200" b="0" i="1" kern="1200" dirty="0">
                <a:solidFill>
                  <a:schemeClr val="tx1"/>
                </a:solidFill>
                <a:effectLst/>
                <a:ea typeface="+mn-ea"/>
                <a:cs typeface="+mn-cs"/>
              </a:rPr>
              <a:t>is the correct answer.</a:t>
            </a:r>
            <a:endParaRPr lang="en-US" sz="1200" b="1" i="1"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13</a:t>
            </a:fld>
            <a:endParaRPr lang="en-US" dirty="0"/>
          </a:p>
        </p:txBody>
      </p:sp>
    </p:spTree>
    <p:extLst>
      <p:ext uri="{BB962C8B-B14F-4D97-AF65-F5344CB8AC3E}">
        <p14:creationId xmlns:p14="http://schemas.microsoft.com/office/powerpoint/2010/main" val="2016388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think it 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fourth 10 minutes of the routine is for us to change things up so students can practice with novelty and transfer. </a:t>
            </a:r>
          </a:p>
        </p:txBody>
      </p:sp>
      <p:sp>
        <p:nvSpPr>
          <p:cNvPr id="4" name="Slide Number Placeholder 3"/>
          <p:cNvSpPr>
            <a:spLocks noGrp="1"/>
          </p:cNvSpPr>
          <p:nvPr>
            <p:ph type="sldNum" sz="quarter" idx="5"/>
          </p:nvPr>
        </p:nvSpPr>
        <p:spPr/>
        <p:txBody>
          <a:bodyPr/>
          <a:lstStyle/>
          <a:p>
            <a:fld id="{DA6298F2-3F1F-4041-A8E1-C335B761E25A}" type="slidenum">
              <a:rPr lang="en-US" smtClean="0"/>
              <a:t>14</a:t>
            </a:fld>
            <a:endParaRPr lang="en-US" dirty="0"/>
          </a:p>
        </p:txBody>
      </p:sp>
    </p:spTree>
    <p:extLst>
      <p:ext uri="{BB962C8B-B14F-4D97-AF65-F5344CB8AC3E}">
        <p14:creationId xmlns:p14="http://schemas.microsoft.com/office/powerpoint/2010/main" val="660200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think it up - option 1: </a:t>
            </a:r>
            <a:r>
              <a:rPr lang="en-US" b="0" i="0" dirty="0">
                <a:solidFill>
                  <a:srgbClr val="1D1C1D"/>
                </a:solidFill>
                <a:effectLst/>
              </a:rPr>
              <a:t>Use the guiding questions on the routine to drive the thinking and discussion with students as they reflect </a:t>
            </a:r>
            <a:r>
              <a:rPr lang="en-US" dirty="0"/>
              <a:t>on the work of the routine so far -- the thinking around the content and the problem, text or visual. Then, have students analyze how all of that can help them as they work on or think through other content or solving future problems.  </a:t>
            </a:r>
            <a:endParaRPr lang="en-US" sz="1200" dirty="0">
              <a:solidFill>
                <a:srgbClr val="5E0C63"/>
              </a:solidFill>
              <a:latin typeface="Century Gothic" panose="020B0502020202020204" pitchFamily="34" charset="0"/>
              <a:ea typeface="Tahoma" pitchFamily="34" charset="0"/>
              <a:cs typeface="Tahoma"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15</a:t>
            </a:fld>
            <a:endParaRPr lang="en-US" dirty="0"/>
          </a:p>
        </p:txBody>
      </p:sp>
    </p:spTree>
    <p:extLst>
      <p:ext uri="{BB962C8B-B14F-4D97-AF65-F5344CB8AC3E}">
        <p14:creationId xmlns:p14="http://schemas.microsoft.com/office/powerpoint/2010/main" val="542248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ABAE7-F82A-4B44-B796-8A4A337DAE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29E8AD-6099-C32D-7312-B8CF6F2E1E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EBDACE-7D2E-9897-0450-E6E142A8F7A0}"/>
              </a:ext>
            </a:extLst>
          </p:cNvPr>
          <p:cNvSpPr>
            <a:spLocks noGrp="1"/>
          </p:cNvSpPr>
          <p:nvPr>
            <p:ph type="body" idx="1"/>
          </p:nvPr>
        </p:nvSpPr>
        <p:spPr/>
        <p:txBody>
          <a:bodyPr/>
          <a:lstStyle/>
          <a:p>
            <a:pPr marL="0" marR="0" lvl="0" indent="0" algn="l" defTabSz="996094" rtl="0" eaLnBrk="1" fontAlgn="auto" latinLnBrk="0" hangingPunct="1">
              <a:lnSpc>
                <a:spcPct val="100000"/>
              </a:lnSpc>
              <a:spcBef>
                <a:spcPts val="0"/>
              </a:spcBef>
              <a:spcAft>
                <a:spcPts val="0"/>
              </a:spcAft>
              <a:buClrTx/>
              <a:buSzTx/>
              <a:buFont typeface="+mj-lt"/>
              <a:buNone/>
              <a:tabLst/>
              <a:defRPr/>
            </a:pPr>
            <a:r>
              <a:rPr lang="en-US" b="1" i="0" dirty="0">
                <a:solidFill>
                  <a:srgbClr val="1D1C1D"/>
                </a:solidFill>
                <a:effectLst/>
                <a:latin typeface="Arial" panose="020B0604020202020204" pitchFamily="34" charset="0"/>
                <a:cs typeface="Arial" panose="020B0604020202020204" pitchFamily="34" charset="0"/>
              </a:rPr>
              <a:t>think it up - option 2: compare/contrast model (extending thinking instructional strategy)</a:t>
            </a:r>
          </a:p>
          <a:p>
            <a:pPr marL="0" marR="0" lvl="0" indent="0" algn="l" defTabSz="996094" rtl="0" eaLnBrk="1" fontAlgn="auto" latinLnBrk="0" hangingPunct="1">
              <a:lnSpc>
                <a:spcPct val="100000"/>
              </a:lnSpc>
              <a:spcBef>
                <a:spcPts val="0"/>
              </a:spcBef>
              <a:spcAft>
                <a:spcPts val="0"/>
              </a:spcAft>
              <a:buClrTx/>
              <a:buSzTx/>
              <a:buFont typeface="+mj-lt"/>
              <a:buNone/>
              <a:tabLst/>
              <a:defRPr/>
            </a:pPr>
            <a:endParaRPr lang="en-US" b="1" i="0" dirty="0">
              <a:solidFill>
                <a:srgbClr val="1D1C1D"/>
              </a:solidFill>
              <a:effectLst/>
              <a:latin typeface="Arial" panose="020B0604020202020204" pitchFamily="34" charset="0"/>
              <a:cs typeface="Arial" panose="020B0604020202020204" pitchFamily="34" charset="0"/>
            </a:endParaRPr>
          </a:p>
          <a:p>
            <a:pPr marL="0" marR="0" lvl="0" indent="0" algn="l" defTabSz="996094" rtl="0" eaLnBrk="1" fontAlgn="auto" latinLnBrk="0" hangingPunct="1">
              <a:lnSpc>
                <a:spcPct val="100000"/>
              </a:lnSpc>
              <a:spcBef>
                <a:spcPts val="0"/>
              </a:spcBef>
              <a:spcAft>
                <a:spcPts val="0"/>
              </a:spcAft>
              <a:buClrTx/>
              <a:buSzTx/>
              <a:buFont typeface="+mj-lt"/>
              <a:buNone/>
              <a:tabLst/>
              <a:defRPr/>
            </a:pPr>
            <a:r>
              <a:rPr lang="en-US" b="1" i="0" dirty="0">
                <a:solidFill>
                  <a:srgbClr val="1D1C1D"/>
                </a:solidFill>
                <a:effectLst/>
                <a:latin typeface="Arial" panose="020B0604020202020204" pitchFamily="34" charset="0"/>
                <a:cs typeface="Arial" panose="020B0604020202020204" pitchFamily="34" charset="0"/>
              </a:rPr>
              <a:t>purpose</a:t>
            </a:r>
          </a:p>
          <a:p>
            <a:pPr marL="0" marR="0" lvl="0" indent="0" algn="l" defTabSz="996094" rtl="0" eaLnBrk="1" fontAlgn="auto" latinLnBrk="0" hangingPunct="1">
              <a:lnSpc>
                <a:spcPct val="100000"/>
              </a:lnSpc>
              <a:spcBef>
                <a:spcPts val="0"/>
              </a:spcBef>
              <a:spcAft>
                <a:spcPts val="0"/>
              </a:spcAft>
              <a:buClrTx/>
              <a:buSzTx/>
              <a:buFont typeface="+mj-lt"/>
              <a:buNone/>
              <a:tabLst/>
              <a:defRPr/>
            </a:pPr>
            <a:r>
              <a:rPr lang="en-US" b="0" i="0" dirty="0">
                <a:solidFill>
                  <a:srgbClr val="1D1C1D"/>
                </a:solidFill>
                <a:effectLst/>
                <a:latin typeface="Arial" panose="020B0604020202020204" pitchFamily="34" charset="0"/>
                <a:cs typeface="Arial" panose="020B0604020202020204" pitchFamily="34" charset="0"/>
              </a:rPr>
              <a:t>This is an effective </a:t>
            </a:r>
            <a:r>
              <a:rPr lang="en-US" dirty="0">
                <a:latin typeface="Arial" panose="020B0604020202020204" pitchFamily="34" charset="0"/>
                <a:cs typeface="Arial" panose="020B0604020202020204" pitchFamily="34" charset="0"/>
              </a:rPr>
              <a:t>strategy to facilitate a structured, supported, and engaging way for kids to answer the “think it up” questions and analyze 2 similar yet different items or visuals aligned to the same standard. </a:t>
            </a:r>
          </a:p>
          <a:p>
            <a:pPr marL="0" marR="0" lvl="0" indent="0" algn="l" defTabSz="996094" rtl="0" eaLnBrk="1" fontAlgn="auto" latinLnBrk="0" hangingPunct="1">
              <a:lnSpc>
                <a:spcPct val="100000"/>
              </a:lnSpc>
              <a:spcBef>
                <a:spcPts val="0"/>
              </a:spcBef>
              <a:spcAft>
                <a:spcPts val="0"/>
              </a:spcAft>
              <a:buClrTx/>
              <a:buSzTx/>
              <a:buFont typeface="+mj-lt"/>
              <a:buNone/>
              <a:tabLst/>
              <a:defRPr/>
            </a:pPr>
            <a:endParaRPr lang="en-US" dirty="0">
              <a:latin typeface="Arial" panose="020B0604020202020204" pitchFamily="34" charset="0"/>
              <a:cs typeface="Arial" panose="020B0604020202020204" pitchFamily="34" charset="0"/>
            </a:endParaRPr>
          </a:p>
          <a:p>
            <a:pPr marL="0" indent="0" defTabSz="996094">
              <a:buFont typeface="+mj-lt"/>
              <a:buNone/>
              <a:defRPr/>
            </a:pPr>
            <a:r>
              <a:rPr lang="en-US" b="1" i="0" dirty="0">
                <a:solidFill>
                  <a:srgbClr val="1D1C1D"/>
                </a:solidFill>
                <a:effectLst/>
                <a:latin typeface="Arial" panose="020B0604020202020204" pitchFamily="34" charset="0"/>
                <a:cs typeface="Arial" panose="020B0604020202020204" pitchFamily="34" charset="0"/>
              </a:rPr>
              <a:t>instructions</a:t>
            </a:r>
            <a:endParaRPr lang="en-US" dirty="0">
              <a:solidFill>
                <a:prstClr val="black"/>
              </a:solidFill>
              <a:latin typeface="Arial" panose="020B0604020202020204" pitchFamily="34" charset="0"/>
              <a:cs typeface="Arial" panose="020B0604020202020204" pitchFamily="34" charset="0"/>
            </a:endParaRP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Divide students into groups of 3. </a:t>
            </a:r>
          </a:p>
          <a:p>
            <a:pPr marL="228600" marR="0" lvl="0" indent="-228600" algn="l" defTabSz="996094" rtl="0" eaLnBrk="1" fontAlgn="auto" latinLnBrk="0" hangingPunct="1">
              <a:lnSpc>
                <a:spcPct val="100000"/>
              </a:lnSpc>
              <a:spcBef>
                <a:spcPts val="0"/>
              </a:spcBef>
              <a:spcAft>
                <a:spcPts val="0"/>
              </a:spcAft>
              <a:buClrTx/>
              <a:buSzTx/>
              <a:buFont typeface="+mj-lt"/>
              <a:buAutoNum type="arabicPeriod"/>
              <a:tabLst/>
              <a:defRPr/>
            </a:pPr>
            <a:r>
              <a:rPr lang="en-US" dirty="0">
                <a:solidFill>
                  <a:prstClr val="black"/>
                </a:solidFill>
                <a:latin typeface="Arial" panose="020B0604020202020204" pitchFamily="34" charset="0"/>
                <a:cs typeface="Arial" panose="020B0604020202020204" pitchFamily="34" charset="0"/>
              </a:rPr>
              <a:t>In each group, students CONTRAST the items by discussing/writing 2-3 attributes of each item.</a:t>
            </a: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In each group, students COMPARE the items by discussing/writing 2-3 attributes both items share.</a:t>
            </a: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Groups share out 1 of their differences and 1 of their similarities. </a:t>
            </a:r>
          </a:p>
          <a:p>
            <a:pPr marL="228600" indent="-228600">
              <a:buFont typeface="+mj-lt"/>
              <a:buAutoNum type="arabicPeriod"/>
            </a:pPr>
            <a:r>
              <a:rPr lang="en-US" sz="1200" b="0" i="0" kern="1200" dirty="0">
                <a:solidFill>
                  <a:schemeClr val="tx1"/>
                </a:solidFill>
                <a:effectLst/>
                <a:latin typeface="Arial" panose="020B0604020202020204" pitchFamily="34" charset="0"/>
                <a:ea typeface="+mn-ea"/>
                <a:cs typeface="Arial" panose="020B0604020202020204" pitchFamily="34" charset="0"/>
              </a:rPr>
              <a:t>Observe and listen to students’ thinking and clarify/verify as appropriate.</a:t>
            </a:r>
          </a:p>
          <a:p>
            <a:pPr marL="0" indent="0" defTabSz="996094">
              <a:buFont typeface="+mj-lt"/>
              <a:buNone/>
              <a:defRPr/>
            </a:pPr>
            <a:endParaRPr lang="en-US" dirty="0">
              <a:latin typeface="Arial" panose="020B0604020202020204" pitchFamily="34" charset="0"/>
              <a:cs typeface="Arial" panose="020B0604020202020204" pitchFamily="34" charset="0"/>
            </a:endParaRPr>
          </a:p>
          <a:p>
            <a:pPr marL="0" indent="0" defTabSz="996094">
              <a:buFont typeface="+mj-lt"/>
              <a:buNone/>
              <a:defRPr/>
            </a:pPr>
            <a:r>
              <a:rPr lang="en-US" i="1" dirty="0">
                <a:latin typeface="Arial" panose="020B0604020202020204" pitchFamily="34" charset="0"/>
                <a:cs typeface="Arial" panose="020B0604020202020204" pitchFamily="34" charset="0"/>
              </a:rPr>
              <a:t>The context and numbers are the same. </a:t>
            </a:r>
            <a:r>
              <a:rPr lang="en-US" i="0" dirty="0">
                <a:latin typeface="Arial" panose="020B0604020202020204" pitchFamily="34" charset="0"/>
                <a:cs typeface="Arial" panose="020B0604020202020204" pitchFamily="34" charset="0"/>
              </a:rPr>
              <a:t>The original problem says that Emily and David spent the same amount of money. The other problem gives a total amount spent. This changes to equation to 7x – 10 + 5x + 12 = 60. </a:t>
            </a:r>
          </a:p>
          <a:p>
            <a:pPr marL="0" indent="0" defTabSz="996094">
              <a:buFont typeface="+mj-lt"/>
              <a:buNone/>
              <a:defRPr/>
            </a:pPr>
            <a:r>
              <a:rPr lang="en-US" i="0" dirty="0">
                <a:latin typeface="Arial" panose="020B0604020202020204" pitchFamily="34" charset="0"/>
                <a:cs typeface="Arial" panose="020B0604020202020204" pitchFamily="34" charset="0"/>
              </a:rPr>
              <a:t>After solving, the value for x, (5), must be plugged into the expression that represents the amount Emily spent and the expression that represents the amount that David spent to find out the amounts that each person spent. Because the problem doesn’t say that the amounts are equal, students can’t assume they spent the same amount of money.</a:t>
            </a:r>
          </a:p>
        </p:txBody>
      </p:sp>
      <p:sp>
        <p:nvSpPr>
          <p:cNvPr id="4" name="Slide Number Placeholder 3">
            <a:extLst>
              <a:ext uri="{FF2B5EF4-FFF2-40B4-BE49-F238E27FC236}">
                <a16:creationId xmlns:a16="http://schemas.microsoft.com/office/drawing/2014/main" id="{8246C2C8-F52A-00A2-C2B2-96DE99248DC0}"/>
              </a:ext>
            </a:extLst>
          </p:cNvPr>
          <p:cNvSpPr>
            <a:spLocks noGrp="1"/>
          </p:cNvSpPr>
          <p:nvPr>
            <p:ph type="sldNum" sz="quarter" idx="5"/>
          </p:nvPr>
        </p:nvSpPr>
        <p:spPr/>
        <p:txBody>
          <a:bodyPr/>
          <a:lstStyle/>
          <a:p>
            <a:fld id="{DA6298F2-3F1F-4041-A8E1-C335B761E25A}" type="slidenum">
              <a:rPr lang="en-US" smtClean="0"/>
              <a:t>16</a:t>
            </a:fld>
            <a:endParaRPr lang="en-US" dirty="0"/>
          </a:p>
        </p:txBody>
      </p:sp>
    </p:spTree>
    <p:extLst>
      <p:ext uri="{BB962C8B-B14F-4D97-AF65-F5344CB8AC3E}">
        <p14:creationId xmlns:p14="http://schemas.microsoft.com/office/powerpoint/2010/main" val="21172754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write about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last 10 minutes of the routine is for students to reflect on the routine and write about how it affected their understanding and confidence around the content and problem-solving process. </a:t>
            </a:r>
          </a:p>
        </p:txBody>
      </p:sp>
      <p:sp>
        <p:nvSpPr>
          <p:cNvPr id="4" name="Slide Number Placeholder 3"/>
          <p:cNvSpPr>
            <a:spLocks noGrp="1"/>
          </p:cNvSpPr>
          <p:nvPr>
            <p:ph type="sldNum" sz="quarter" idx="5"/>
          </p:nvPr>
        </p:nvSpPr>
        <p:spPr/>
        <p:txBody>
          <a:bodyPr/>
          <a:lstStyle/>
          <a:p>
            <a:fld id="{DA6298F2-3F1F-4041-A8E1-C335B761E25A}" type="slidenum">
              <a:rPr lang="en-US" smtClean="0"/>
              <a:t>17</a:t>
            </a:fld>
            <a:endParaRPr lang="en-US" dirty="0"/>
          </a:p>
        </p:txBody>
      </p:sp>
    </p:spTree>
    <p:extLst>
      <p:ext uri="{BB962C8B-B14F-4D97-AF65-F5344CB8AC3E}">
        <p14:creationId xmlns:p14="http://schemas.microsoft.com/office/powerpoint/2010/main" val="101814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9F3BA-9AAC-E1A8-187E-6BF335983E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A37185-26C5-9A52-AC5C-A3D2820027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6E3D4A-71AD-F686-0EDF-CD92322EEFD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write about it</a:t>
            </a:r>
            <a:r>
              <a:rPr lang="en-US" b="0" dirty="0"/>
              <a:t>: The goal of the last 10 minutes of the routine is to solidify learning and have students practice communicating what they know in </a:t>
            </a:r>
            <a:r>
              <a:rPr lang="en-US" b="1" dirty="0"/>
              <a:t>writing</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Ask students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think</a:t>
            </a:r>
            <a:r>
              <a:rPr lang="en-US" b="0" dirty="0"/>
              <a:t> about the activities, questions, discussions, and the selected problem, text or visual for this week’s thinkalong routine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talk</a:t>
            </a:r>
            <a:r>
              <a:rPr lang="en-US" b="0" dirty="0"/>
              <a:t> with a partner or in a small group about what they learned and the evidence that supports their thinking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write</a:t>
            </a:r>
            <a:r>
              <a:rPr lang="en-US" b="0" dirty="0"/>
              <a:t> their answers on a piece of paper or in their notebooks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areas in which students may need more support.</a:t>
            </a:r>
            <a:endParaRPr lang="en-US" b="0" dirty="0"/>
          </a:p>
        </p:txBody>
      </p:sp>
      <p:sp>
        <p:nvSpPr>
          <p:cNvPr id="4" name="Slide Number Placeholder 3">
            <a:extLst>
              <a:ext uri="{FF2B5EF4-FFF2-40B4-BE49-F238E27FC236}">
                <a16:creationId xmlns:a16="http://schemas.microsoft.com/office/drawing/2014/main" id="{1277E5E3-D279-AD81-2114-2208EA228A67}"/>
              </a:ext>
            </a:extLst>
          </p:cNvPr>
          <p:cNvSpPr>
            <a:spLocks noGrp="1"/>
          </p:cNvSpPr>
          <p:nvPr>
            <p:ph type="sldNum" sz="quarter" idx="5"/>
          </p:nvPr>
        </p:nvSpPr>
        <p:spPr/>
        <p:txBody>
          <a:bodyPr/>
          <a:lstStyle/>
          <a:p>
            <a:fld id="{DA6298F2-3F1F-4041-A8E1-C335B761E25A}" type="slidenum">
              <a:rPr lang="en-US" smtClean="0"/>
              <a:t>18</a:t>
            </a:fld>
            <a:endParaRPr lang="en-US" dirty="0"/>
          </a:p>
        </p:txBody>
      </p:sp>
    </p:spTree>
    <p:extLst>
      <p:ext uri="{BB962C8B-B14F-4D97-AF65-F5344CB8AC3E}">
        <p14:creationId xmlns:p14="http://schemas.microsoft.com/office/powerpoint/2010/main" val="550118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Throughout the week, use the guiding questions from the </a:t>
            </a:r>
            <a:r>
              <a:rPr lang="en-US" b="1" dirty="0"/>
              <a:t>thinkalong routine </a:t>
            </a:r>
            <a:r>
              <a:rPr lang="en-US" dirty="0"/>
              <a:t>to lead student thinking and discussion around the selected </a:t>
            </a:r>
            <a:r>
              <a:rPr lang="en-US" b="1" dirty="0"/>
              <a:t>stimulus</a:t>
            </a:r>
            <a:r>
              <a:rPr lang="en-US" b="0" dirty="0"/>
              <a:t> (</a:t>
            </a:r>
            <a:r>
              <a:rPr lang="en-US" dirty="0"/>
              <a:t>problem, text, or visual) aligned to a high-impact standard/concept.</a:t>
            </a:r>
          </a:p>
        </p:txBody>
      </p:sp>
      <p:sp>
        <p:nvSpPr>
          <p:cNvPr id="4" name="Slide Number Placeholder 3"/>
          <p:cNvSpPr>
            <a:spLocks noGrp="1"/>
          </p:cNvSpPr>
          <p:nvPr>
            <p:ph type="sldNum" sz="quarter" idx="5"/>
          </p:nvPr>
        </p:nvSpPr>
        <p:spPr/>
        <p:txBody>
          <a:bodyPr/>
          <a:lstStyle/>
          <a:p>
            <a:fld id="{DA6298F2-3F1F-4041-A8E1-C335B761E25A}" type="slidenum">
              <a:rPr lang="en-US" smtClean="0"/>
              <a:t>2</a:t>
            </a:fld>
            <a:endParaRPr lang="en-US" dirty="0"/>
          </a:p>
        </p:txBody>
      </p:sp>
    </p:spTree>
    <p:extLst>
      <p:ext uri="{BB962C8B-B14F-4D97-AF65-F5344CB8AC3E}">
        <p14:creationId xmlns:p14="http://schemas.microsoft.com/office/powerpoint/2010/main" val="2536408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make a plan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goal of the first 5-10 minutes of the routine is just for students to </a:t>
            </a:r>
            <a:r>
              <a:rPr lang="en-US" b="1" dirty="0"/>
              <a:t>explore</a:t>
            </a:r>
            <a:r>
              <a:rPr lang="en-US" dirty="0"/>
              <a:t>. We are engaging the “tools to know” process standards and using the selected problem, text, or visual to activate memory around the designated content for the week.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If you’re using a problem as the stimulus, students don’t solve the problem or even see the answer choices yet! In this part of the routine, students practice making a plan, getting started, and thinking about what they will need to answer the question based on the vocabulary and/or visuals included. </a:t>
            </a:r>
            <a:endParaRPr lang="en-US" sz="1200" dirty="0">
              <a:solidFill>
                <a:srgbClr val="5E0C63"/>
              </a:solidFill>
              <a:latin typeface="Century Gothic" panose="020B0502020202020204" pitchFamily="34" charset="0"/>
              <a:ea typeface="Tahoma" pitchFamily="34" charset="0"/>
              <a:cs typeface="Tahoma"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3</a:t>
            </a:fld>
            <a:endParaRPr lang="en-US" dirty="0"/>
          </a:p>
        </p:txBody>
      </p:sp>
    </p:spTree>
    <p:extLst>
      <p:ext uri="{BB962C8B-B14F-4D97-AF65-F5344CB8AC3E}">
        <p14:creationId xmlns:p14="http://schemas.microsoft.com/office/powerpoint/2010/main" val="1901270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B02EA-07EA-A531-6593-7BE169339F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F1B776-9943-89A6-6764-7C04733DD1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77A462-43BF-B55B-C9ED-9D0D51C1AF4F}"/>
              </a:ext>
            </a:extLst>
          </p:cNvPr>
          <p:cNvSpPr>
            <a:spLocks noGrp="1"/>
          </p:cNvSpPr>
          <p:nvPr>
            <p:ph type="body" idx="1"/>
          </p:nvPr>
        </p:nvSpPr>
        <p:spPr/>
        <p:txBody>
          <a:bodyPr/>
          <a:lstStyle/>
          <a:p>
            <a:pPr marL="0" indent="0" algn="l">
              <a:buFont typeface="+mj-lt"/>
              <a:buNone/>
            </a:pPr>
            <a:r>
              <a:rPr lang="en-US" b="1" i="0" dirty="0">
                <a:solidFill>
                  <a:srgbClr val="1D1C1D"/>
                </a:solidFill>
                <a:effectLst/>
              </a:rPr>
              <a:t>make a plan: </a:t>
            </a:r>
            <a:r>
              <a:rPr lang="en-US" b="0" i="0" dirty="0">
                <a:solidFill>
                  <a:srgbClr val="1D1C1D"/>
                </a:solidFill>
                <a:effectLst/>
              </a:rPr>
              <a:t>Use the guiding questions on the routine to drive the thinking and discussion with students as you explore the selected stimulus.</a:t>
            </a:r>
          </a:p>
          <a:p>
            <a:pPr marL="0" indent="0" algn="l">
              <a:buFont typeface="+mj-lt"/>
              <a:buNone/>
            </a:pPr>
            <a:endParaRPr lang="en-US" b="0" i="0" dirty="0">
              <a:solidFill>
                <a:srgbClr val="1D1C1D"/>
              </a:solidFill>
              <a:effectLst/>
            </a:endParaRPr>
          </a:p>
          <a:p>
            <a:pPr marL="0" indent="0" algn="l">
              <a:buFont typeface="+mj-lt"/>
              <a:buNone/>
            </a:pPr>
            <a:r>
              <a:rPr lang="en-US" b="1" i="0" dirty="0">
                <a:solidFill>
                  <a:srgbClr val="1D1C1D"/>
                </a:solidFill>
                <a:effectLst/>
              </a:rPr>
              <a:t>This item was selected to address, loopback, or intervene on solving equations from word problems because:</a:t>
            </a:r>
          </a:p>
          <a:p>
            <a:pPr marL="228600" indent="-228600">
              <a:buFont typeface="+mj-lt"/>
              <a:buAutoNum type="arabicPeriod"/>
              <a:defRPr/>
            </a:pPr>
            <a:r>
              <a:rPr lang="en-US" dirty="0"/>
              <a:t>It’s a skill/concept needed for future learning.</a:t>
            </a:r>
          </a:p>
          <a:p>
            <a:pPr marL="228600" indent="-228600">
              <a:buFont typeface="+mj-lt"/>
              <a:buAutoNum type="arabicPeriod"/>
            </a:pPr>
            <a:r>
              <a:rPr lang="en-US" dirty="0"/>
              <a:t>The word problem must be written as an equation and then solved.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Students will write equations to represent problems in every math class.</a:t>
            </a:r>
          </a:p>
        </p:txBody>
      </p:sp>
      <p:sp>
        <p:nvSpPr>
          <p:cNvPr id="4" name="Slide Number Placeholder 3">
            <a:extLst>
              <a:ext uri="{FF2B5EF4-FFF2-40B4-BE49-F238E27FC236}">
                <a16:creationId xmlns:a16="http://schemas.microsoft.com/office/drawing/2014/main" id="{4F8B941E-C4DC-C46B-4ADC-90630AC9FEB5}"/>
              </a:ext>
            </a:extLst>
          </p:cNvPr>
          <p:cNvSpPr>
            <a:spLocks noGrp="1"/>
          </p:cNvSpPr>
          <p:nvPr>
            <p:ph type="sldNum" sz="quarter" idx="5"/>
          </p:nvPr>
        </p:nvSpPr>
        <p:spPr/>
        <p:txBody>
          <a:bodyPr/>
          <a:lstStyle/>
          <a:p>
            <a:fld id="{DA6298F2-3F1F-4041-A8E1-C335B761E25A}" type="slidenum">
              <a:rPr lang="en-US" smtClean="0"/>
              <a:t>4</a:t>
            </a:fld>
            <a:endParaRPr lang="en-US" dirty="0"/>
          </a:p>
        </p:txBody>
      </p:sp>
    </p:spTree>
    <p:extLst>
      <p:ext uri="{BB962C8B-B14F-4D97-AF65-F5344CB8AC3E}">
        <p14:creationId xmlns:p14="http://schemas.microsoft.com/office/powerpoint/2010/main" val="3150525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show what you know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second 10 minutes in the routine is for students to </a:t>
            </a:r>
            <a:r>
              <a:rPr lang="en-US" b="1" dirty="0"/>
              <a:t>talk</a:t>
            </a:r>
            <a:r>
              <a:rPr lang="en-US" dirty="0"/>
              <a:t> using the problem, text, or visual to show what they know about this concept! This part of the routine allows students and teacher to talk about, share, and clarify the content (vocabulary, visuals, activities, common mistakes, connections, key ideas, important info/details, etc.).</a:t>
            </a:r>
            <a:endParaRPr lang="en-US" sz="1200" dirty="0">
              <a:solidFill>
                <a:srgbClr val="5E0C63"/>
              </a:solidFill>
              <a:latin typeface="Century Gothic" panose="020B0502020202020204" pitchFamily="34" charset="0"/>
              <a:ea typeface="Tahoma" pitchFamily="34" charset="0"/>
              <a:cs typeface="Tahoma"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5</a:t>
            </a:fld>
            <a:endParaRPr lang="en-US" dirty="0"/>
          </a:p>
        </p:txBody>
      </p:sp>
    </p:spTree>
    <p:extLst>
      <p:ext uri="{BB962C8B-B14F-4D97-AF65-F5344CB8AC3E}">
        <p14:creationId xmlns:p14="http://schemas.microsoft.com/office/powerpoint/2010/main" val="2459123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2F392-22A3-E3EB-F499-DCCB4D0EAA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88230C-8CB7-607D-1720-9C1348E50C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8D6037-1694-F66F-E031-F474E9FF6D43}"/>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show what you know - option 1:  </a:t>
            </a:r>
            <a:r>
              <a:rPr lang="en-US" b="0" i="0" dirty="0">
                <a:solidFill>
                  <a:srgbClr val="1D1C1D"/>
                </a:solidFill>
                <a:effectLst/>
              </a:rPr>
              <a:t>Use</a:t>
            </a:r>
            <a:r>
              <a:rPr lang="en-US" dirty="0"/>
              <a:t> these questions from the routine, along with the selected stimulus, to activate memory, review content, correct learning mistakes, and clarify misconceptions. Be sure discussion includes important information related to the selected stimulus.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important information about this item:</a:t>
            </a:r>
          </a:p>
          <a:p>
            <a:pPr marL="228600" indent="-228600" algn="l">
              <a:buFont typeface="+mj-lt"/>
              <a:buAutoNum type="arabicPeriod"/>
            </a:pPr>
            <a:r>
              <a:rPr lang="en-US" b="0" i="0" dirty="0">
                <a:solidFill>
                  <a:srgbClr val="1D1C1D"/>
                </a:solidFill>
                <a:effectLst/>
              </a:rPr>
              <a:t>Clues include and require an understanding of important academic vocabulary: cost ____ each, coupon, shipping, same amount, how many. This problem doesn’t contain technical math vocabulary. The mathematical relationships are written into the everyday language used.</a:t>
            </a:r>
          </a:p>
          <a:p>
            <a:pPr marL="228600" indent="-228600" algn="l">
              <a:buFont typeface="+mj-lt"/>
              <a:buAutoNum type="arabicPeriod"/>
            </a:pPr>
            <a:r>
              <a:rPr lang="en-US" b="0" i="0" dirty="0">
                <a:solidFill>
                  <a:srgbClr val="1D1C1D"/>
                </a:solidFill>
                <a:effectLst/>
              </a:rPr>
              <a:t>Students must read and clarify the clues:</a:t>
            </a:r>
          </a:p>
          <a:p>
            <a:pPr marL="685800" lvl="1" indent="-228600" algn="l">
              <a:buFont typeface="Arial" panose="020B0604020202020204" pitchFamily="34" charset="0"/>
              <a:buChar char="•"/>
            </a:pPr>
            <a:r>
              <a:rPr lang="en-US" b="0" i="0" dirty="0">
                <a:solidFill>
                  <a:srgbClr val="1D1C1D"/>
                </a:solidFill>
                <a:effectLst/>
              </a:rPr>
              <a:t>Emily’s notebooks are $7 per notebook. </a:t>
            </a:r>
          </a:p>
          <a:p>
            <a:pPr marL="685800" lvl="1" indent="-228600" algn="l">
              <a:buFont typeface="Arial" panose="020B0604020202020204" pitchFamily="34" charset="0"/>
              <a:buChar char="•"/>
            </a:pPr>
            <a:r>
              <a:rPr lang="en-US" b="0" i="0" dirty="0">
                <a:solidFill>
                  <a:srgbClr val="1D1C1D"/>
                </a:solidFill>
                <a:effectLst/>
              </a:rPr>
              <a:t>Emily uses a $10 coupon.</a:t>
            </a:r>
          </a:p>
          <a:p>
            <a:pPr marL="685800" lvl="1" indent="-228600" algn="l">
              <a:buFont typeface="Arial" panose="020B0604020202020204" pitchFamily="34" charset="0"/>
              <a:buChar char="•"/>
            </a:pPr>
            <a:r>
              <a:rPr lang="en-US" b="0" i="0" dirty="0">
                <a:solidFill>
                  <a:srgbClr val="1D1C1D"/>
                </a:solidFill>
                <a:effectLst/>
              </a:rPr>
              <a:t>David’s notebooks are $5 per notebook. </a:t>
            </a:r>
          </a:p>
          <a:p>
            <a:pPr marL="685800" lvl="1" indent="-228600" algn="l">
              <a:buFont typeface="Arial" panose="020B0604020202020204" pitchFamily="34" charset="0"/>
              <a:buChar char="•"/>
            </a:pPr>
            <a:r>
              <a:rPr lang="en-US" b="0" i="0" dirty="0">
                <a:solidFill>
                  <a:srgbClr val="1D1C1D"/>
                </a:solidFill>
                <a:effectLst/>
              </a:rPr>
              <a:t>David pays an extra $12 shipping.</a:t>
            </a:r>
          </a:p>
          <a:p>
            <a:pPr marL="685800" lvl="1" indent="-228600" algn="l">
              <a:buFont typeface="Arial" panose="020B0604020202020204" pitchFamily="34" charset="0"/>
              <a:buChar char="•"/>
            </a:pPr>
            <a:r>
              <a:rPr lang="en-US" b="0" i="0" dirty="0">
                <a:solidFill>
                  <a:srgbClr val="1D1C1D"/>
                </a:solidFill>
                <a:effectLst/>
              </a:rPr>
              <a:t>Emily and David spend the same amount of money.</a:t>
            </a:r>
          </a:p>
          <a:p>
            <a:pPr marL="228600" indent="-228600" algn="l">
              <a:buFont typeface="+mj-lt"/>
              <a:buAutoNum type="arabicPeriod"/>
            </a:pPr>
            <a:r>
              <a:rPr lang="en-US" b="0" i="0" dirty="0">
                <a:solidFill>
                  <a:srgbClr val="1D1C1D"/>
                </a:solidFill>
                <a:effectLst/>
              </a:rPr>
              <a:t>Students would benefit from knowing what the variable represents in the problem (the number of notebooks that each person bought) and identifying the quantities that are equal (amount that each person spent).</a:t>
            </a:r>
            <a:endParaRPr lang="en-US" dirty="0"/>
          </a:p>
        </p:txBody>
      </p:sp>
      <p:sp>
        <p:nvSpPr>
          <p:cNvPr id="4" name="Slide Number Placeholder 3">
            <a:extLst>
              <a:ext uri="{FF2B5EF4-FFF2-40B4-BE49-F238E27FC236}">
                <a16:creationId xmlns:a16="http://schemas.microsoft.com/office/drawing/2014/main" id="{1E831C49-DAE2-B842-2C5A-5FEF10A8C057}"/>
              </a:ext>
            </a:extLst>
          </p:cNvPr>
          <p:cNvSpPr>
            <a:spLocks noGrp="1"/>
          </p:cNvSpPr>
          <p:nvPr>
            <p:ph type="sldNum" sz="quarter" idx="5"/>
          </p:nvPr>
        </p:nvSpPr>
        <p:spPr/>
        <p:txBody>
          <a:bodyPr/>
          <a:lstStyle/>
          <a:p>
            <a:fld id="{DA6298F2-3F1F-4041-A8E1-C335B761E25A}" type="slidenum">
              <a:rPr lang="en-US" smtClean="0"/>
              <a:t>6</a:t>
            </a:fld>
            <a:endParaRPr lang="en-US" dirty="0"/>
          </a:p>
        </p:txBody>
      </p:sp>
    </p:spTree>
    <p:extLst>
      <p:ext uri="{BB962C8B-B14F-4D97-AF65-F5344CB8AC3E}">
        <p14:creationId xmlns:p14="http://schemas.microsoft.com/office/powerpoint/2010/main" val="1947391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show what you know - option 2: fact or fib (rehearsal and practice instructional strategy)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i="0" dirty="0">
              <a:solidFill>
                <a:srgbClr val="1D1C1D"/>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purpose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solidFill>
                  <a:srgbClr val="1D1C1D"/>
                </a:solidFill>
                <a:effectLst/>
              </a:rPr>
              <a:t>Students review important content and clarify misconceptions by determining which statements are facts and which are fibs in a fact or fib showdown game. </a:t>
            </a:r>
            <a:r>
              <a:rPr lang="en-US" dirty="0"/>
              <a:t>Fact or fib is an effective strategy for brain dumping and to activate memory, review content, correct learning mistakes, and clarify misconceptions and that will engage students with the guiding questions from the “show what you know” column and selected weekly stimulus. </a:t>
            </a:r>
            <a:endParaRPr lang="en-US" b="1" i="0" dirty="0">
              <a:solidFill>
                <a:srgbClr val="1D1C1D"/>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i="0" dirty="0">
              <a:solidFill>
                <a:srgbClr val="1D1C1D"/>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instructions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0" i="0" dirty="0">
                <a:solidFill>
                  <a:srgbClr val="1D1C1D"/>
                </a:solidFill>
                <a:effectLst/>
              </a:rPr>
              <a:t>Students </a:t>
            </a:r>
            <a:r>
              <a:rPr lang="en-US" dirty="0"/>
              <a:t>create FACT and FIB cards using post it notes, index cards, scratch paper, white boards or use their fingers.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They hold their cards while teacher presents students with a statement (fact or fib) relating to the concept, visual, text, or test item.</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Allow students 5-8 seconds to infer if the statement is a fact or a fib.</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Students think and prepare to justify their answer until the teacher calls out, “One! Two! Three! Showdown!” at which time all students hold up either the fact or fib card to represent their choice.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Students then take turns explaining and justifying their thinking with a partner or small group.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ea typeface="+mn-ea"/>
                <a:cs typeface="+mn-cs"/>
              </a:rPr>
              <a:t>Observe students’ thinking and clarify/verify as appropriate.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ea typeface="+mn-ea"/>
                <a:cs typeface="+mn-cs"/>
              </a:rPr>
              <a:t>Reveal correct answer and provide rationale. </a:t>
            </a:r>
            <a:endParaRPr lang="en-US" b="0" i="0" dirty="0">
              <a:solidFill>
                <a:srgbClr val="1D1C1D"/>
              </a:solidFill>
              <a:effectLst/>
            </a:endParaRPr>
          </a:p>
          <a:p>
            <a:endParaRPr lang="en-US" dirty="0"/>
          </a:p>
        </p:txBody>
      </p:sp>
      <p:sp>
        <p:nvSpPr>
          <p:cNvPr id="4" name="Slide Number Placeholder 3"/>
          <p:cNvSpPr>
            <a:spLocks noGrp="1"/>
          </p:cNvSpPr>
          <p:nvPr>
            <p:ph type="sldNum" sz="quarter" idx="5"/>
          </p:nvPr>
        </p:nvSpPr>
        <p:spPr/>
        <p:txBody>
          <a:bodyPr/>
          <a:lstStyle/>
          <a:p>
            <a:fld id="{DA6298F2-3F1F-4041-A8E1-C335B761E25A}" type="slidenum">
              <a:rPr lang="en-US" smtClean="0"/>
              <a:t>7</a:t>
            </a:fld>
            <a:endParaRPr lang="en-US" dirty="0"/>
          </a:p>
        </p:txBody>
      </p:sp>
    </p:spTree>
    <p:extLst>
      <p:ext uri="{BB962C8B-B14F-4D97-AF65-F5344CB8AC3E}">
        <p14:creationId xmlns:p14="http://schemas.microsoft.com/office/powerpoint/2010/main" val="3483209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1D1C1D"/>
                </a:solidFill>
                <a:effectLst/>
                <a:latin typeface="Arial" panose="020B0604020202020204" pitchFamily="34" charset="0"/>
                <a:cs typeface="Arial" panose="020B0604020202020204" pitchFamily="34" charset="0"/>
              </a:rPr>
              <a:t>show what you know</a:t>
            </a:r>
            <a:r>
              <a:rPr lang="en-US" b="1" i="0" dirty="0">
                <a:solidFill>
                  <a:srgbClr val="1D1C1D"/>
                </a:solidFill>
                <a:effectLst/>
                <a:latin typeface="Arial" panose="020B0604020202020204" pitchFamily="34" charset="0"/>
                <a:cs typeface="Arial" panose="020B0604020202020204" pitchFamily="34" charset="0"/>
              </a:rPr>
              <a:t> - option 2,</a:t>
            </a:r>
            <a:r>
              <a:rPr lang="en-US" sz="1200" b="1" i="0" dirty="0">
                <a:solidFill>
                  <a:srgbClr val="1D1C1D"/>
                </a:solidFill>
                <a:effectLst/>
                <a:latin typeface="Arial" panose="020B0604020202020204" pitchFamily="34" charset="0"/>
                <a:cs typeface="Arial" panose="020B0604020202020204" pitchFamily="34" charset="0"/>
              </a:rPr>
              <a:t> round 1 rationale</a:t>
            </a:r>
          </a:p>
          <a:p>
            <a:r>
              <a:rPr lang="en-US" dirty="0">
                <a:latin typeface="Arial" panose="020B0604020202020204" pitchFamily="34" charset="0"/>
                <a:cs typeface="Arial" panose="020B0604020202020204" pitchFamily="34" charset="0"/>
              </a:rPr>
              <a:t>This is a FIB.</a:t>
            </a:r>
          </a:p>
          <a:p>
            <a:r>
              <a:rPr lang="en-US" dirty="0">
                <a:latin typeface="Arial" panose="020B0604020202020204" pitchFamily="34" charset="0"/>
                <a:cs typeface="Arial" panose="020B0604020202020204" pitchFamily="34" charset="0"/>
              </a:rPr>
              <a:t>[Click] Emily spends $7 per notebook = 7</a:t>
            </a:r>
            <a:r>
              <a:rPr lang="en-US" i="1" dirty="0">
                <a:latin typeface="Arial" panose="020B0604020202020204" pitchFamily="34" charset="0"/>
                <a:cs typeface="Arial" panose="020B0604020202020204" pitchFamily="34" charset="0"/>
              </a:rPr>
              <a:t>x</a:t>
            </a:r>
          </a:p>
          <a:p>
            <a:r>
              <a:rPr lang="en-US" i="0" dirty="0">
                <a:latin typeface="Arial" panose="020B0604020202020204" pitchFamily="34" charset="0"/>
                <a:cs typeface="Arial" panose="020B0604020202020204" pitchFamily="34" charset="0"/>
              </a:rPr>
              <a:t>[Click] The coupon reduces the cost by $10 = </a:t>
            </a:r>
            <a:r>
              <a:rPr lang="en-US" i="0" dirty="0">
                <a:latin typeface="Arial" panose="020B0604020202020204" pitchFamily="34" charset="0"/>
                <a:ea typeface="Verdana" panose="020B0604030504040204" pitchFamily="34" charset="0"/>
                <a:cs typeface="Arial" panose="020B0604020202020204" pitchFamily="34" charset="0"/>
              </a:rPr>
              <a:t>–</a:t>
            </a:r>
            <a:r>
              <a:rPr lang="en-US" i="0" dirty="0">
                <a:latin typeface="Arial" panose="020B0604020202020204" pitchFamily="34" charset="0"/>
                <a:cs typeface="Arial" panose="020B0604020202020204" pitchFamily="34" charset="0"/>
              </a:rPr>
              <a:t> 10</a:t>
            </a:r>
          </a:p>
          <a:p>
            <a:r>
              <a:rPr lang="en-US" i="0" dirty="0">
                <a:latin typeface="Arial" panose="020B0604020202020204" pitchFamily="34" charset="0"/>
                <a:cs typeface="Arial" panose="020B0604020202020204" pitchFamily="34" charset="0"/>
              </a:rPr>
              <a:t>The expression is 7</a:t>
            </a:r>
            <a:r>
              <a:rPr lang="en-US" i="1" dirty="0">
                <a:latin typeface="Arial" panose="020B0604020202020204" pitchFamily="34" charset="0"/>
                <a:cs typeface="Arial" panose="020B0604020202020204" pitchFamily="34" charset="0"/>
              </a:rPr>
              <a:t>x </a:t>
            </a:r>
            <a:r>
              <a:rPr lang="en-US" i="0" dirty="0">
                <a:latin typeface="Arial" panose="020B0604020202020204" pitchFamily="34" charset="0"/>
                <a:ea typeface="Verdana" panose="020B0604030504040204" pitchFamily="34" charset="0"/>
                <a:cs typeface="Arial" panose="020B0604020202020204" pitchFamily="34" charset="0"/>
              </a:rPr>
              <a:t>–</a:t>
            </a:r>
            <a:r>
              <a:rPr lang="en-US" i="0" dirty="0">
                <a:latin typeface="Arial" panose="020B0604020202020204" pitchFamily="34" charset="0"/>
                <a:cs typeface="Arial" panose="020B0604020202020204" pitchFamily="34" charset="0"/>
              </a:rPr>
              <a:t> 10.</a:t>
            </a:r>
          </a:p>
        </p:txBody>
      </p:sp>
      <p:sp>
        <p:nvSpPr>
          <p:cNvPr id="4" name="Slide Number Placeholder 3"/>
          <p:cNvSpPr>
            <a:spLocks noGrp="1"/>
          </p:cNvSpPr>
          <p:nvPr>
            <p:ph type="sldNum" sz="quarter" idx="5"/>
          </p:nvPr>
        </p:nvSpPr>
        <p:spPr/>
        <p:txBody>
          <a:bodyPr/>
          <a:lstStyle/>
          <a:p>
            <a:fld id="{DA6298F2-3F1F-4041-A8E1-C335B761E25A}" type="slidenum">
              <a:rPr lang="en-US" smtClean="0"/>
              <a:t>8</a:t>
            </a:fld>
            <a:endParaRPr lang="en-US" dirty="0"/>
          </a:p>
        </p:txBody>
      </p:sp>
    </p:spTree>
    <p:extLst>
      <p:ext uri="{BB962C8B-B14F-4D97-AF65-F5344CB8AC3E}">
        <p14:creationId xmlns:p14="http://schemas.microsoft.com/office/powerpoint/2010/main" val="4050982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A1C4C-E03D-FD79-2A36-B838B1DF4E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3E779F-4A2D-C796-88F8-EF625877B0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C0B8D3-4135-58DE-7A2F-E4583BA472B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1D1C1D"/>
                </a:solidFill>
                <a:effectLst/>
                <a:latin typeface="Arial" panose="020B0604020202020204" pitchFamily="34" charset="0"/>
                <a:cs typeface="Arial" panose="020B0604020202020204" pitchFamily="34" charset="0"/>
              </a:rPr>
              <a:t>show what you know</a:t>
            </a:r>
            <a:r>
              <a:rPr lang="en-US" b="1" i="0" dirty="0">
                <a:solidFill>
                  <a:srgbClr val="1D1C1D"/>
                </a:solidFill>
                <a:effectLst/>
                <a:latin typeface="Arial" panose="020B0604020202020204" pitchFamily="34" charset="0"/>
                <a:cs typeface="Arial" panose="020B0604020202020204" pitchFamily="34" charset="0"/>
              </a:rPr>
              <a:t> - option 2, </a:t>
            </a:r>
            <a:r>
              <a:rPr lang="en-US" sz="1200" b="1" i="0" dirty="0">
                <a:solidFill>
                  <a:srgbClr val="1D1C1D"/>
                </a:solidFill>
                <a:effectLst/>
                <a:latin typeface="Arial" panose="020B0604020202020204" pitchFamily="34" charset="0"/>
                <a:cs typeface="Arial" panose="020B0604020202020204" pitchFamily="34" charset="0"/>
              </a:rPr>
              <a:t>round 2 rationale</a:t>
            </a:r>
          </a:p>
          <a:p>
            <a:r>
              <a:rPr lang="en-US" dirty="0">
                <a:latin typeface="Arial" panose="020B0604020202020204" pitchFamily="34" charset="0"/>
                <a:cs typeface="Arial" panose="020B0604020202020204" pitchFamily="34" charset="0"/>
              </a:rPr>
              <a:t>This is a FIB.</a:t>
            </a:r>
          </a:p>
          <a:p>
            <a:r>
              <a:rPr lang="en-US" dirty="0">
                <a:latin typeface="Arial" panose="020B0604020202020204" pitchFamily="34" charset="0"/>
                <a:cs typeface="Arial" panose="020B0604020202020204" pitchFamily="34" charset="0"/>
              </a:rPr>
              <a:t>[Click] David spends $5 per notebook </a:t>
            </a:r>
            <a:r>
              <a:rPr lang="en-US">
                <a:latin typeface="Arial" panose="020B0604020202020204" pitchFamily="34" charset="0"/>
                <a:cs typeface="Arial" panose="020B0604020202020204" pitchFamily="34" charset="0"/>
              </a:rPr>
              <a:t>= 5</a:t>
            </a:r>
            <a:r>
              <a:rPr lang="en-US" i="1">
                <a:latin typeface="Arial" panose="020B0604020202020204" pitchFamily="34" charset="0"/>
                <a:cs typeface="Arial" panose="020B0604020202020204" pitchFamily="34" charset="0"/>
              </a:rPr>
              <a:t>x.</a:t>
            </a:r>
            <a:endParaRPr lang="en-US" i="1" dirty="0">
              <a:latin typeface="Arial" panose="020B060402020202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[Click] The shipping raises the cost by $12 = </a:t>
            </a:r>
            <a:r>
              <a:rPr lang="en-US" i="0">
                <a:latin typeface="Arial" panose="020B0604020202020204" pitchFamily="34" charset="0"/>
                <a:ea typeface="Verdana" panose="020B0604030504040204" pitchFamily="34" charset="0"/>
                <a:cs typeface="Arial" panose="020B0604020202020204" pitchFamily="34" charset="0"/>
              </a:rPr>
              <a:t>+ 12.</a:t>
            </a:r>
            <a:endParaRPr lang="en-US" i="0" dirty="0">
              <a:latin typeface="Arial" panose="020B0604020202020204" pitchFamily="34" charset="0"/>
              <a:ea typeface="Verdana" panose="020B060403050404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The expression is 5</a:t>
            </a:r>
            <a:r>
              <a:rPr lang="en-US" i="1" dirty="0">
                <a:latin typeface="Arial" panose="020B0604020202020204" pitchFamily="34" charset="0"/>
                <a:cs typeface="Arial" panose="020B0604020202020204" pitchFamily="34" charset="0"/>
              </a:rPr>
              <a:t>x </a:t>
            </a:r>
            <a:r>
              <a:rPr lang="en-US" i="0" dirty="0">
                <a:latin typeface="Arial" panose="020B0604020202020204" pitchFamily="34" charset="0"/>
                <a:ea typeface="Verdana" panose="020B0604030504040204" pitchFamily="34" charset="0"/>
                <a:cs typeface="Arial" panose="020B0604020202020204" pitchFamily="34" charset="0"/>
              </a:rPr>
              <a:t>+ 12</a:t>
            </a:r>
            <a:r>
              <a:rPr lang="en-US" i="0" dirty="0">
                <a:latin typeface="Arial" panose="020B0604020202020204" pitchFamily="34" charset="0"/>
                <a:cs typeface="Arial" panose="020B0604020202020204" pitchFamily="34" charset="0"/>
              </a:rPr>
              <a:t>.</a:t>
            </a:r>
          </a:p>
        </p:txBody>
      </p:sp>
      <p:sp>
        <p:nvSpPr>
          <p:cNvPr id="4" name="Slide Number Placeholder 3">
            <a:extLst>
              <a:ext uri="{FF2B5EF4-FFF2-40B4-BE49-F238E27FC236}">
                <a16:creationId xmlns:a16="http://schemas.microsoft.com/office/drawing/2014/main" id="{845B16F0-A87B-F3E5-0153-006F92310C72}"/>
              </a:ext>
            </a:extLst>
          </p:cNvPr>
          <p:cNvSpPr>
            <a:spLocks noGrp="1"/>
          </p:cNvSpPr>
          <p:nvPr>
            <p:ph type="sldNum" sz="quarter" idx="5"/>
          </p:nvPr>
        </p:nvSpPr>
        <p:spPr/>
        <p:txBody>
          <a:bodyPr/>
          <a:lstStyle/>
          <a:p>
            <a:fld id="{DA6298F2-3F1F-4041-A8E1-C335B761E25A}" type="slidenum">
              <a:rPr lang="en-US" smtClean="0"/>
              <a:t>9</a:t>
            </a:fld>
            <a:endParaRPr lang="en-US" dirty="0"/>
          </a:p>
        </p:txBody>
      </p:sp>
    </p:spTree>
    <p:extLst>
      <p:ext uri="{BB962C8B-B14F-4D97-AF65-F5344CB8AC3E}">
        <p14:creationId xmlns:p14="http://schemas.microsoft.com/office/powerpoint/2010/main" val="137906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960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explanation">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37106D6A-9125-7A21-96A0-83FC4D3B834D}"/>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Text Placeholder 4">
            <a:extLst>
              <a:ext uri="{FF2B5EF4-FFF2-40B4-BE49-F238E27FC236}">
                <a16:creationId xmlns:a16="http://schemas.microsoft.com/office/drawing/2014/main" id="{8B5240D5-9083-6D4D-45E1-E6778328D745}"/>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050065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write about it</a:t>
            </a:r>
          </a:p>
        </p:txBody>
      </p:sp>
    </p:spTree>
    <p:extLst>
      <p:ext uri="{BB962C8B-B14F-4D97-AF65-F5344CB8AC3E}">
        <p14:creationId xmlns:p14="http://schemas.microsoft.com/office/powerpoint/2010/main" val="954942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explanation">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C0999051-D08A-DC7F-A10F-8B3AF89A7854}"/>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Text Placeholder 4">
            <a:extLst>
              <a:ext uri="{FF2B5EF4-FFF2-40B4-BE49-F238E27FC236}">
                <a16:creationId xmlns:a16="http://schemas.microsoft.com/office/drawing/2014/main" id="{D0A4AC8E-18B0-FB50-9829-5F8FBE3EF2AB}"/>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228567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3573003"/>
            <a:ext cx="12192000" cy="1009184"/>
          </a:xfrm>
          <a:prstGeom prst="rect">
            <a:avLst/>
          </a:prstGeom>
        </p:spPr>
        <p:txBody>
          <a:bodyPr/>
          <a:lstStyle>
            <a:lvl1pPr marL="0" indent="0" algn="ctr">
              <a:lnSpc>
                <a:spcPct val="110000"/>
              </a:lnSpc>
              <a:spcBef>
                <a:spcPts val="0"/>
              </a:spcBef>
              <a:buNone/>
              <a:defRPr sz="1400" b="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change text)</a:t>
            </a:r>
          </a:p>
        </p:txBody>
      </p:sp>
    </p:spTree>
    <p:extLst>
      <p:ext uri="{BB962C8B-B14F-4D97-AF65-F5344CB8AC3E}">
        <p14:creationId xmlns:p14="http://schemas.microsoft.com/office/powerpoint/2010/main" val="1243074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option on left or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793139-DE80-8E7D-1166-B2A4684701A7}"/>
              </a:ext>
            </a:extLst>
          </p:cNvPr>
          <p:cNvSpPr>
            <a:spLocks noGrp="1"/>
          </p:cNvSpPr>
          <p:nvPr>
            <p:ph sz="half" idx="1" hasCustomPrompt="1"/>
          </p:nvPr>
        </p:nvSpPr>
        <p:spPr>
          <a:xfrm>
            <a:off x="370368" y="326435"/>
            <a:ext cx="5212080" cy="4351338"/>
          </a:xfrm>
        </p:spPr>
        <p:txBody>
          <a:bodyPr/>
          <a:lstStyle>
            <a:lvl1pPr algn="ctr">
              <a:spcBef>
                <a:spcPts val="0"/>
              </a:spcBef>
              <a:defRPr/>
            </a:lvl1pPr>
          </a:lstStyle>
          <a:p>
            <a:pPr lvl="0"/>
            <a:r>
              <a:rPr lang="en-US"/>
              <a:t>click to edit</a:t>
            </a:r>
          </a:p>
          <a:p>
            <a:pPr lvl="0"/>
            <a:r>
              <a:rPr lang="en-US"/>
              <a:t>(delete the side you don’t need)</a:t>
            </a:r>
          </a:p>
        </p:txBody>
      </p:sp>
      <p:sp>
        <p:nvSpPr>
          <p:cNvPr id="2" name="Content Placeholder 2">
            <a:extLst>
              <a:ext uri="{FF2B5EF4-FFF2-40B4-BE49-F238E27FC236}">
                <a16:creationId xmlns:a16="http://schemas.microsoft.com/office/drawing/2014/main" id="{11039524-D1CD-5C98-4FA4-EEA3AFA4D575}"/>
              </a:ext>
            </a:extLst>
          </p:cNvPr>
          <p:cNvSpPr>
            <a:spLocks noGrp="1"/>
          </p:cNvSpPr>
          <p:nvPr>
            <p:ph sz="half" idx="10" hasCustomPrompt="1"/>
          </p:nvPr>
        </p:nvSpPr>
        <p:spPr>
          <a:xfrm>
            <a:off x="6609554" y="326435"/>
            <a:ext cx="5212080" cy="4351338"/>
          </a:xfrm>
        </p:spPr>
        <p:txBody>
          <a:bodyPr/>
          <a:lstStyle>
            <a:lvl1pPr algn="ctr">
              <a:spcBef>
                <a:spcPts val="0"/>
              </a:spcBef>
              <a:defRPr/>
            </a:lvl1pPr>
          </a:lstStyle>
          <a:p>
            <a:pPr lvl="0"/>
            <a:r>
              <a:rPr lang="en-US"/>
              <a:t>click to edit</a:t>
            </a:r>
          </a:p>
          <a:p>
            <a:pPr lvl="0"/>
            <a:r>
              <a:rPr lang="en-US"/>
              <a:t>(delete the side you don’t need)</a:t>
            </a:r>
          </a:p>
        </p:txBody>
      </p:sp>
    </p:spTree>
    <p:extLst>
      <p:ext uri="{BB962C8B-B14F-4D97-AF65-F5344CB8AC3E}">
        <p14:creationId xmlns:p14="http://schemas.microsoft.com/office/powerpoint/2010/main" val="3471402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make a plan</a:t>
            </a:r>
          </a:p>
        </p:txBody>
      </p:sp>
    </p:spTree>
    <p:extLst>
      <p:ext uri="{BB962C8B-B14F-4D97-AF65-F5344CB8AC3E}">
        <p14:creationId xmlns:p14="http://schemas.microsoft.com/office/powerpoint/2010/main" val="653724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explanation">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FC71B3A-4E88-ED66-DF69-C012184E1A9B}"/>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4">
            <a:extLst>
              <a:ext uri="{FF2B5EF4-FFF2-40B4-BE49-F238E27FC236}">
                <a16:creationId xmlns:a16="http://schemas.microsoft.com/office/drawing/2014/main" id="{E271782A-905B-830E-DD0A-3521E9E94FB4}"/>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958468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86C4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show what you know</a:t>
            </a:r>
          </a:p>
        </p:txBody>
      </p:sp>
    </p:spTree>
    <p:extLst>
      <p:ext uri="{BB962C8B-B14F-4D97-AF65-F5344CB8AC3E}">
        <p14:creationId xmlns:p14="http://schemas.microsoft.com/office/powerpoint/2010/main" val="2088649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explanation">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68AF5916-56D5-2C2B-6A3E-947C28DBBCE6}"/>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4">
            <a:extLst>
              <a:ext uri="{FF2B5EF4-FFF2-40B4-BE49-F238E27FC236}">
                <a16:creationId xmlns:a16="http://schemas.microsoft.com/office/drawing/2014/main" id="{3F66BD66-0FE7-2512-8C7D-865A1DBE3127}"/>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335887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work it out</a:t>
            </a:r>
          </a:p>
        </p:txBody>
      </p:sp>
    </p:spTree>
    <p:extLst>
      <p:ext uri="{BB962C8B-B14F-4D97-AF65-F5344CB8AC3E}">
        <p14:creationId xmlns:p14="http://schemas.microsoft.com/office/powerpoint/2010/main" val="3883003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explanation">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5D7D28E4-282E-DC24-26C0-FBC57797AC2A}"/>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4">
            <a:extLst>
              <a:ext uri="{FF2B5EF4-FFF2-40B4-BE49-F238E27FC236}">
                <a16:creationId xmlns:a16="http://schemas.microsoft.com/office/drawing/2014/main" id="{5B3817CE-36BE-9CDE-9472-3634103FC045}"/>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324166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think it up</a:t>
            </a:r>
          </a:p>
        </p:txBody>
      </p:sp>
    </p:spTree>
    <p:extLst>
      <p:ext uri="{BB962C8B-B14F-4D97-AF65-F5344CB8AC3E}">
        <p14:creationId xmlns:p14="http://schemas.microsoft.com/office/powerpoint/2010/main" val="14510423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7.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CF5186-1D88-1B4E-83EF-2283B7FC7B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6C0833-2820-73A8-E79D-509D86B6D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51529"/>
      </p:ext>
    </p:extLst>
  </p:cSld>
  <p:clrMap bg1="lt1" tx1="dk1" bg2="lt2" tx2="dk2" accent1="accent1" accent2="accent2" accent3="accent3" accent4="accent4" accent5="accent5" accent6="accent6" hlink="hlink" folHlink="folHlink"/>
  <p:sldLayoutIdLst>
    <p:sldLayoutId id="2147483691" r:id="rId1"/>
    <p:sldLayoutId id="2147483688" r:id="rId2"/>
  </p:sldLayoutIdLst>
  <p:txStyles>
    <p:titleStyle>
      <a:lvl1pPr algn="l" defTabSz="914400" rtl="0" eaLnBrk="1" latinLnBrk="0" hangingPunct="1">
        <a:lnSpc>
          <a:spcPct val="11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044728"/>
      </p:ext>
    </p:extLst>
  </p:cSld>
  <p:clrMap bg1="lt1" tx1="dk1" bg2="lt2" tx2="dk2" accent1="accent1" accent2="accent2" accent3="accent3" accent4="accent4" accent5="accent5" accent6="accent6" hlink="hlink" folHlink="folHlink"/>
  <p:sldLayoutIdLst>
    <p:sldLayoutId id="2147483673" r:id="rId1"/>
    <p:sldLayoutId id="2147483683"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0741394"/>
      </p:ext>
    </p:extLst>
  </p:cSld>
  <p:clrMap bg1="lt1" tx1="dk1" bg2="lt2" tx2="dk2" accent1="accent1" accent2="accent2" accent3="accent3" accent4="accent4" accent5="accent5" accent6="accent6" hlink="hlink" folHlink="folHlink"/>
  <p:sldLayoutIdLst>
    <p:sldLayoutId id="2147483675" r:id="rId1"/>
    <p:sldLayoutId id="2147483694"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862619"/>
      </p:ext>
    </p:extLst>
  </p:cSld>
  <p:clrMap bg1="lt1" tx1="dk1" bg2="lt2" tx2="dk2" accent1="accent1" accent2="accent2" accent3="accent3" accent4="accent4" accent5="accent5" accent6="accent6" hlink="hlink" folHlink="folHlink"/>
  <p:sldLayoutIdLst>
    <p:sldLayoutId id="2147483677" r:id="rId1"/>
    <p:sldLayoutId id="2147483695"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914669"/>
      </p:ext>
    </p:extLst>
  </p:cSld>
  <p:clrMap bg1="lt1" tx1="dk1" bg2="lt2" tx2="dk2" accent1="accent1" accent2="accent2" accent3="accent3" accent4="accent4" accent5="accent5" accent6="accent6" hlink="hlink" folHlink="folHlink"/>
  <p:sldLayoutIdLst>
    <p:sldLayoutId id="2147483679" r:id="rId1"/>
    <p:sldLayoutId id="2147483696"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5097025"/>
      </p:ext>
    </p:extLst>
  </p:cSld>
  <p:clrMap bg1="lt1" tx1="dk1" bg2="lt2" tx2="dk2" accent1="accent1" accent2="accent2" accent3="accent3" accent4="accent4" accent5="accent5" accent6="accent6" hlink="hlink" folHlink="folHlink"/>
  <p:sldLayoutIdLst>
    <p:sldLayoutId id="2147483681" r:id="rId1"/>
    <p:sldLayoutId id="2147483697"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550457"/>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 Target="slide3.xml"/><Relationship Id="rId7" Type="http://schemas.openxmlformats.org/officeDocument/2006/relationships/slide" Target="slide5.xml"/><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9.png"/><Relationship Id="rId11" Type="http://schemas.openxmlformats.org/officeDocument/2006/relationships/slide" Target="slide11.xml"/><Relationship Id="rId5" Type="http://schemas.openxmlformats.org/officeDocument/2006/relationships/slide" Target="slide14.xml"/><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slide" Target="slide1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6.jp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664A7-52CC-5ED5-DB42-749E646AAEEB}"/>
              </a:ext>
            </a:extLst>
          </p:cNvPr>
          <p:cNvSpPr>
            <a:spLocks noGrp="1"/>
          </p:cNvSpPr>
          <p:nvPr>
            <p:ph type="subTitle" idx="1"/>
          </p:nvPr>
        </p:nvSpPr>
        <p:spPr>
          <a:xfrm>
            <a:off x="0" y="3592366"/>
            <a:ext cx="12192000" cy="1009184"/>
          </a:xfrm>
        </p:spPr>
        <p:txBody>
          <a:bodyPr/>
          <a:lstStyle/>
          <a:p>
            <a:r>
              <a:rPr lang="en-US" dirty="0"/>
              <a:t>(click on a button to go directly to that step)</a:t>
            </a:r>
          </a:p>
        </p:txBody>
      </p:sp>
      <p:pic>
        <p:nvPicPr>
          <p:cNvPr id="5" name="Picture 4" descr="A close-up of a blue and white screen&#10;&#10;AI-generated content may be incorrect.">
            <a:hlinkClick r:id="rId3" action="ppaction://hlinksldjump"/>
            <a:extLst>
              <a:ext uri="{FF2B5EF4-FFF2-40B4-BE49-F238E27FC236}">
                <a16:creationId xmlns:a16="http://schemas.microsoft.com/office/drawing/2014/main" id="{D4234A10-B5DB-A9D6-8185-822A8976952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601712" y="2807103"/>
            <a:ext cx="2103120" cy="459624"/>
          </a:xfrm>
          <a:prstGeom prst="rect">
            <a:avLst/>
          </a:prstGeom>
          <a:effectLst>
            <a:outerShdw blurRad="50800" dist="50800" dir="2700000" algn="tl" rotWithShape="0">
              <a:prstClr val="black">
                <a:alpha val="30000"/>
              </a:prstClr>
            </a:outerShdw>
          </a:effectLst>
        </p:spPr>
      </p:pic>
      <p:pic>
        <p:nvPicPr>
          <p:cNvPr id="7" name="Picture 6" descr="A close-up of a computer screen&#10;&#10;AI-generated content may be incorrect.">
            <a:hlinkClick r:id="rId5" action="ppaction://hlinksldjump"/>
            <a:extLst>
              <a:ext uri="{FF2B5EF4-FFF2-40B4-BE49-F238E27FC236}">
                <a16:creationId xmlns:a16="http://schemas.microsoft.com/office/drawing/2014/main" id="{8D1CDA98-D3E1-1C65-2F5C-A99DC850D430}"/>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7298231" y="2807103"/>
            <a:ext cx="2103120" cy="459624"/>
          </a:xfrm>
          <a:prstGeom prst="rect">
            <a:avLst/>
          </a:prstGeom>
          <a:effectLst>
            <a:outerShdw blurRad="50800" dist="50800" dir="2700000" algn="tl" rotWithShape="0">
              <a:prstClr val="black">
                <a:alpha val="30000"/>
              </a:prstClr>
            </a:outerShdw>
          </a:effectLst>
        </p:spPr>
      </p:pic>
      <p:pic>
        <p:nvPicPr>
          <p:cNvPr id="9" name="Picture 8" descr="A green and white rectangular sign with black text&#10;&#10;AI-generated content may be incorrect.">
            <a:hlinkClick r:id="rId7" action="ppaction://hlinksldjump"/>
            <a:extLst>
              <a:ext uri="{FF2B5EF4-FFF2-40B4-BE49-F238E27FC236}">
                <a16:creationId xmlns:a16="http://schemas.microsoft.com/office/drawing/2014/main" id="{28A65E3D-B421-E885-CC21-825EC0B08B54}"/>
              </a:ext>
            </a:extLst>
          </p:cNvPr>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Lst>
          </a:blip>
          <a:stretch>
            <a:fillRect/>
          </a:stretch>
        </p:blipFill>
        <p:spPr>
          <a:xfrm>
            <a:off x="2833885" y="2807103"/>
            <a:ext cx="2103120" cy="459624"/>
          </a:xfrm>
          <a:prstGeom prst="rect">
            <a:avLst/>
          </a:prstGeom>
          <a:effectLst>
            <a:outerShdw blurRad="50800" dist="50800" dir="2700000" algn="tl" rotWithShape="0">
              <a:prstClr val="black">
                <a:alpha val="30000"/>
              </a:prstClr>
            </a:outerShdw>
          </a:effectLst>
        </p:spPr>
      </p:pic>
      <p:pic>
        <p:nvPicPr>
          <p:cNvPr id="11" name="Picture 10" descr="A blue and white screen with black letters&#10;&#10;AI-generated content may be incorrect.">
            <a:hlinkClick r:id="rId9" action="ppaction://hlinksldjump"/>
            <a:extLst>
              <a:ext uri="{FF2B5EF4-FFF2-40B4-BE49-F238E27FC236}">
                <a16:creationId xmlns:a16="http://schemas.microsoft.com/office/drawing/2014/main" id="{F08968E3-87C0-92B8-6C64-DF0E6F8AECB0}"/>
              </a:ext>
            </a:extLst>
          </p:cNvPr>
          <p:cNvPicPr>
            <a:picLocks noGrp="1" noRot="1" noChangeAspect="1" noMove="1" noResize="1" noEditPoints="1" noAdjustHandles="1" noChangeArrowheads="1" noChangeShapeType="1" noCrop="1"/>
          </p:cNvPicPr>
          <p:nvPr/>
        </p:nvPicPr>
        <p:blipFill>
          <a:blip r:embed="rId10">
            <a:extLst>
              <a:ext uri="{28A0092B-C50C-407E-A947-70E740481C1C}">
                <a14:useLocalDpi xmlns:a14="http://schemas.microsoft.com/office/drawing/2010/main" val="0"/>
              </a:ext>
            </a:extLst>
          </a:blip>
          <a:stretch>
            <a:fillRect/>
          </a:stretch>
        </p:blipFill>
        <p:spPr>
          <a:xfrm>
            <a:off x="9530404" y="2807103"/>
            <a:ext cx="2103120" cy="459624"/>
          </a:xfrm>
          <a:prstGeom prst="rect">
            <a:avLst/>
          </a:prstGeom>
          <a:effectLst>
            <a:outerShdw blurRad="50800" dist="50800" dir="2700000" algn="tl" rotWithShape="0">
              <a:prstClr val="black">
                <a:alpha val="30000"/>
              </a:prstClr>
            </a:outerShdw>
          </a:effectLst>
        </p:spPr>
      </p:pic>
      <p:pic>
        <p:nvPicPr>
          <p:cNvPr id="13" name="Picture 12" descr="A close-up of a sign&#10;&#10;AI-generated content may be incorrect.">
            <a:hlinkClick r:id="rId11" action="ppaction://hlinksldjump"/>
            <a:extLst>
              <a:ext uri="{FF2B5EF4-FFF2-40B4-BE49-F238E27FC236}">
                <a16:creationId xmlns:a16="http://schemas.microsoft.com/office/drawing/2014/main" id="{E433410D-C33E-8150-2CAA-3A9550115897}"/>
              </a:ext>
            </a:extLst>
          </p:cNvPr>
          <p:cNvPicPr>
            <a:picLocks noGrp="1" noRot="1" noChangeAspect="1" noMove="1" noResize="1" noEditPoints="1" noAdjustHandles="1" noChangeArrowheads="1" noChangeShapeType="1" noCrop="1"/>
          </p:cNvPicPr>
          <p:nvPr/>
        </p:nvPicPr>
        <p:blipFill>
          <a:blip r:embed="rId12">
            <a:extLst>
              <a:ext uri="{28A0092B-C50C-407E-A947-70E740481C1C}">
                <a14:useLocalDpi xmlns:a14="http://schemas.microsoft.com/office/drawing/2010/main" val="0"/>
              </a:ext>
            </a:extLst>
          </a:blip>
          <a:stretch>
            <a:fillRect/>
          </a:stretch>
        </p:blipFill>
        <p:spPr>
          <a:xfrm>
            <a:off x="5066058" y="2807103"/>
            <a:ext cx="2103120" cy="459624"/>
          </a:xfrm>
          <a:prstGeom prst="rect">
            <a:avLst/>
          </a:prstGeom>
          <a:effectLst>
            <a:outerShdw blurRad="50800" dist="50800" dir="2700000" algn="tl" rotWithShape="0">
              <a:prstClr val="black">
                <a:alpha val="30000"/>
              </a:prstClr>
            </a:outerShdw>
          </a:effectLst>
        </p:spPr>
      </p:pic>
    </p:spTree>
    <p:extLst>
      <p:ext uri="{BB962C8B-B14F-4D97-AF65-F5344CB8AC3E}">
        <p14:creationId xmlns:p14="http://schemas.microsoft.com/office/powerpoint/2010/main" val="1947795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0BEB4-2D92-B2ED-5FE1-AE787741D0A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D46746-9770-2EF9-A79A-42C82C8A5EE5}"/>
              </a:ext>
            </a:extLst>
          </p:cNvPr>
          <p:cNvSpPr>
            <a:spLocks noGrp="1"/>
          </p:cNvSpPr>
          <p:nvPr>
            <p:ph sz="half" idx="1"/>
          </p:nvPr>
        </p:nvSpPr>
        <p:spPr>
          <a:xfrm>
            <a:off x="740189" y="364489"/>
            <a:ext cx="5212080" cy="1607296"/>
          </a:xfrm>
        </p:spPr>
        <p:txBody>
          <a:bodyPr/>
          <a:lstStyle/>
          <a:p>
            <a:r>
              <a:rPr lang="en-US" dirty="0"/>
              <a:t>The equation that represents the problem is 7</a:t>
            </a:r>
            <a:r>
              <a:rPr lang="en-US" i="1" dirty="0"/>
              <a:t>x</a:t>
            </a:r>
            <a:r>
              <a:rPr lang="en-US" dirty="0"/>
              <a:t> – 10 = 5</a:t>
            </a:r>
            <a:r>
              <a:rPr lang="en-US" i="1" dirty="0"/>
              <a:t>x</a:t>
            </a:r>
            <a:r>
              <a:rPr lang="en-US" dirty="0"/>
              <a:t> + 12</a:t>
            </a:r>
          </a:p>
        </p:txBody>
      </p:sp>
      <p:sp>
        <p:nvSpPr>
          <p:cNvPr id="5" name="Rectangle 4">
            <a:extLst>
              <a:ext uri="{FF2B5EF4-FFF2-40B4-BE49-F238E27FC236}">
                <a16:creationId xmlns:a16="http://schemas.microsoft.com/office/drawing/2014/main" id="{FE15D017-6CB9-ED27-19BF-7D61CAD8F246}"/>
              </a:ext>
            </a:extLst>
          </p:cNvPr>
          <p:cNvSpPr/>
          <p:nvPr/>
        </p:nvSpPr>
        <p:spPr>
          <a:xfrm>
            <a:off x="0" y="5475368"/>
            <a:ext cx="12191999" cy="6843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3" indent="-11113" algn="ctr" defTabSz="761970">
              <a:defRPr/>
            </a:pPr>
            <a:r>
              <a:rPr lang="en-US" sz="4400" b="1" dirty="0">
                <a:solidFill>
                  <a:prstClr val="white"/>
                </a:solidFill>
                <a:latin typeface="Century Gothic" panose="020B0502020202020204" pitchFamily="34" charset="0"/>
              </a:rPr>
              <a:t>1-2-3 SHOWDOWN</a:t>
            </a:r>
            <a:endParaRPr lang="en-US" sz="4800" b="1" dirty="0">
              <a:solidFill>
                <a:prstClr val="white"/>
              </a:solidFill>
              <a:latin typeface="Century Gothic" panose="020B0502020202020204" pitchFamily="34" charset="0"/>
            </a:endParaRPr>
          </a:p>
        </p:txBody>
      </p:sp>
      <p:sp>
        <p:nvSpPr>
          <p:cNvPr id="3" name="TextBox 2">
            <a:extLst>
              <a:ext uri="{FF2B5EF4-FFF2-40B4-BE49-F238E27FC236}">
                <a16:creationId xmlns:a16="http://schemas.microsoft.com/office/drawing/2014/main" id="{54396873-6209-75E1-F8D4-C911FE837F92}"/>
              </a:ext>
            </a:extLst>
          </p:cNvPr>
          <p:cNvSpPr txBox="1"/>
          <p:nvPr/>
        </p:nvSpPr>
        <p:spPr>
          <a:xfrm>
            <a:off x="699792" y="1851666"/>
            <a:ext cx="5284382" cy="2308324"/>
          </a:xfrm>
          <a:prstGeom prst="rect">
            <a:avLst/>
          </a:prstGeom>
          <a:noFill/>
          <a:ln w="28575">
            <a:solidFill>
              <a:schemeClr val="bg1">
                <a:lumMod val="75000"/>
              </a:schemeClr>
            </a:solidFill>
            <a:prstDash val="dash"/>
          </a:ln>
        </p:spPr>
        <p:txBody>
          <a:bodyPr wrap="square" lIns="182880" tIns="91440" bIns="91440" rtlCol="0">
            <a:spAutoFit/>
          </a:bodyPr>
          <a:lstStyle/>
          <a:p>
            <a:pPr>
              <a:spcAft>
                <a:spcPts val="1200"/>
              </a:spcAft>
            </a:pPr>
            <a:r>
              <a:rPr lang="en-US" dirty="0">
                <a:solidFill>
                  <a:schemeClr val="accent4"/>
                </a:solidFill>
                <a:latin typeface="Verdana" panose="020B0604030504040204" pitchFamily="34" charset="0"/>
                <a:ea typeface="Verdana" panose="020B0604030504040204" pitchFamily="34" charset="0"/>
              </a:rPr>
              <a:t>Emily</a:t>
            </a:r>
            <a:r>
              <a:rPr lang="en-US" dirty="0">
                <a:latin typeface="Verdana" panose="020B0604030504040204" pitchFamily="34" charset="0"/>
                <a:ea typeface="Verdana" panose="020B0604030504040204" pitchFamily="34" charset="0"/>
              </a:rPr>
              <a:t> buys notebooks that cost $7 each at the grocery store and uses a $10 coupon. </a:t>
            </a:r>
          </a:p>
          <a:p>
            <a:pPr>
              <a:spcAft>
                <a:spcPts val="1200"/>
              </a:spcAft>
            </a:pPr>
            <a:r>
              <a:rPr lang="en-US" dirty="0">
                <a:solidFill>
                  <a:schemeClr val="accent6"/>
                </a:solidFill>
                <a:latin typeface="Verdana" panose="020B0604030504040204" pitchFamily="34" charset="0"/>
                <a:ea typeface="Verdana" panose="020B0604030504040204" pitchFamily="34" charset="0"/>
              </a:rPr>
              <a:t>David</a:t>
            </a:r>
            <a:r>
              <a:rPr lang="en-US" dirty="0">
                <a:latin typeface="Verdana" panose="020B0604030504040204" pitchFamily="34" charset="0"/>
                <a:ea typeface="Verdana" panose="020B0604030504040204" pitchFamily="34" charset="0"/>
              </a:rPr>
              <a:t> buys the same notebooks online for $5 each. He pays $12 shipping. </a:t>
            </a:r>
          </a:p>
          <a:p>
            <a:pPr>
              <a:spcAft>
                <a:spcPts val="1200"/>
              </a:spcAft>
            </a:pPr>
            <a:r>
              <a:rPr lang="en-US" dirty="0">
                <a:latin typeface="Verdana" panose="020B0604030504040204" pitchFamily="34" charset="0"/>
                <a:ea typeface="Verdana" panose="020B0604030504040204" pitchFamily="34" charset="0"/>
              </a:rPr>
              <a:t>They spend the same amount of money. </a:t>
            </a:r>
          </a:p>
          <a:p>
            <a:endParaRPr lang="en-US" dirty="0">
              <a:latin typeface="Verdana" panose="020B0604030504040204" pitchFamily="34" charset="0"/>
              <a:ea typeface="Verdana" panose="020B0604030504040204" pitchFamily="34" charset="0"/>
            </a:endParaRPr>
          </a:p>
        </p:txBody>
      </p:sp>
      <p:sp>
        <p:nvSpPr>
          <p:cNvPr id="7" name="Rectangle 6">
            <a:extLst>
              <a:ext uri="{FF2B5EF4-FFF2-40B4-BE49-F238E27FC236}">
                <a16:creationId xmlns:a16="http://schemas.microsoft.com/office/drawing/2014/main" id="{E7A1FCAB-5C06-FB95-7DA3-FB9D0C2613DA}"/>
              </a:ext>
            </a:extLst>
          </p:cNvPr>
          <p:cNvSpPr/>
          <p:nvPr/>
        </p:nvSpPr>
        <p:spPr>
          <a:xfrm>
            <a:off x="7505898" y="888470"/>
            <a:ext cx="2955043" cy="1497103"/>
          </a:xfrm>
          <a:prstGeom prst="rect">
            <a:avLst/>
          </a:prstGeom>
          <a:solidFill>
            <a:srgbClr val="CAED9D"/>
          </a:solidFill>
          <a:ln>
            <a:solidFill>
              <a:srgbClr val="82C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r>
              <a:rPr lang="en-US" sz="6600" b="1" dirty="0">
                <a:solidFill>
                  <a:prstClr val="black">
                    <a:lumMod val="85000"/>
                    <a:lumOff val="15000"/>
                  </a:prstClr>
                </a:solidFill>
                <a:latin typeface="Century Gothic" panose="020B0502020202020204" pitchFamily="34" charset="0"/>
              </a:rPr>
              <a:t>FACT!</a:t>
            </a:r>
          </a:p>
        </p:txBody>
      </p:sp>
      <p:sp>
        <p:nvSpPr>
          <p:cNvPr id="11" name="Content Placeholder 1">
            <a:extLst>
              <a:ext uri="{FF2B5EF4-FFF2-40B4-BE49-F238E27FC236}">
                <a16:creationId xmlns:a16="http://schemas.microsoft.com/office/drawing/2014/main" id="{CD8EF274-DDB0-5F50-5704-276A91FD06B3}"/>
              </a:ext>
            </a:extLst>
          </p:cNvPr>
          <p:cNvSpPr txBox="1">
            <a:spLocks/>
          </p:cNvSpPr>
          <p:nvPr/>
        </p:nvSpPr>
        <p:spPr>
          <a:xfrm>
            <a:off x="6692717" y="4347494"/>
            <a:ext cx="813181" cy="537224"/>
          </a:xfrm>
          <a:prstGeom prst="rect">
            <a:avLst/>
          </a:prstGeom>
        </p:spPr>
        <p:txBody>
          <a:bodyPr vert="horz" lIns="91440" tIns="45720" rIns="91440" bIns="45720" rtlCol="0">
            <a:no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solidFill>
                  <a:schemeClr val="accent2"/>
                </a:solidFill>
              </a:rPr>
              <a:t>7</a:t>
            </a:r>
            <a:r>
              <a:rPr lang="en-US" sz="3600" i="1" dirty="0">
                <a:solidFill>
                  <a:schemeClr val="accent2"/>
                </a:solidFill>
              </a:rPr>
              <a:t>x</a:t>
            </a:r>
            <a:endParaRPr lang="en-US" sz="3600" dirty="0">
              <a:solidFill>
                <a:schemeClr val="accent2"/>
              </a:solidFill>
            </a:endParaRPr>
          </a:p>
        </p:txBody>
      </p:sp>
      <p:sp>
        <p:nvSpPr>
          <p:cNvPr id="12" name="Content Placeholder 1">
            <a:extLst>
              <a:ext uri="{FF2B5EF4-FFF2-40B4-BE49-F238E27FC236}">
                <a16:creationId xmlns:a16="http://schemas.microsoft.com/office/drawing/2014/main" id="{39FCB973-7209-3CB6-4FDC-F4C1FA85D29A}"/>
              </a:ext>
            </a:extLst>
          </p:cNvPr>
          <p:cNvSpPr txBox="1">
            <a:spLocks/>
          </p:cNvSpPr>
          <p:nvPr/>
        </p:nvSpPr>
        <p:spPr>
          <a:xfrm>
            <a:off x="7510734" y="4347494"/>
            <a:ext cx="1684993" cy="537224"/>
          </a:xfrm>
          <a:prstGeom prst="rect">
            <a:avLst/>
          </a:prstGeom>
        </p:spPr>
        <p:txBody>
          <a:bodyPr vert="horz" lIns="91440" tIns="45720" rIns="91440" bIns="45720" rtlCol="0">
            <a:no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3600" dirty="0">
                <a:solidFill>
                  <a:schemeClr val="accent5"/>
                </a:solidFill>
                <a:ea typeface="Verdana" panose="020B0604030504040204" pitchFamily="34" charset="0"/>
              </a:rPr>
              <a:t>– 10</a:t>
            </a:r>
            <a:endParaRPr lang="en-US" sz="3600" dirty="0">
              <a:solidFill>
                <a:schemeClr val="accent5"/>
              </a:solidFill>
            </a:endParaRPr>
          </a:p>
        </p:txBody>
      </p:sp>
      <p:sp>
        <p:nvSpPr>
          <p:cNvPr id="13" name="Content Placeholder 1">
            <a:extLst>
              <a:ext uri="{FF2B5EF4-FFF2-40B4-BE49-F238E27FC236}">
                <a16:creationId xmlns:a16="http://schemas.microsoft.com/office/drawing/2014/main" id="{6CBB449C-6D30-E4A4-3E80-3CBCF330548F}"/>
              </a:ext>
            </a:extLst>
          </p:cNvPr>
          <p:cNvSpPr txBox="1">
            <a:spLocks/>
          </p:cNvSpPr>
          <p:nvPr/>
        </p:nvSpPr>
        <p:spPr>
          <a:xfrm>
            <a:off x="9260214" y="4343882"/>
            <a:ext cx="813181" cy="537224"/>
          </a:xfrm>
          <a:prstGeom prst="rect">
            <a:avLst/>
          </a:prstGeom>
        </p:spPr>
        <p:txBody>
          <a:bodyPr vert="horz" lIns="91440" tIns="45720" rIns="91440" bIns="45720" rtlCol="0">
            <a:no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solidFill>
                  <a:schemeClr val="accent2"/>
                </a:solidFill>
              </a:rPr>
              <a:t>5</a:t>
            </a:r>
            <a:r>
              <a:rPr lang="en-US" sz="3600" i="1" dirty="0">
                <a:solidFill>
                  <a:schemeClr val="accent2"/>
                </a:solidFill>
              </a:rPr>
              <a:t>x</a:t>
            </a:r>
            <a:endParaRPr lang="en-US" sz="3600" dirty="0">
              <a:solidFill>
                <a:schemeClr val="accent2"/>
              </a:solidFill>
            </a:endParaRPr>
          </a:p>
        </p:txBody>
      </p:sp>
      <p:sp>
        <p:nvSpPr>
          <p:cNvPr id="14" name="Content Placeholder 1">
            <a:extLst>
              <a:ext uri="{FF2B5EF4-FFF2-40B4-BE49-F238E27FC236}">
                <a16:creationId xmlns:a16="http://schemas.microsoft.com/office/drawing/2014/main" id="{01501314-4FF4-3231-3D38-1986BFB92E07}"/>
              </a:ext>
            </a:extLst>
          </p:cNvPr>
          <p:cNvSpPr txBox="1">
            <a:spLocks/>
          </p:cNvSpPr>
          <p:nvPr/>
        </p:nvSpPr>
        <p:spPr>
          <a:xfrm>
            <a:off x="10049655" y="4343882"/>
            <a:ext cx="1684993" cy="537224"/>
          </a:xfrm>
          <a:prstGeom prst="rect">
            <a:avLst/>
          </a:prstGeom>
        </p:spPr>
        <p:txBody>
          <a:bodyPr vert="horz" lIns="91440" tIns="45720" rIns="91440" bIns="45720" rtlCol="0">
            <a:no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3600" dirty="0">
                <a:solidFill>
                  <a:schemeClr val="accent5"/>
                </a:solidFill>
                <a:ea typeface="Verdana" panose="020B0604030504040204" pitchFamily="34" charset="0"/>
              </a:rPr>
              <a:t>+ 12</a:t>
            </a:r>
            <a:endParaRPr lang="en-US" sz="3600" dirty="0">
              <a:solidFill>
                <a:schemeClr val="accent5"/>
              </a:solidFill>
            </a:endParaRPr>
          </a:p>
        </p:txBody>
      </p:sp>
      <p:sp>
        <p:nvSpPr>
          <p:cNvPr id="15" name="Callout: Down Arrow 14">
            <a:extLst>
              <a:ext uri="{FF2B5EF4-FFF2-40B4-BE49-F238E27FC236}">
                <a16:creationId xmlns:a16="http://schemas.microsoft.com/office/drawing/2014/main" id="{955689A6-C13B-EF79-6AC6-E12DDD964F19}"/>
              </a:ext>
            </a:extLst>
          </p:cNvPr>
          <p:cNvSpPr/>
          <p:nvPr/>
        </p:nvSpPr>
        <p:spPr>
          <a:xfrm>
            <a:off x="7021286" y="3008546"/>
            <a:ext cx="1355271" cy="1497102"/>
          </a:xfrm>
          <a:prstGeom prst="downArrowCallout">
            <a:avLst/>
          </a:prstGeom>
          <a:solidFill>
            <a:schemeClr val="bg1">
              <a:lumMod val="95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4"/>
                </a:solidFill>
                <a:latin typeface="Arial" panose="020B0604020202020204" pitchFamily="34" charset="0"/>
              </a:rPr>
              <a:t>Cost of Emily’s notebooks</a:t>
            </a:r>
          </a:p>
        </p:txBody>
      </p:sp>
      <p:sp>
        <p:nvSpPr>
          <p:cNvPr id="16" name="Callout: Down Arrow 15">
            <a:extLst>
              <a:ext uri="{FF2B5EF4-FFF2-40B4-BE49-F238E27FC236}">
                <a16:creationId xmlns:a16="http://schemas.microsoft.com/office/drawing/2014/main" id="{3072EB89-0E52-9FBD-C140-E7DE4938C71A}"/>
              </a:ext>
            </a:extLst>
          </p:cNvPr>
          <p:cNvSpPr/>
          <p:nvPr/>
        </p:nvSpPr>
        <p:spPr>
          <a:xfrm>
            <a:off x="9601781" y="3008546"/>
            <a:ext cx="1355271" cy="1497102"/>
          </a:xfrm>
          <a:prstGeom prst="downArrowCallout">
            <a:avLst/>
          </a:prstGeom>
          <a:solidFill>
            <a:schemeClr val="bg1">
              <a:lumMod val="95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6"/>
                </a:solidFill>
                <a:latin typeface="Arial" panose="020B0604020202020204" pitchFamily="34" charset="0"/>
              </a:rPr>
              <a:t>Cost of David’s notebooks</a:t>
            </a:r>
          </a:p>
        </p:txBody>
      </p:sp>
      <p:sp>
        <p:nvSpPr>
          <p:cNvPr id="17" name="Content Placeholder 1">
            <a:extLst>
              <a:ext uri="{FF2B5EF4-FFF2-40B4-BE49-F238E27FC236}">
                <a16:creationId xmlns:a16="http://schemas.microsoft.com/office/drawing/2014/main" id="{1D47EDE5-4AD7-ED63-B7A0-61C91DA10D60}"/>
              </a:ext>
            </a:extLst>
          </p:cNvPr>
          <p:cNvSpPr txBox="1">
            <a:spLocks/>
          </p:cNvSpPr>
          <p:nvPr/>
        </p:nvSpPr>
        <p:spPr>
          <a:xfrm>
            <a:off x="8689548" y="4343882"/>
            <a:ext cx="465782" cy="537224"/>
          </a:xfrm>
          <a:prstGeom prst="rect">
            <a:avLst/>
          </a:prstGeom>
        </p:spPr>
        <p:txBody>
          <a:bodyPr vert="horz" lIns="91440" tIns="45720" rIns="91440" bIns="45720" rtlCol="0">
            <a:no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3600" dirty="0">
                <a:ea typeface="Verdana" panose="020B0604030504040204" pitchFamily="34" charset="0"/>
              </a:rPr>
              <a:t>=</a:t>
            </a:r>
            <a:endParaRPr lang="en-US" sz="3600" dirty="0"/>
          </a:p>
        </p:txBody>
      </p:sp>
      <p:sp>
        <p:nvSpPr>
          <p:cNvPr id="18" name="Oval 17">
            <a:extLst>
              <a:ext uri="{FF2B5EF4-FFF2-40B4-BE49-F238E27FC236}">
                <a16:creationId xmlns:a16="http://schemas.microsoft.com/office/drawing/2014/main" id="{19832024-A2DD-663C-D1D2-EE85F099D935}"/>
              </a:ext>
            </a:extLst>
          </p:cNvPr>
          <p:cNvSpPr/>
          <p:nvPr/>
        </p:nvSpPr>
        <p:spPr>
          <a:xfrm>
            <a:off x="365719" y="3244300"/>
            <a:ext cx="5952528" cy="506186"/>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90792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childTnLst>
                          </p:cTn>
                        </p:par>
                        <p:par>
                          <p:cTn id="36" fill="hold">
                            <p:stCondLst>
                              <p:cond delay="0"/>
                            </p:stCondLst>
                            <p:childTnLst>
                              <p:par>
                                <p:cTn id="37" presetID="21" presetClass="entr" presetSubtype="1"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heel(1)">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1" grpId="0"/>
      <p:bldP spid="12" grpId="0"/>
      <p:bldP spid="13" grpId="0"/>
      <p:bldP spid="14" grpId="0"/>
      <p:bldP spid="15" grpId="0" animBg="1"/>
      <p:bldP spid="16" grpId="0" animBg="1"/>
      <p:bldP spid="17" grpId="0"/>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F87F036-A1ED-F3C3-048D-9D3F0B622B45}"/>
              </a:ext>
            </a:extLst>
          </p:cNvPr>
          <p:cNvSpPr>
            <a:spLocks noGrp="1"/>
          </p:cNvSpPr>
          <p:nvPr>
            <p:ph type="subTitle" idx="1"/>
          </p:nvPr>
        </p:nvSpPr>
        <p:spPr/>
        <p:txBody>
          <a:bodyPr/>
          <a:lstStyle/>
          <a:p>
            <a:r>
              <a:rPr lang="en-US" dirty="0"/>
              <a:t>work it out</a:t>
            </a:r>
          </a:p>
        </p:txBody>
      </p:sp>
    </p:spTree>
    <p:extLst>
      <p:ext uri="{BB962C8B-B14F-4D97-AF65-F5344CB8AC3E}">
        <p14:creationId xmlns:p14="http://schemas.microsoft.com/office/powerpoint/2010/main" val="3170964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9E6ED0F7-65CE-4823-94F3-80422DD90908}"/>
              </a:ext>
            </a:extLst>
          </p:cNvPr>
          <p:cNvSpPr/>
          <p:nvPr/>
        </p:nvSpPr>
        <p:spPr>
          <a:xfrm>
            <a:off x="862914" y="3955704"/>
            <a:ext cx="2910852"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mistakes do you need to avoid?</a:t>
            </a:r>
          </a:p>
        </p:txBody>
      </p:sp>
      <p:sp>
        <p:nvSpPr>
          <p:cNvPr id="3" name="Rounded Rectangular Callout 3">
            <a:extLst>
              <a:ext uri="{FF2B5EF4-FFF2-40B4-BE49-F238E27FC236}">
                <a16:creationId xmlns:a16="http://schemas.microsoft.com/office/drawing/2014/main" id="{3E38EF0F-57D4-62FF-F914-8AE96596E0B3}"/>
              </a:ext>
            </a:extLst>
          </p:cNvPr>
          <p:cNvSpPr/>
          <p:nvPr/>
        </p:nvSpPr>
        <p:spPr>
          <a:xfrm>
            <a:off x="862913" y="2005827"/>
            <a:ext cx="2910853" cy="896470"/>
          </a:xfrm>
          <a:prstGeom prst="wedgeRoundRectCallout">
            <a:avLst>
              <a:gd name="adj1" fmla="val 41185"/>
              <a:gd name="adj2" fmla="val 82500"/>
              <a:gd name="adj3" fmla="val 16667"/>
            </a:avLst>
          </a:prstGeom>
          <a:solidFill>
            <a:srgbClr val="E8F4DB"/>
          </a:solidFill>
          <a:ln>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explain your answer in more than one way</a:t>
            </a:r>
          </a:p>
        </p:txBody>
      </p:sp>
      <p:sp>
        <p:nvSpPr>
          <p:cNvPr id="5" name="TextBox 4">
            <a:extLst>
              <a:ext uri="{FF2B5EF4-FFF2-40B4-BE49-F238E27FC236}">
                <a16:creationId xmlns:a16="http://schemas.microsoft.com/office/drawing/2014/main" id="{04BE49BE-4E24-D39E-58AD-8FB2CE05CE15}"/>
              </a:ext>
            </a:extLst>
          </p:cNvPr>
          <p:cNvSpPr txBox="1"/>
          <p:nvPr/>
        </p:nvSpPr>
        <p:spPr>
          <a:xfrm>
            <a:off x="5932759" y="1356969"/>
            <a:ext cx="5283484" cy="4702954"/>
          </a:xfrm>
          <a:prstGeom prst="rect">
            <a:avLst/>
          </a:prstGeom>
          <a:noFill/>
          <a:ln w="28575">
            <a:solidFill>
              <a:schemeClr val="bg1">
                <a:lumMod val="75000"/>
              </a:schemeClr>
            </a:solidFill>
            <a:prstDash val="dash"/>
          </a:ln>
        </p:spPr>
        <p:txBody>
          <a:bodyPr wrap="square" lIns="182880" tIns="91440" bIns="91440" rtlCol="0">
            <a:spAutoFit/>
          </a:bodyPr>
          <a:lstStyle/>
          <a:p>
            <a:pPr>
              <a:spcAft>
                <a:spcPts val="1200"/>
              </a:spcAft>
            </a:pPr>
            <a:r>
              <a:rPr lang="en-US" dirty="0">
                <a:latin typeface="Verdana" panose="020B0604030504040204" pitchFamily="34" charset="0"/>
                <a:ea typeface="Verdana" panose="020B0604030504040204" pitchFamily="34" charset="0"/>
              </a:rPr>
              <a:t>Emily buys notebooks that cost $7 each at the grocery store and uses a $10 coupon. </a:t>
            </a:r>
          </a:p>
          <a:p>
            <a:pPr>
              <a:spcAft>
                <a:spcPts val="1200"/>
              </a:spcAft>
            </a:pPr>
            <a:r>
              <a:rPr lang="en-US" dirty="0">
                <a:latin typeface="Verdana" panose="020B0604030504040204" pitchFamily="34" charset="0"/>
                <a:ea typeface="Verdana" panose="020B0604030504040204" pitchFamily="34" charset="0"/>
              </a:rPr>
              <a:t>David buys the same notebooks online for $5 each. He pays $12 shipping. </a:t>
            </a:r>
          </a:p>
          <a:p>
            <a:pPr>
              <a:spcAft>
                <a:spcPts val="1200"/>
              </a:spcAft>
            </a:pPr>
            <a:r>
              <a:rPr lang="en-US" dirty="0">
                <a:latin typeface="Verdana" panose="020B0604030504040204" pitchFamily="34" charset="0"/>
                <a:ea typeface="Verdana" panose="020B0604030504040204" pitchFamily="34" charset="0"/>
              </a:rPr>
              <a:t>They spend the same amount of money. </a:t>
            </a:r>
          </a:p>
          <a:p>
            <a:pPr>
              <a:spcAft>
                <a:spcPts val="1200"/>
              </a:spcAft>
            </a:pPr>
            <a:r>
              <a:rPr lang="en-US" dirty="0">
                <a:latin typeface="Verdana" panose="020B0604030504040204" pitchFamily="34" charset="0"/>
                <a:ea typeface="Verdana" panose="020B0604030504040204" pitchFamily="34" charset="0"/>
              </a:rPr>
              <a:t>How many notebooks do Emily and David buy?</a:t>
            </a:r>
          </a:p>
          <a:p>
            <a:pPr>
              <a:lnSpc>
                <a:spcPct val="140000"/>
              </a:lnSpc>
              <a:spcAft>
                <a:spcPts val="1200"/>
              </a:spcAft>
            </a:pPr>
            <a:r>
              <a:rPr lang="en-US" b="1" dirty="0">
                <a:latin typeface="Verdana" panose="020B0604030504040204" pitchFamily="34" charset="0"/>
                <a:ea typeface="Verdana" panose="020B0604030504040204" pitchFamily="34" charset="0"/>
              </a:rPr>
              <a:t>A</a:t>
            </a:r>
            <a:r>
              <a:rPr lang="en-US" dirty="0">
                <a:latin typeface="Verdana" panose="020B0604030504040204" pitchFamily="34" charset="0"/>
                <a:ea typeface="Verdana" panose="020B0604030504040204" pitchFamily="34" charset="0"/>
              </a:rPr>
              <a:t>  22</a:t>
            </a:r>
            <a:endParaRPr lang="en-US" b="1" dirty="0">
              <a:latin typeface="Verdana" panose="020B0604030504040204" pitchFamily="34" charset="0"/>
              <a:ea typeface="Verdana" panose="020B0604030504040204" pitchFamily="34" charset="0"/>
            </a:endParaRPr>
          </a:p>
          <a:p>
            <a:pPr>
              <a:lnSpc>
                <a:spcPct val="140000"/>
              </a:lnSpc>
              <a:spcAft>
                <a:spcPts val="1200"/>
              </a:spcAft>
            </a:pPr>
            <a:r>
              <a:rPr lang="en-US" b="1" dirty="0">
                <a:latin typeface="Verdana" panose="020B0604030504040204" pitchFamily="34" charset="0"/>
                <a:ea typeface="Verdana" panose="020B0604030504040204" pitchFamily="34" charset="0"/>
              </a:rPr>
              <a:t>B</a:t>
            </a:r>
            <a:r>
              <a:rPr lang="en-US" dirty="0">
                <a:latin typeface="Verdana" panose="020B0604030504040204" pitchFamily="34" charset="0"/>
                <a:ea typeface="Verdana" panose="020B0604030504040204" pitchFamily="34" charset="0"/>
              </a:rPr>
              <a:t>  6</a:t>
            </a:r>
            <a:endParaRPr lang="en-US" b="1" dirty="0">
              <a:latin typeface="Verdana" panose="020B0604030504040204" pitchFamily="34" charset="0"/>
              <a:ea typeface="Verdana" panose="020B0604030504040204" pitchFamily="34" charset="0"/>
            </a:endParaRPr>
          </a:p>
          <a:p>
            <a:pPr>
              <a:lnSpc>
                <a:spcPct val="140000"/>
              </a:lnSpc>
              <a:spcAft>
                <a:spcPts val="1200"/>
              </a:spcAft>
            </a:pPr>
            <a:r>
              <a:rPr lang="en-US" b="1" dirty="0">
                <a:latin typeface="Verdana" panose="020B0604030504040204" pitchFamily="34" charset="0"/>
                <a:ea typeface="Verdana" panose="020B0604030504040204" pitchFamily="34" charset="0"/>
              </a:rPr>
              <a:t>C</a:t>
            </a:r>
            <a:r>
              <a:rPr lang="en-US" dirty="0">
                <a:latin typeface="Verdana" panose="020B0604030504040204" pitchFamily="34" charset="0"/>
                <a:ea typeface="Verdana" panose="020B0604030504040204" pitchFamily="34" charset="0"/>
              </a:rPr>
              <a:t>  1</a:t>
            </a:r>
            <a:endParaRPr lang="en-US" b="1" dirty="0">
              <a:latin typeface="Verdana" panose="020B0604030504040204" pitchFamily="34" charset="0"/>
              <a:ea typeface="Verdana" panose="020B0604030504040204" pitchFamily="34" charset="0"/>
            </a:endParaRPr>
          </a:p>
          <a:p>
            <a:pPr>
              <a:lnSpc>
                <a:spcPct val="140000"/>
              </a:lnSpc>
              <a:spcAft>
                <a:spcPts val="1200"/>
              </a:spcAft>
            </a:pPr>
            <a:r>
              <a:rPr lang="en-US" b="1" dirty="0">
                <a:latin typeface="Verdana" panose="020B0604030504040204" pitchFamily="34" charset="0"/>
                <a:ea typeface="Verdana" panose="020B0604030504040204" pitchFamily="34" charset="0"/>
              </a:rPr>
              <a:t>D</a:t>
            </a:r>
            <a:r>
              <a:rPr lang="en-US" dirty="0">
                <a:latin typeface="Verdana" panose="020B0604030504040204" pitchFamily="34" charset="0"/>
                <a:ea typeface="Verdana" panose="020B0604030504040204" pitchFamily="34" charset="0"/>
              </a:rPr>
              <a:t>  11</a:t>
            </a:r>
            <a:endParaRPr lang="en-US"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172881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3320F3-2B35-33BC-F490-FFA584A7CBE2}"/>
              </a:ext>
            </a:extLst>
          </p:cNvPr>
          <p:cNvSpPr>
            <a:spLocks noGrp="1"/>
          </p:cNvSpPr>
          <p:nvPr>
            <p:ph sz="half" idx="10"/>
          </p:nvPr>
        </p:nvSpPr>
        <p:spPr>
          <a:xfrm>
            <a:off x="7946659" y="1961168"/>
            <a:ext cx="3457123" cy="3016645"/>
          </a:xfrm>
        </p:spPr>
        <p:txBody>
          <a:bodyPr/>
          <a:lstStyle/>
          <a:p>
            <a:pPr marL="342900" indent="-342900" algn="l">
              <a:buFont typeface="Arial" panose="020B0604020202020204" pitchFamily="34" charset="0"/>
              <a:buChar char="•"/>
            </a:pPr>
            <a:r>
              <a:rPr lang="en-US" dirty="0"/>
              <a:t>defend </a:t>
            </a:r>
            <a:r>
              <a:rPr lang="en-US" b="1" dirty="0"/>
              <a:t>why</a:t>
            </a:r>
            <a:r>
              <a:rPr lang="en-US" dirty="0"/>
              <a:t> your answer might be correct/incorrect</a:t>
            </a:r>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r>
              <a:rPr lang="en-US" dirty="0"/>
              <a:t>what 1-2 pieces of evidence do you have?</a:t>
            </a:r>
          </a:p>
        </p:txBody>
      </p:sp>
      <p:sp>
        <p:nvSpPr>
          <p:cNvPr id="5" name="Subtitle 2">
            <a:extLst>
              <a:ext uri="{FF2B5EF4-FFF2-40B4-BE49-F238E27FC236}">
                <a16:creationId xmlns:a16="http://schemas.microsoft.com/office/drawing/2014/main" id="{13125398-2B49-22CA-50A3-5014FC77AD36}"/>
              </a:ext>
            </a:extLst>
          </p:cNvPr>
          <p:cNvSpPr txBox="1">
            <a:spLocks/>
          </p:cNvSpPr>
          <p:nvPr/>
        </p:nvSpPr>
        <p:spPr>
          <a:xfrm>
            <a:off x="575104" y="421269"/>
            <a:ext cx="3825668" cy="551832"/>
          </a:xfrm>
          <a:prstGeom prst="rect">
            <a:avLst/>
          </a:prstGeom>
        </p:spPr>
        <p:txBody>
          <a:bodyPr vert="horz" lIns="76200" tIns="38100" rIns="76200" bIns="3810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defTabSz="761940">
              <a:lnSpc>
                <a:spcPct val="100000"/>
              </a:lnSpc>
              <a:spcBef>
                <a:spcPts val="0"/>
              </a:spcBef>
              <a:defRPr/>
            </a:pPr>
            <a:r>
              <a:rPr lang="en-US" sz="2400" dirty="0">
                <a:solidFill>
                  <a:srgbClr val="E46C07"/>
                </a:solidFill>
                <a:latin typeface="Century Gothic"/>
              </a:rPr>
              <a:t>make the case</a:t>
            </a:r>
          </a:p>
        </p:txBody>
      </p:sp>
      <p:sp>
        <p:nvSpPr>
          <p:cNvPr id="4" name="Rectangle 3">
            <a:extLst>
              <a:ext uri="{FF2B5EF4-FFF2-40B4-BE49-F238E27FC236}">
                <a16:creationId xmlns:a16="http://schemas.microsoft.com/office/drawing/2014/main" id="{24B2B066-3198-EA61-E703-32AF4BA1FE0D}"/>
              </a:ext>
            </a:extLst>
          </p:cNvPr>
          <p:cNvSpPr/>
          <p:nvPr/>
        </p:nvSpPr>
        <p:spPr>
          <a:xfrm>
            <a:off x="1043302" y="3760456"/>
            <a:ext cx="1188720" cy="347472"/>
          </a:xfrm>
          <a:prstGeom prst="rect">
            <a:avLst/>
          </a:prstGeom>
          <a:noFill/>
          <a:ln w="57150">
            <a:solidFill>
              <a:srgbClr val="FF66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Arial" panose="020B0604020202020204" pitchFamily="34" charset="0"/>
            </a:endParaRPr>
          </a:p>
        </p:txBody>
      </p:sp>
      <p:sp>
        <p:nvSpPr>
          <p:cNvPr id="6" name="Rectangle 5">
            <a:extLst>
              <a:ext uri="{FF2B5EF4-FFF2-40B4-BE49-F238E27FC236}">
                <a16:creationId xmlns:a16="http://schemas.microsoft.com/office/drawing/2014/main" id="{EEFF7D52-107B-627F-82FF-900BA644A043}"/>
              </a:ext>
            </a:extLst>
          </p:cNvPr>
          <p:cNvSpPr/>
          <p:nvPr/>
        </p:nvSpPr>
        <p:spPr>
          <a:xfrm>
            <a:off x="1043302" y="4842511"/>
            <a:ext cx="1188720" cy="347472"/>
          </a:xfrm>
          <a:prstGeom prst="rect">
            <a:avLst/>
          </a:prstGeom>
          <a:no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Arial" panose="020B0604020202020204" pitchFamily="34" charset="0"/>
            </a:endParaRPr>
          </a:p>
        </p:txBody>
      </p:sp>
      <p:sp>
        <p:nvSpPr>
          <p:cNvPr id="7" name="Rectangle 6">
            <a:extLst>
              <a:ext uri="{FF2B5EF4-FFF2-40B4-BE49-F238E27FC236}">
                <a16:creationId xmlns:a16="http://schemas.microsoft.com/office/drawing/2014/main" id="{5F859F7B-15AC-65A6-B9A2-68D42FBE9DA3}"/>
              </a:ext>
            </a:extLst>
          </p:cNvPr>
          <p:cNvSpPr/>
          <p:nvPr/>
        </p:nvSpPr>
        <p:spPr>
          <a:xfrm>
            <a:off x="1043302" y="4306083"/>
            <a:ext cx="1188720" cy="347472"/>
          </a:xfrm>
          <a:prstGeom prst="rect">
            <a:avLst/>
          </a:prstGeom>
          <a:no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Arial" panose="020B0604020202020204" pitchFamily="34" charset="0"/>
            </a:endParaRPr>
          </a:p>
        </p:txBody>
      </p:sp>
      <p:sp>
        <p:nvSpPr>
          <p:cNvPr id="8" name="Rectangle 7">
            <a:extLst>
              <a:ext uri="{FF2B5EF4-FFF2-40B4-BE49-F238E27FC236}">
                <a16:creationId xmlns:a16="http://schemas.microsoft.com/office/drawing/2014/main" id="{85A55977-61F7-62AB-2BDB-B340BEB2CDF5}"/>
              </a:ext>
            </a:extLst>
          </p:cNvPr>
          <p:cNvSpPr/>
          <p:nvPr/>
        </p:nvSpPr>
        <p:spPr>
          <a:xfrm>
            <a:off x="1043302" y="5378225"/>
            <a:ext cx="1188720" cy="347472"/>
          </a:xfrm>
          <a:prstGeom prst="rect">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Arial" panose="020B0604020202020204" pitchFamily="34" charset="0"/>
            </a:endParaRPr>
          </a:p>
        </p:txBody>
      </p:sp>
      <p:sp>
        <p:nvSpPr>
          <p:cNvPr id="9" name="TextBox 8">
            <a:extLst>
              <a:ext uri="{FF2B5EF4-FFF2-40B4-BE49-F238E27FC236}">
                <a16:creationId xmlns:a16="http://schemas.microsoft.com/office/drawing/2014/main" id="{1E05066D-9A2F-481C-8814-1B026C9F03ED}"/>
              </a:ext>
            </a:extLst>
          </p:cNvPr>
          <p:cNvSpPr txBox="1"/>
          <p:nvPr/>
        </p:nvSpPr>
        <p:spPr>
          <a:xfrm>
            <a:off x="960709" y="1118014"/>
            <a:ext cx="5283484" cy="4702954"/>
          </a:xfrm>
          <a:prstGeom prst="rect">
            <a:avLst/>
          </a:prstGeom>
          <a:noFill/>
          <a:ln w="28575">
            <a:solidFill>
              <a:schemeClr val="bg1">
                <a:lumMod val="75000"/>
              </a:schemeClr>
            </a:solidFill>
            <a:prstDash val="dash"/>
          </a:ln>
        </p:spPr>
        <p:txBody>
          <a:bodyPr wrap="square" lIns="182880" tIns="91440" bIns="91440" rtlCol="0">
            <a:spAutoFit/>
          </a:bodyPr>
          <a:lstStyle/>
          <a:p>
            <a:pPr>
              <a:spcAft>
                <a:spcPts val="1200"/>
              </a:spcAft>
            </a:pPr>
            <a:r>
              <a:rPr lang="en-US" dirty="0">
                <a:latin typeface="Verdana" panose="020B0604030504040204" pitchFamily="34" charset="0"/>
                <a:ea typeface="Verdana" panose="020B0604030504040204" pitchFamily="34" charset="0"/>
              </a:rPr>
              <a:t>Emily buys notebooks that cost $7 each at the grocery store and uses a $10 coupon. </a:t>
            </a:r>
          </a:p>
          <a:p>
            <a:pPr>
              <a:spcAft>
                <a:spcPts val="1200"/>
              </a:spcAft>
            </a:pPr>
            <a:r>
              <a:rPr lang="en-US" dirty="0">
                <a:latin typeface="Verdana" panose="020B0604030504040204" pitchFamily="34" charset="0"/>
                <a:ea typeface="Verdana" panose="020B0604030504040204" pitchFamily="34" charset="0"/>
              </a:rPr>
              <a:t>David buys the same notebooks online for $5 each. He pays $12 shipping. </a:t>
            </a:r>
          </a:p>
          <a:p>
            <a:pPr>
              <a:spcAft>
                <a:spcPts val="1200"/>
              </a:spcAft>
            </a:pPr>
            <a:r>
              <a:rPr lang="en-US" dirty="0">
                <a:latin typeface="Verdana" panose="020B0604030504040204" pitchFamily="34" charset="0"/>
                <a:ea typeface="Verdana" panose="020B0604030504040204" pitchFamily="34" charset="0"/>
              </a:rPr>
              <a:t>They spend the same amount of money. </a:t>
            </a:r>
          </a:p>
          <a:p>
            <a:pPr>
              <a:spcAft>
                <a:spcPts val="1200"/>
              </a:spcAft>
            </a:pPr>
            <a:r>
              <a:rPr lang="en-US" dirty="0">
                <a:latin typeface="Verdana" panose="020B0604030504040204" pitchFamily="34" charset="0"/>
                <a:ea typeface="Verdana" panose="020B0604030504040204" pitchFamily="34" charset="0"/>
              </a:rPr>
              <a:t>How many notebooks do Emily and David buy?</a:t>
            </a:r>
          </a:p>
          <a:p>
            <a:pPr>
              <a:lnSpc>
                <a:spcPct val="140000"/>
              </a:lnSpc>
              <a:spcAft>
                <a:spcPts val="1200"/>
              </a:spcAft>
            </a:pPr>
            <a:r>
              <a:rPr lang="en-US" b="1" dirty="0">
                <a:latin typeface="Verdana" panose="020B0604030504040204" pitchFamily="34" charset="0"/>
                <a:ea typeface="Verdana" panose="020B0604030504040204" pitchFamily="34" charset="0"/>
              </a:rPr>
              <a:t>A</a:t>
            </a:r>
            <a:r>
              <a:rPr lang="en-US" dirty="0">
                <a:latin typeface="Verdana" panose="020B0604030504040204" pitchFamily="34" charset="0"/>
                <a:ea typeface="Verdana" panose="020B0604030504040204" pitchFamily="34" charset="0"/>
              </a:rPr>
              <a:t>  22</a:t>
            </a:r>
            <a:endParaRPr lang="en-US" b="1" dirty="0">
              <a:latin typeface="Verdana" panose="020B0604030504040204" pitchFamily="34" charset="0"/>
              <a:ea typeface="Verdana" panose="020B0604030504040204" pitchFamily="34" charset="0"/>
            </a:endParaRPr>
          </a:p>
          <a:p>
            <a:pPr>
              <a:lnSpc>
                <a:spcPct val="140000"/>
              </a:lnSpc>
              <a:spcAft>
                <a:spcPts val="1200"/>
              </a:spcAft>
            </a:pPr>
            <a:r>
              <a:rPr lang="en-US" b="1" dirty="0">
                <a:latin typeface="Verdana" panose="020B0604030504040204" pitchFamily="34" charset="0"/>
                <a:ea typeface="Verdana" panose="020B0604030504040204" pitchFamily="34" charset="0"/>
              </a:rPr>
              <a:t>B</a:t>
            </a:r>
            <a:r>
              <a:rPr lang="en-US" dirty="0">
                <a:latin typeface="Verdana" panose="020B0604030504040204" pitchFamily="34" charset="0"/>
                <a:ea typeface="Verdana" panose="020B0604030504040204" pitchFamily="34" charset="0"/>
              </a:rPr>
              <a:t>  6</a:t>
            </a:r>
            <a:endParaRPr lang="en-US" b="1" dirty="0">
              <a:latin typeface="Verdana" panose="020B0604030504040204" pitchFamily="34" charset="0"/>
              <a:ea typeface="Verdana" panose="020B0604030504040204" pitchFamily="34" charset="0"/>
            </a:endParaRPr>
          </a:p>
          <a:p>
            <a:pPr>
              <a:lnSpc>
                <a:spcPct val="140000"/>
              </a:lnSpc>
              <a:spcAft>
                <a:spcPts val="1200"/>
              </a:spcAft>
            </a:pPr>
            <a:r>
              <a:rPr lang="en-US" b="1" dirty="0">
                <a:latin typeface="Verdana" panose="020B0604030504040204" pitchFamily="34" charset="0"/>
                <a:ea typeface="Verdana" panose="020B0604030504040204" pitchFamily="34" charset="0"/>
              </a:rPr>
              <a:t>C</a:t>
            </a:r>
            <a:r>
              <a:rPr lang="en-US" dirty="0">
                <a:latin typeface="Verdana" panose="020B0604030504040204" pitchFamily="34" charset="0"/>
                <a:ea typeface="Verdana" panose="020B0604030504040204" pitchFamily="34" charset="0"/>
              </a:rPr>
              <a:t>  1</a:t>
            </a:r>
            <a:endParaRPr lang="en-US" b="1" dirty="0">
              <a:latin typeface="Verdana" panose="020B0604030504040204" pitchFamily="34" charset="0"/>
              <a:ea typeface="Verdana" panose="020B0604030504040204" pitchFamily="34" charset="0"/>
            </a:endParaRPr>
          </a:p>
          <a:p>
            <a:pPr>
              <a:lnSpc>
                <a:spcPct val="140000"/>
              </a:lnSpc>
              <a:spcAft>
                <a:spcPts val="1200"/>
              </a:spcAft>
            </a:pPr>
            <a:r>
              <a:rPr lang="en-US" b="1" dirty="0">
                <a:latin typeface="Verdana" panose="020B0604030504040204" pitchFamily="34" charset="0"/>
                <a:ea typeface="Verdana" panose="020B0604030504040204" pitchFamily="34" charset="0"/>
              </a:rPr>
              <a:t>D</a:t>
            </a:r>
            <a:r>
              <a:rPr lang="en-US" dirty="0">
                <a:latin typeface="Verdana" panose="020B0604030504040204" pitchFamily="34" charset="0"/>
                <a:ea typeface="Verdana" panose="020B0604030504040204" pitchFamily="34" charset="0"/>
              </a:rPr>
              <a:t>  11</a:t>
            </a:r>
            <a:endParaRPr lang="en-US"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87493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par>
                          <p:cTn id="8" fill="hold">
                            <p:stCondLst>
                              <p:cond delay="2000"/>
                            </p:stCondLst>
                            <p:childTnLst>
                              <p:par>
                                <p:cTn id="9" presetID="4"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ox(in)">
                                      <p:cBhvr>
                                        <p:cTn id="11" dur="2000"/>
                                        <p:tgtEl>
                                          <p:spTgt spid="7"/>
                                        </p:tgtEl>
                                      </p:cBhvr>
                                    </p:animEffect>
                                  </p:childTnLst>
                                </p:cTn>
                              </p:par>
                            </p:childTnLst>
                          </p:cTn>
                        </p:par>
                        <p:par>
                          <p:cTn id="12" fill="hold">
                            <p:stCondLst>
                              <p:cond delay="4000"/>
                            </p:stCondLst>
                            <p:childTnLst>
                              <p:par>
                                <p:cTn id="13" presetID="4" presetClass="entr" presetSubtype="16"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ox(in)">
                                      <p:cBhvr>
                                        <p:cTn id="15" dur="2000"/>
                                        <p:tgtEl>
                                          <p:spTgt spid="6"/>
                                        </p:tgtEl>
                                      </p:cBhvr>
                                    </p:animEffect>
                                  </p:childTnLst>
                                </p:cTn>
                              </p:par>
                            </p:childTnLst>
                          </p:cTn>
                        </p:par>
                        <p:par>
                          <p:cTn id="16" fill="hold">
                            <p:stCondLst>
                              <p:cond delay="6000"/>
                            </p:stCondLst>
                            <p:childTnLst>
                              <p:par>
                                <p:cTn id="17" presetID="4" presetClass="entr" presetSubtype="16"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ox(in)">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3DA20E2-F6BE-D3E5-D4A5-19394B43ABB0}"/>
              </a:ext>
            </a:extLst>
          </p:cNvPr>
          <p:cNvSpPr>
            <a:spLocks noGrp="1"/>
          </p:cNvSpPr>
          <p:nvPr>
            <p:ph type="subTitle" idx="1"/>
          </p:nvPr>
        </p:nvSpPr>
        <p:spPr/>
        <p:txBody>
          <a:bodyPr/>
          <a:lstStyle/>
          <a:p>
            <a:r>
              <a:rPr lang="en-US" dirty="0"/>
              <a:t>think it up</a:t>
            </a:r>
          </a:p>
        </p:txBody>
      </p:sp>
    </p:spTree>
    <p:extLst>
      <p:ext uri="{BB962C8B-B14F-4D97-AF65-F5344CB8AC3E}">
        <p14:creationId xmlns:p14="http://schemas.microsoft.com/office/powerpoint/2010/main" val="2509180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50DE24A2-923E-C6A0-8E00-97623BDC1844}"/>
              </a:ext>
            </a:extLst>
          </p:cNvPr>
          <p:cNvSpPr/>
          <p:nvPr/>
        </p:nvSpPr>
        <p:spPr>
          <a:xfrm>
            <a:off x="623073" y="4004001"/>
            <a:ext cx="3091677" cy="1625276"/>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if</a:t>
            </a:r>
            <a:r>
              <a:rPr lang="en-US" b="1" dirty="0">
                <a:solidFill>
                  <a:schemeClr val="tx1"/>
                </a:solidFill>
                <a:latin typeface="Century Gothic"/>
              </a:rPr>
              <a:t> the question was “How much did Emily and David each spend on the notebooks?”</a:t>
            </a:r>
            <a:r>
              <a:rPr lang="en-US" dirty="0">
                <a:solidFill>
                  <a:schemeClr val="tx1"/>
                </a:solidFill>
                <a:latin typeface="Century Gothic"/>
              </a:rPr>
              <a:t> what </a:t>
            </a:r>
            <a:r>
              <a:rPr lang="en-US">
                <a:solidFill>
                  <a:schemeClr val="tx1"/>
                </a:solidFill>
                <a:latin typeface="Century Gothic"/>
              </a:rPr>
              <a:t>would the answer be?</a:t>
            </a:r>
            <a:endParaRPr lang="en-US" dirty="0">
              <a:solidFill>
                <a:schemeClr val="tx1"/>
              </a:solidFill>
              <a:latin typeface="Century Gothic"/>
            </a:endParaRPr>
          </a:p>
        </p:txBody>
      </p:sp>
      <p:sp>
        <p:nvSpPr>
          <p:cNvPr id="3" name="Rounded Rectangular Callout 3">
            <a:extLst>
              <a:ext uri="{FF2B5EF4-FFF2-40B4-BE49-F238E27FC236}">
                <a16:creationId xmlns:a16="http://schemas.microsoft.com/office/drawing/2014/main" id="{0D0B2114-043D-2DEF-8B73-2F305D133F8D}"/>
              </a:ext>
            </a:extLst>
          </p:cNvPr>
          <p:cNvSpPr/>
          <p:nvPr/>
        </p:nvSpPr>
        <p:spPr>
          <a:xfrm>
            <a:off x="623073" y="1266481"/>
            <a:ext cx="3090672" cy="1106873"/>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how will this help connect with other concepts?</a:t>
            </a:r>
          </a:p>
        </p:txBody>
      </p:sp>
      <p:sp>
        <p:nvSpPr>
          <p:cNvPr id="5" name="TextBox 4">
            <a:extLst>
              <a:ext uri="{FF2B5EF4-FFF2-40B4-BE49-F238E27FC236}">
                <a16:creationId xmlns:a16="http://schemas.microsoft.com/office/drawing/2014/main" id="{1B7F3964-5A66-F0EF-EB7A-0EBE2E0E1B21}"/>
              </a:ext>
            </a:extLst>
          </p:cNvPr>
          <p:cNvSpPr txBox="1"/>
          <p:nvPr/>
        </p:nvSpPr>
        <p:spPr>
          <a:xfrm>
            <a:off x="626854" y="2725947"/>
            <a:ext cx="318791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latin typeface="Calibri" panose="020F0502020204030204" pitchFamily="34" charset="0"/>
                <a:cs typeface="Calibri" panose="020F0502020204030204" pitchFamily="34" charset="0"/>
              </a:rPr>
              <a:t>when reading a word problem, how can you know what quantities are equal?</a:t>
            </a:r>
          </a:p>
        </p:txBody>
      </p:sp>
      <p:sp>
        <p:nvSpPr>
          <p:cNvPr id="6" name="TextBox 5">
            <a:extLst>
              <a:ext uri="{FF2B5EF4-FFF2-40B4-BE49-F238E27FC236}">
                <a16:creationId xmlns:a16="http://schemas.microsoft.com/office/drawing/2014/main" id="{426EE10D-FFAA-D2EA-4996-D1BB9AC7E003}"/>
              </a:ext>
            </a:extLst>
          </p:cNvPr>
          <p:cNvSpPr txBox="1"/>
          <p:nvPr/>
        </p:nvSpPr>
        <p:spPr>
          <a:xfrm>
            <a:off x="5804171" y="1266481"/>
            <a:ext cx="5283484" cy="4702954"/>
          </a:xfrm>
          <a:prstGeom prst="rect">
            <a:avLst/>
          </a:prstGeom>
          <a:noFill/>
          <a:ln w="28575">
            <a:solidFill>
              <a:schemeClr val="bg1">
                <a:lumMod val="75000"/>
              </a:schemeClr>
            </a:solidFill>
            <a:prstDash val="dash"/>
          </a:ln>
        </p:spPr>
        <p:txBody>
          <a:bodyPr wrap="square" lIns="182880" tIns="91440" bIns="91440" rtlCol="0">
            <a:spAutoFit/>
          </a:bodyPr>
          <a:lstStyle/>
          <a:p>
            <a:pPr>
              <a:spcAft>
                <a:spcPts val="1200"/>
              </a:spcAft>
            </a:pPr>
            <a:r>
              <a:rPr lang="en-US" dirty="0">
                <a:latin typeface="Verdana" panose="020B0604030504040204" pitchFamily="34" charset="0"/>
                <a:ea typeface="Verdana" panose="020B0604030504040204" pitchFamily="34" charset="0"/>
              </a:rPr>
              <a:t>Emily buys notebooks that cost $7 each at the grocery store and uses a $10 coupon. </a:t>
            </a:r>
          </a:p>
          <a:p>
            <a:pPr>
              <a:spcAft>
                <a:spcPts val="1200"/>
              </a:spcAft>
            </a:pPr>
            <a:r>
              <a:rPr lang="en-US" dirty="0">
                <a:latin typeface="Verdana" panose="020B0604030504040204" pitchFamily="34" charset="0"/>
                <a:ea typeface="Verdana" panose="020B0604030504040204" pitchFamily="34" charset="0"/>
              </a:rPr>
              <a:t>David buys the same notebooks online for $5 each. He pays $12 shipping. </a:t>
            </a:r>
          </a:p>
          <a:p>
            <a:pPr>
              <a:spcAft>
                <a:spcPts val="1200"/>
              </a:spcAft>
            </a:pPr>
            <a:r>
              <a:rPr lang="en-US" dirty="0">
                <a:latin typeface="Verdana" panose="020B0604030504040204" pitchFamily="34" charset="0"/>
                <a:ea typeface="Verdana" panose="020B0604030504040204" pitchFamily="34" charset="0"/>
              </a:rPr>
              <a:t>They spend the same amount of money. </a:t>
            </a:r>
          </a:p>
          <a:p>
            <a:pPr>
              <a:spcAft>
                <a:spcPts val="1200"/>
              </a:spcAft>
            </a:pPr>
            <a:r>
              <a:rPr lang="en-US" dirty="0">
                <a:latin typeface="Verdana" panose="020B0604030504040204" pitchFamily="34" charset="0"/>
                <a:ea typeface="Verdana" panose="020B0604030504040204" pitchFamily="34" charset="0"/>
              </a:rPr>
              <a:t>How many notebooks do Emily and David buy?</a:t>
            </a:r>
          </a:p>
          <a:p>
            <a:pPr>
              <a:lnSpc>
                <a:spcPct val="140000"/>
              </a:lnSpc>
              <a:spcAft>
                <a:spcPts val="1200"/>
              </a:spcAft>
            </a:pPr>
            <a:r>
              <a:rPr lang="en-US" b="1" dirty="0">
                <a:latin typeface="Verdana" panose="020B0604030504040204" pitchFamily="34" charset="0"/>
                <a:ea typeface="Verdana" panose="020B0604030504040204" pitchFamily="34" charset="0"/>
              </a:rPr>
              <a:t>A</a:t>
            </a:r>
            <a:r>
              <a:rPr lang="en-US" dirty="0">
                <a:latin typeface="Verdana" panose="020B0604030504040204" pitchFamily="34" charset="0"/>
                <a:ea typeface="Verdana" panose="020B0604030504040204" pitchFamily="34" charset="0"/>
              </a:rPr>
              <a:t>  22</a:t>
            </a:r>
            <a:endParaRPr lang="en-US" b="1" dirty="0">
              <a:latin typeface="Verdana" panose="020B0604030504040204" pitchFamily="34" charset="0"/>
              <a:ea typeface="Verdana" panose="020B0604030504040204" pitchFamily="34" charset="0"/>
            </a:endParaRPr>
          </a:p>
          <a:p>
            <a:pPr>
              <a:lnSpc>
                <a:spcPct val="140000"/>
              </a:lnSpc>
              <a:spcAft>
                <a:spcPts val="1200"/>
              </a:spcAft>
            </a:pPr>
            <a:r>
              <a:rPr lang="en-US" b="1" dirty="0">
                <a:latin typeface="Verdana" panose="020B0604030504040204" pitchFamily="34" charset="0"/>
                <a:ea typeface="Verdana" panose="020B0604030504040204" pitchFamily="34" charset="0"/>
              </a:rPr>
              <a:t>B</a:t>
            </a:r>
            <a:r>
              <a:rPr lang="en-US" dirty="0">
                <a:latin typeface="Verdana" panose="020B0604030504040204" pitchFamily="34" charset="0"/>
                <a:ea typeface="Verdana" panose="020B0604030504040204" pitchFamily="34" charset="0"/>
              </a:rPr>
              <a:t>  6</a:t>
            </a:r>
            <a:endParaRPr lang="en-US" b="1" dirty="0">
              <a:latin typeface="Verdana" panose="020B0604030504040204" pitchFamily="34" charset="0"/>
              <a:ea typeface="Verdana" panose="020B0604030504040204" pitchFamily="34" charset="0"/>
            </a:endParaRPr>
          </a:p>
          <a:p>
            <a:pPr>
              <a:lnSpc>
                <a:spcPct val="140000"/>
              </a:lnSpc>
              <a:spcAft>
                <a:spcPts val="1200"/>
              </a:spcAft>
            </a:pPr>
            <a:r>
              <a:rPr lang="en-US" b="1" dirty="0">
                <a:latin typeface="Verdana" panose="020B0604030504040204" pitchFamily="34" charset="0"/>
                <a:ea typeface="Verdana" panose="020B0604030504040204" pitchFamily="34" charset="0"/>
              </a:rPr>
              <a:t>C</a:t>
            </a:r>
            <a:r>
              <a:rPr lang="en-US" dirty="0">
                <a:latin typeface="Verdana" panose="020B0604030504040204" pitchFamily="34" charset="0"/>
                <a:ea typeface="Verdana" panose="020B0604030504040204" pitchFamily="34" charset="0"/>
              </a:rPr>
              <a:t>  1</a:t>
            </a:r>
            <a:endParaRPr lang="en-US" b="1" dirty="0">
              <a:latin typeface="Verdana" panose="020B0604030504040204" pitchFamily="34" charset="0"/>
              <a:ea typeface="Verdana" panose="020B0604030504040204" pitchFamily="34" charset="0"/>
            </a:endParaRPr>
          </a:p>
          <a:p>
            <a:pPr>
              <a:lnSpc>
                <a:spcPct val="140000"/>
              </a:lnSpc>
              <a:spcAft>
                <a:spcPts val="1200"/>
              </a:spcAft>
            </a:pPr>
            <a:r>
              <a:rPr lang="en-US" b="1" dirty="0">
                <a:latin typeface="Verdana" panose="020B0604030504040204" pitchFamily="34" charset="0"/>
                <a:ea typeface="Verdana" panose="020B0604030504040204" pitchFamily="34" charset="0"/>
              </a:rPr>
              <a:t>D</a:t>
            </a:r>
            <a:r>
              <a:rPr lang="en-US" dirty="0">
                <a:latin typeface="Verdana" panose="020B0604030504040204" pitchFamily="34" charset="0"/>
                <a:ea typeface="Verdana" panose="020B0604030504040204" pitchFamily="34" charset="0"/>
              </a:rPr>
              <a:t>  11</a:t>
            </a:r>
            <a:endParaRPr lang="en-US"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873386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EBC3B-0EBC-2593-CC1F-8B8DCA1B7649}"/>
            </a:ext>
          </a:extLst>
        </p:cNvPr>
        <p:cNvGrpSpPr/>
        <p:nvPr/>
      </p:nvGrpSpPr>
      <p:grpSpPr>
        <a:xfrm>
          <a:off x="0" y="0"/>
          <a:ext cx="0" cy="0"/>
          <a:chOff x="0" y="0"/>
          <a:chExt cx="0" cy="0"/>
        </a:xfrm>
      </p:grpSpPr>
      <p:sp>
        <p:nvSpPr>
          <p:cNvPr id="5" name="Subtitle 2">
            <a:extLst>
              <a:ext uri="{FF2B5EF4-FFF2-40B4-BE49-F238E27FC236}">
                <a16:creationId xmlns:a16="http://schemas.microsoft.com/office/drawing/2014/main" id="{FC6D3E00-5635-3CFC-96A8-FD4814D3F181}"/>
              </a:ext>
            </a:extLst>
          </p:cNvPr>
          <p:cNvSpPr txBox="1">
            <a:spLocks/>
          </p:cNvSpPr>
          <p:nvPr/>
        </p:nvSpPr>
        <p:spPr>
          <a:xfrm>
            <a:off x="230330" y="166436"/>
            <a:ext cx="5007343" cy="551832"/>
          </a:xfrm>
          <a:prstGeom prst="rect">
            <a:avLst/>
          </a:prstGeom>
        </p:spPr>
        <p:txBody>
          <a:bodyPr vert="horz" lIns="76200" tIns="38100" rIns="76200" bIns="3810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defTabSz="761940">
              <a:lnSpc>
                <a:spcPct val="100000"/>
              </a:lnSpc>
              <a:spcBef>
                <a:spcPts val="0"/>
              </a:spcBef>
              <a:defRPr/>
            </a:pPr>
            <a:r>
              <a:rPr lang="en-US" sz="2400" dirty="0">
                <a:solidFill>
                  <a:srgbClr val="E46C07"/>
                </a:solidFill>
                <a:latin typeface="Century Gothic"/>
              </a:rPr>
              <a:t>compare/contrast model</a:t>
            </a:r>
          </a:p>
        </p:txBody>
      </p:sp>
      <p:sp>
        <p:nvSpPr>
          <p:cNvPr id="6" name="Oval 5">
            <a:extLst>
              <a:ext uri="{FF2B5EF4-FFF2-40B4-BE49-F238E27FC236}">
                <a16:creationId xmlns:a16="http://schemas.microsoft.com/office/drawing/2014/main" id="{617BAB02-5405-8136-BA3D-9073B3767D08}"/>
              </a:ext>
            </a:extLst>
          </p:cNvPr>
          <p:cNvSpPr/>
          <p:nvPr/>
        </p:nvSpPr>
        <p:spPr>
          <a:xfrm>
            <a:off x="311975" y="1102042"/>
            <a:ext cx="5846967" cy="5105760"/>
          </a:xfrm>
          <a:prstGeom prst="ellipse">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7" name="Oval 6">
            <a:extLst>
              <a:ext uri="{FF2B5EF4-FFF2-40B4-BE49-F238E27FC236}">
                <a16:creationId xmlns:a16="http://schemas.microsoft.com/office/drawing/2014/main" id="{8275DCB4-44AC-7FE0-3726-3F8548B91ECF}"/>
              </a:ext>
            </a:extLst>
          </p:cNvPr>
          <p:cNvSpPr/>
          <p:nvPr/>
        </p:nvSpPr>
        <p:spPr>
          <a:xfrm>
            <a:off x="5919443" y="1072330"/>
            <a:ext cx="5846967" cy="5105760"/>
          </a:xfrm>
          <a:prstGeom prst="ellipse">
            <a:avLst/>
          </a:prstGeom>
          <a:noFill/>
          <a:ln w="57150">
            <a:solidFill>
              <a:srgbClr val="3071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extBox 1">
            <a:extLst>
              <a:ext uri="{FF2B5EF4-FFF2-40B4-BE49-F238E27FC236}">
                <a16:creationId xmlns:a16="http://schemas.microsoft.com/office/drawing/2014/main" id="{8648CBD8-8582-1F72-ABAF-DF8ED4E48C28}"/>
              </a:ext>
            </a:extLst>
          </p:cNvPr>
          <p:cNvSpPr txBox="1"/>
          <p:nvPr/>
        </p:nvSpPr>
        <p:spPr>
          <a:xfrm>
            <a:off x="670040" y="2674881"/>
            <a:ext cx="5284382" cy="2262158"/>
          </a:xfrm>
          <a:prstGeom prst="rect">
            <a:avLst/>
          </a:prstGeom>
          <a:noFill/>
          <a:ln w="28575">
            <a:solidFill>
              <a:schemeClr val="bg1">
                <a:lumMod val="75000"/>
              </a:schemeClr>
            </a:solidFill>
            <a:prstDash val="dash"/>
          </a:ln>
        </p:spPr>
        <p:txBody>
          <a:bodyPr wrap="square" rtlCol="0">
            <a:spAutoFit/>
          </a:bodyPr>
          <a:lstStyle/>
          <a:p>
            <a:pPr>
              <a:spcAft>
                <a:spcPts val="600"/>
              </a:spcAft>
            </a:pPr>
            <a:r>
              <a:rPr lang="en-US" dirty="0">
                <a:latin typeface="Verdana" panose="020B0604030504040204" pitchFamily="34" charset="0"/>
                <a:ea typeface="Verdana" panose="020B0604030504040204" pitchFamily="34" charset="0"/>
              </a:rPr>
              <a:t>Emily buys notebooks that cost $7 each at the grocery store and uses a $10 coupon. </a:t>
            </a:r>
          </a:p>
          <a:p>
            <a:pPr>
              <a:spcAft>
                <a:spcPts val="600"/>
              </a:spcAft>
            </a:pPr>
            <a:r>
              <a:rPr lang="en-US" dirty="0">
                <a:latin typeface="Verdana" panose="020B0604030504040204" pitchFamily="34" charset="0"/>
                <a:ea typeface="Verdana" panose="020B0604030504040204" pitchFamily="34" charset="0"/>
              </a:rPr>
              <a:t>David buys the same notebooks online for $5 each. He pays $12 shipping. </a:t>
            </a:r>
          </a:p>
          <a:p>
            <a:pPr>
              <a:spcAft>
                <a:spcPts val="600"/>
              </a:spcAft>
            </a:pPr>
            <a:r>
              <a:rPr lang="en-US" dirty="0">
                <a:latin typeface="Verdana" panose="020B0604030504040204" pitchFamily="34" charset="0"/>
                <a:ea typeface="Verdana" panose="020B0604030504040204" pitchFamily="34" charset="0"/>
              </a:rPr>
              <a:t>They spend the same amount of money. </a:t>
            </a:r>
          </a:p>
          <a:p>
            <a:pPr>
              <a:spcAft>
                <a:spcPts val="600"/>
              </a:spcAft>
            </a:pPr>
            <a:r>
              <a:rPr lang="en-US" dirty="0">
                <a:latin typeface="Verdana" panose="020B0604030504040204" pitchFamily="34" charset="0"/>
                <a:ea typeface="Verdana" panose="020B0604030504040204" pitchFamily="34" charset="0"/>
              </a:rPr>
              <a:t>How many notebooks do Emily and David buy?</a:t>
            </a:r>
          </a:p>
        </p:txBody>
      </p:sp>
      <p:sp>
        <p:nvSpPr>
          <p:cNvPr id="3" name="TextBox 2">
            <a:extLst>
              <a:ext uri="{FF2B5EF4-FFF2-40B4-BE49-F238E27FC236}">
                <a16:creationId xmlns:a16="http://schemas.microsoft.com/office/drawing/2014/main" id="{08CEF3A3-0E1A-EF2F-D69B-6B79A2275B43}"/>
              </a:ext>
            </a:extLst>
          </p:cNvPr>
          <p:cNvSpPr txBox="1"/>
          <p:nvPr/>
        </p:nvSpPr>
        <p:spPr>
          <a:xfrm>
            <a:off x="6302412" y="2674881"/>
            <a:ext cx="5284382" cy="2262158"/>
          </a:xfrm>
          <a:prstGeom prst="rect">
            <a:avLst/>
          </a:prstGeom>
          <a:noFill/>
          <a:ln w="28575">
            <a:solidFill>
              <a:schemeClr val="bg1">
                <a:lumMod val="75000"/>
              </a:schemeClr>
            </a:solidFill>
            <a:prstDash val="dash"/>
          </a:ln>
        </p:spPr>
        <p:txBody>
          <a:bodyPr wrap="square" rtlCol="0">
            <a:spAutoFit/>
          </a:bodyPr>
          <a:lstStyle/>
          <a:p>
            <a:pPr>
              <a:spcAft>
                <a:spcPts val="600"/>
              </a:spcAft>
            </a:pPr>
            <a:r>
              <a:rPr lang="en-US" dirty="0">
                <a:latin typeface="Verdana" panose="020B0604030504040204" pitchFamily="34" charset="0"/>
                <a:ea typeface="Verdana" panose="020B0604030504040204" pitchFamily="34" charset="0"/>
              </a:rPr>
              <a:t>Emily buys notebooks that cost $7 each at the grocery store and uses a $10 coupon. </a:t>
            </a:r>
          </a:p>
          <a:p>
            <a:pPr>
              <a:spcAft>
                <a:spcPts val="600"/>
              </a:spcAft>
            </a:pPr>
            <a:r>
              <a:rPr lang="en-US" dirty="0">
                <a:latin typeface="Verdana" panose="020B0604030504040204" pitchFamily="34" charset="0"/>
                <a:ea typeface="Verdana" panose="020B0604030504040204" pitchFamily="34" charset="0"/>
              </a:rPr>
              <a:t>David buys the same notebooks online for $5 each. He pays $12 shipping. </a:t>
            </a:r>
          </a:p>
          <a:p>
            <a:pPr>
              <a:spcAft>
                <a:spcPts val="600"/>
              </a:spcAft>
            </a:pPr>
            <a:r>
              <a:rPr lang="en-US" dirty="0">
                <a:latin typeface="Verdana" panose="020B0604030504040204" pitchFamily="34" charset="0"/>
                <a:ea typeface="Verdana" panose="020B0604030504040204" pitchFamily="34" charset="0"/>
              </a:rPr>
              <a:t>Together they spent $62.</a:t>
            </a:r>
          </a:p>
          <a:p>
            <a:pPr>
              <a:spcAft>
                <a:spcPts val="600"/>
              </a:spcAft>
            </a:pPr>
            <a:r>
              <a:rPr lang="en-US" dirty="0">
                <a:latin typeface="Verdana" panose="020B0604030504040204" pitchFamily="34" charset="0"/>
                <a:ea typeface="Verdana" panose="020B0604030504040204" pitchFamily="34" charset="0"/>
              </a:rPr>
              <a:t>How many notebooks do Emily and David each buy?</a:t>
            </a:r>
          </a:p>
        </p:txBody>
      </p:sp>
    </p:spTree>
    <p:extLst>
      <p:ext uri="{BB962C8B-B14F-4D97-AF65-F5344CB8AC3E}">
        <p14:creationId xmlns:p14="http://schemas.microsoft.com/office/powerpoint/2010/main" val="34713128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70D4114-8CCC-820D-33AC-272C5EEAF08C}"/>
              </a:ext>
            </a:extLst>
          </p:cNvPr>
          <p:cNvSpPr>
            <a:spLocks noGrp="1"/>
          </p:cNvSpPr>
          <p:nvPr>
            <p:ph type="subTitle" idx="1"/>
          </p:nvPr>
        </p:nvSpPr>
        <p:spPr/>
        <p:txBody>
          <a:bodyPr/>
          <a:lstStyle/>
          <a:p>
            <a:r>
              <a:rPr lang="en-US" dirty="0"/>
              <a:t>write about it</a:t>
            </a:r>
          </a:p>
        </p:txBody>
      </p:sp>
    </p:spTree>
    <p:extLst>
      <p:ext uri="{BB962C8B-B14F-4D97-AF65-F5344CB8AC3E}">
        <p14:creationId xmlns:p14="http://schemas.microsoft.com/office/powerpoint/2010/main" val="3190186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50EF4-945F-246E-59C5-72A468DD05F4}"/>
            </a:ext>
          </a:extLst>
        </p:cNvPr>
        <p:cNvGrpSpPr/>
        <p:nvPr/>
      </p:nvGrpSpPr>
      <p:grpSpPr>
        <a:xfrm>
          <a:off x="0" y="0"/>
          <a:ext cx="0" cy="0"/>
          <a:chOff x="0" y="0"/>
          <a:chExt cx="0" cy="0"/>
        </a:xfrm>
      </p:grpSpPr>
      <p:sp>
        <p:nvSpPr>
          <p:cNvPr id="3" name="Rounded Rectangular Callout 3">
            <a:extLst>
              <a:ext uri="{FF2B5EF4-FFF2-40B4-BE49-F238E27FC236}">
                <a16:creationId xmlns:a16="http://schemas.microsoft.com/office/drawing/2014/main" id="{B6C2D999-4995-8556-5050-E584229293A2}"/>
              </a:ext>
            </a:extLst>
          </p:cNvPr>
          <p:cNvSpPr/>
          <p:nvPr/>
        </p:nvSpPr>
        <p:spPr>
          <a:xfrm>
            <a:off x="927612" y="1272582"/>
            <a:ext cx="2794685"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what did you learn?</a:t>
            </a:r>
          </a:p>
        </p:txBody>
      </p:sp>
      <p:sp>
        <p:nvSpPr>
          <p:cNvPr id="2" name="Rounded Rectangular Callout 1">
            <a:extLst>
              <a:ext uri="{FF2B5EF4-FFF2-40B4-BE49-F238E27FC236}">
                <a16:creationId xmlns:a16="http://schemas.microsoft.com/office/drawing/2014/main" id="{5A9248D1-F337-0503-8E67-372386FA81E5}"/>
              </a:ext>
            </a:extLst>
          </p:cNvPr>
          <p:cNvSpPr/>
          <p:nvPr/>
        </p:nvSpPr>
        <p:spPr>
          <a:xfrm>
            <a:off x="927612" y="3955704"/>
            <a:ext cx="2722800" cy="919762"/>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what evidence supports your thinking?</a:t>
            </a:r>
          </a:p>
        </p:txBody>
      </p:sp>
      <p:sp>
        <p:nvSpPr>
          <p:cNvPr id="5" name="Oval 4">
            <a:extLst>
              <a:ext uri="{FF2B5EF4-FFF2-40B4-BE49-F238E27FC236}">
                <a16:creationId xmlns:a16="http://schemas.microsoft.com/office/drawing/2014/main" id="{86FC64C3-75CD-73A3-C699-DA71DC2D88D6}"/>
              </a:ext>
            </a:extLst>
          </p:cNvPr>
          <p:cNvSpPr/>
          <p:nvPr/>
        </p:nvSpPr>
        <p:spPr>
          <a:xfrm>
            <a:off x="5890348" y="5518356"/>
            <a:ext cx="368133" cy="365760"/>
          </a:xfrm>
          <a:prstGeom prst="ellipse">
            <a:avLst/>
          </a:prstGeom>
          <a:solidFill>
            <a:srgbClr val="92D050"/>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latin typeface="Arial" panose="020B0604020202020204" pitchFamily="34" charset="0"/>
            </a:endParaRPr>
          </a:p>
        </p:txBody>
      </p:sp>
      <p:sp>
        <p:nvSpPr>
          <p:cNvPr id="6" name="TextBox 5">
            <a:extLst>
              <a:ext uri="{FF2B5EF4-FFF2-40B4-BE49-F238E27FC236}">
                <a16:creationId xmlns:a16="http://schemas.microsoft.com/office/drawing/2014/main" id="{3C68A16B-61EE-296B-AF2F-E7808D6705EF}"/>
              </a:ext>
            </a:extLst>
          </p:cNvPr>
          <p:cNvSpPr txBox="1"/>
          <p:nvPr/>
        </p:nvSpPr>
        <p:spPr>
          <a:xfrm>
            <a:off x="927612" y="2482337"/>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latin typeface="Calibri" panose="020F0502020204030204" pitchFamily="34" charset="0"/>
                <a:cs typeface="Calibri" panose="020F0502020204030204" pitchFamily="34" charset="0"/>
              </a:rPr>
              <a:t>what confused you before but you now understand?</a:t>
            </a:r>
          </a:p>
        </p:txBody>
      </p:sp>
      <p:sp>
        <p:nvSpPr>
          <p:cNvPr id="7" name="TextBox 6">
            <a:extLst>
              <a:ext uri="{FF2B5EF4-FFF2-40B4-BE49-F238E27FC236}">
                <a16:creationId xmlns:a16="http://schemas.microsoft.com/office/drawing/2014/main" id="{B73C3DDA-487E-1A5A-3F54-5E198EEA7762}"/>
              </a:ext>
            </a:extLst>
          </p:cNvPr>
          <p:cNvSpPr txBox="1"/>
          <p:nvPr/>
        </p:nvSpPr>
        <p:spPr>
          <a:xfrm>
            <a:off x="927612" y="5199300"/>
            <a:ext cx="291572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latin typeface="Calibri" panose="020F0502020204030204" pitchFamily="34" charset="0"/>
                <a:cs typeface="Calibri" panose="020F0502020204030204" pitchFamily="34" charset="0"/>
              </a:rPr>
              <a:t>how can you check to see if your answer makes sense in the problem?</a:t>
            </a:r>
          </a:p>
        </p:txBody>
      </p:sp>
      <p:sp>
        <p:nvSpPr>
          <p:cNvPr id="8" name="TextBox 7">
            <a:extLst>
              <a:ext uri="{FF2B5EF4-FFF2-40B4-BE49-F238E27FC236}">
                <a16:creationId xmlns:a16="http://schemas.microsoft.com/office/drawing/2014/main" id="{EBFC9907-4F47-5300-1839-0271AEF4BFFF}"/>
              </a:ext>
            </a:extLst>
          </p:cNvPr>
          <p:cNvSpPr txBox="1"/>
          <p:nvPr/>
        </p:nvSpPr>
        <p:spPr>
          <a:xfrm>
            <a:off x="5804171" y="1266481"/>
            <a:ext cx="5283484" cy="4702954"/>
          </a:xfrm>
          <a:prstGeom prst="rect">
            <a:avLst/>
          </a:prstGeom>
          <a:noFill/>
          <a:ln w="28575">
            <a:solidFill>
              <a:schemeClr val="bg1">
                <a:lumMod val="75000"/>
              </a:schemeClr>
            </a:solidFill>
            <a:prstDash val="dash"/>
          </a:ln>
        </p:spPr>
        <p:txBody>
          <a:bodyPr wrap="square" lIns="182880" tIns="91440" bIns="91440" rtlCol="0">
            <a:spAutoFit/>
          </a:bodyPr>
          <a:lstStyle/>
          <a:p>
            <a:pPr>
              <a:spcAft>
                <a:spcPts val="1200"/>
              </a:spcAft>
            </a:pPr>
            <a:r>
              <a:rPr lang="en-US" dirty="0">
                <a:latin typeface="Verdana" panose="020B0604030504040204" pitchFamily="34" charset="0"/>
                <a:ea typeface="Verdana" panose="020B0604030504040204" pitchFamily="34" charset="0"/>
              </a:rPr>
              <a:t>Emily buys notebooks that cost $7 each at the grocery store and uses a $10 coupon. </a:t>
            </a:r>
          </a:p>
          <a:p>
            <a:pPr>
              <a:spcAft>
                <a:spcPts val="1200"/>
              </a:spcAft>
            </a:pPr>
            <a:r>
              <a:rPr lang="en-US" dirty="0">
                <a:latin typeface="Verdana" panose="020B0604030504040204" pitchFamily="34" charset="0"/>
                <a:ea typeface="Verdana" panose="020B0604030504040204" pitchFamily="34" charset="0"/>
              </a:rPr>
              <a:t>David buys the same notebooks online for $5 each. He pays $12 shipping. </a:t>
            </a:r>
          </a:p>
          <a:p>
            <a:pPr>
              <a:spcAft>
                <a:spcPts val="1200"/>
              </a:spcAft>
            </a:pPr>
            <a:r>
              <a:rPr lang="en-US" dirty="0">
                <a:latin typeface="Verdana" panose="020B0604030504040204" pitchFamily="34" charset="0"/>
                <a:ea typeface="Verdana" panose="020B0604030504040204" pitchFamily="34" charset="0"/>
              </a:rPr>
              <a:t>They spend the same amount of money. </a:t>
            </a:r>
          </a:p>
          <a:p>
            <a:pPr>
              <a:spcAft>
                <a:spcPts val="1200"/>
              </a:spcAft>
            </a:pPr>
            <a:r>
              <a:rPr lang="en-US" dirty="0">
                <a:latin typeface="Verdana" panose="020B0604030504040204" pitchFamily="34" charset="0"/>
                <a:ea typeface="Verdana" panose="020B0604030504040204" pitchFamily="34" charset="0"/>
              </a:rPr>
              <a:t>How many notebooks do Emily and David buy?</a:t>
            </a:r>
          </a:p>
          <a:p>
            <a:pPr>
              <a:lnSpc>
                <a:spcPct val="140000"/>
              </a:lnSpc>
              <a:spcAft>
                <a:spcPts val="1200"/>
              </a:spcAft>
            </a:pPr>
            <a:r>
              <a:rPr lang="en-US" b="1" dirty="0">
                <a:latin typeface="Verdana" panose="020B0604030504040204" pitchFamily="34" charset="0"/>
                <a:ea typeface="Verdana" panose="020B0604030504040204" pitchFamily="34" charset="0"/>
              </a:rPr>
              <a:t>A</a:t>
            </a:r>
            <a:r>
              <a:rPr lang="en-US" dirty="0">
                <a:latin typeface="Verdana" panose="020B0604030504040204" pitchFamily="34" charset="0"/>
                <a:ea typeface="Verdana" panose="020B0604030504040204" pitchFamily="34" charset="0"/>
              </a:rPr>
              <a:t>  22</a:t>
            </a:r>
            <a:endParaRPr lang="en-US" b="1" dirty="0">
              <a:latin typeface="Verdana" panose="020B0604030504040204" pitchFamily="34" charset="0"/>
              <a:ea typeface="Verdana" panose="020B0604030504040204" pitchFamily="34" charset="0"/>
            </a:endParaRPr>
          </a:p>
          <a:p>
            <a:pPr>
              <a:lnSpc>
                <a:spcPct val="140000"/>
              </a:lnSpc>
              <a:spcAft>
                <a:spcPts val="1200"/>
              </a:spcAft>
            </a:pPr>
            <a:r>
              <a:rPr lang="en-US" b="1" dirty="0">
                <a:latin typeface="Verdana" panose="020B0604030504040204" pitchFamily="34" charset="0"/>
                <a:ea typeface="Verdana" panose="020B0604030504040204" pitchFamily="34" charset="0"/>
              </a:rPr>
              <a:t>B</a:t>
            </a:r>
            <a:r>
              <a:rPr lang="en-US" dirty="0">
                <a:latin typeface="Verdana" panose="020B0604030504040204" pitchFamily="34" charset="0"/>
                <a:ea typeface="Verdana" panose="020B0604030504040204" pitchFamily="34" charset="0"/>
              </a:rPr>
              <a:t>  6</a:t>
            </a:r>
            <a:endParaRPr lang="en-US" b="1" dirty="0">
              <a:latin typeface="Verdana" panose="020B0604030504040204" pitchFamily="34" charset="0"/>
              <a:ea typeface="Verdana" panose="020B0604030504040204" pitchFamily="34" charset="0"/>
            </a:endParaRPr>
          </a:p>
          <a:p>
            <a:pPr>
              <a:lnSpc>
                <a:spcPct val="140000"/>
              </a:lnSpc>
              <a:spcAft>
                <a:spcPts val="1200"/>
              </a:spcAft>
            </a:pPr>
            <a:r>
              <a:rPr lang="en-US" b="1" dirty="0">
                <a:latin typeface="Verdana" panose="020B0604030504040204" pitchFamily="34" charset="0"/>
                <a:ea typeface="Verdana" panose="020B0604030504040204" pitchFamily="34" charset="0"/>
              </a:rPr>
              <a:t>C</a:t>
            </a:r>
            <a:r>
              <a:rPr lang="en-US" dirty="0">
                <a:latin typeface="Verdana" panose="020B0604030504040204" pitchFamily="34" charset="0"/>
                <a:ea typeface="Verdana" panose="020B0604030504040204" pitchFamily="34" charset="0"/>
              </a:rPr>
              <a:t>  1</a:t>
            </a:r>
            <a:endParaRPr lang="en-US" b="1" dirty="0">
              <a:latin typeface="Verdana" panose="020B0604030504040204" pitchFamily="34" charset="0"/>
              <a:ea typeface="Verdana" panose="020B0604030504040204" pitchFamily="34" charset="0"/>
            </a:endParaRPr>
          </a:p>
          <a:p>
            <a:pPr>
              <a:lnSpc>
                <a:spcPct val="140000"/>
              </a:lnSpc>
              <a:spcAft>
                <a:spcPts val="1200"/>
              </a:spcAft>
            </a:pPr>
            <a:r>
              <a:rPr lang="en-US" b="1" dirty="0">
                <a:latin typeface="Verdana" panose="020B0604030504040204" pitchFamily="34" charset="0"/>
                <a:ea typeface="Verdana" panose="020B0604030504040204" pitchFamily="34" charset="0"/>
              </a:rPr>
              <a:t>D</a:t>
            </a:r>
            <a:r>
              <a:rPr lang="en-US" dirty="0">
                <a:latin typeface="Verdana" panose="020B0604030504040204" pitchFamily="34" charset="0"/>
                <a:ea typeface="Verdana" panose="020B0604030504040204" pitchFamily="34" charset="0"/>
              </a:rPr>
              <a:t>  11</a:t>
            </a:r>
            <a:endParaRPr lang="en-US"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52226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15FB5AB6-056B-19A4-7829-DE3316DB68E7}"/>
              </a:ext>
            </a:extLst>
          </p:cNvPr>
          <p:cNvSpPr txBox="1">
            <a:spLocks/>
          </p:cNvSpPr>
          <p:nvPr/>
        </p:nvSpPr>
        <p:spPr>
          <a:xfrm>
            <a:off x="8489108" y="5786523"/>
            <a:ext cx="1456660" cy="564964"/>
          </a:xfrm>
          <a:prstGeom prst="rect">
            <a:avLst/>
          </a:prstGeom>
        </p:spPr>
        <p:txBody>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stimulus</a:t>
            </a:r>
          </a:p>
        </p:txBody>
      </p:sp>
      <p:sp>
        <p:nvSpPr>
          <p:cNvPr id="3" name="Subtitle 2">
            <a:extLst>
              <a:ext uri="{FF2B5EF4-FFF2-40B4-BE49-F238E27FC236}">
                <a16:creationId xmlns:a16="http://schemas.microsoft.com/office/drawing/2014/main" id="{2FE8A83F-1796-E29F-539E-95C377E5AA8E}"/>
              </a:ext>
            </a:extLst>
          </p:cNvPr>
          <p:cNvSpPr txBox="1">
            <a:spLocks/>
          </p:cNvSpPr>
          <p:nvPr/>
        </p:nvSpPr>
        <p:spPr>
          <a:xfrm>
            <a:off x="1581820" y="4821096"/>
            <a:ext cx="3462670" cy="564964"/>
          </a:xfrm>
          <a:prstGeom prst="rect">
            <a:avLst/>
          </a:prstGeom>
        </p:spPr>
        <p:txBody>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thinkalong routine</a:t>
            </a:r>
          </a:p>
        </p:txBody>
      </p:sp>
      <p:pic>
        <p:nvPicPr>
          <p:cNvPr id="6" name="Picture 5" descr="A screenshot of a computer screen&#10;&#10;AI-generated content may be incorrect.">
            <a:extLst>
              <a:ext uri="{FF2B5EF4-FFF2-40B4-BE49-F238E27FC236}">
                <a16:creationId xmlns:a16="http://schemas.microsoft.com/office/drawing/2014/main" id="{6B452C15-FA63-D048-2BA3-50DD5C39A824}"/>
              </a:ext>
            </a:extLst>
          </p:cNvPr>
          <p:cNvPicPr>
            <a:picLocks noChangeAspect="1"/>
          </p:cNvPicPr>
          <p:nvPr/>
        </p:nvPicPr>
        <p:blipFill>
          <a:blip r:embed="rId3">
            <a:extLst>
              <a:ext uri="{28A0092B-C50C-407E-A947-70E740481C1C}">
                <a14:useLocalDpi xmlns:a14="http://schemas.microsoft.com/office/drawing/2010/main" val="0"/>
              </a:ext>
            </a:extLst>
          </a:blip>
          <a:srcRect l="4553" t="15301" r="3759" b="50000"/>
          <a:stretch>
            <a:fillRect/>
          </a:stretch>
        </p:blipFill>
        <p:spPr>
          <a:xfrm>
            <a:off x="332371" y="1693568"/>
            <a:ext cx="5961568" cy="2919733"/>
          </a:xfrm>
          <a:prstGeom prst="rect">
            <a:avLst/>
          </a:prstGeom>
        </p:spPr>
      </p:pic>
      <p:sp>
        <p:nvSpPr>
          <p:cNvPr id="44" name="TextBox 43">
            <a:extLst>
              <a:ext uri="{FF2B5EF4-FFF2-40B4-BE49-F238E27FC236}">
                <a16:creationId xmlns:a16="http://schemas.microsoft.com/office/drawing/2014/main" id="{5339BD9B-6BD3-3602-7BD7-91517FB947C4}"/>
              </a:ext>
            </a:extLst>
          </p:cNvPr>
          <p:cNvSpPr txBox="1"/>
          <p:nvPr/>
        </p:nvSpPr>
        <p:spPr>
          <a:xfrm>
            <a:off x="6575696" y="928344"/>
            <a:ext cx="5283484" cy="4702954"/>
          </a:xfrm>
          <a:prstGeom prst="rect">
            <a:avLst/>
          </a:prstGeom>
          <a:noFill/>
          <a:ln w="28575">
            <a:solidFill>
              <a:schemeClr val="bg1">
                <a:lumMod val="75000"/>
              </a:schemeClr>
            </a:solidFill>
            <a:prstDash val="dash"/>
          </a:ln>
        </p:spPr>
        <p:txBody>
          <a:bodyPr wrap="square" lIns="182880" tIns="91440" bIns="91440" rtlCol="0">
            <a:spAutoFit/>
          </a:bodyPr>
          <a:lstStyle/>
          <a:p>
            <a:pPr>
              <a:spcAft>
                <a:spcPts val="1200"/>
              </a:spcAft>
            </a:pPr>
            <a:r>
              <a:rPr lang="en-US" dirty="0">
                <a:latin typeface="Verdana" panose="020B0604030504040204" pitchFamily="34" charset="0"/>
                <a:ea typeface="Verdana" panose="020B0604030504040204" pitchFamily="34" charset="0"/>
              </a:rPr>
              <a:t>Emily buys notebooks that cost $7 each at the grocery store and uses a $10 coupon. </a:t>
            </a:r>
          </a:p>
          <a:p>
            <a:pPr>
              <a:spcAft>
                <a:spcPts val="1200"/>
              </a:spcAft>
            </a:pPr>
            <a:r>
              <a:rPr lang="en-US" dirty="0">
                <a:latin typeface="Verdana" panose="020B0604030504040204" pitchFamily="34" charset="0"/>
                <a:ea typeface="Verdana" panose="020B0604030504040204" pitchFamily="34" charset="0"/>
              </a:rPr>
              <a:t>David buys the same notebooks online for $5 each. He pays $12 shipping. </a:t>
            </a:r>
          </a:p>
          <a:p>
            <a:pPr>
              <a:spcAft>
                <a:spcPts val="1200"/>
              </a:spcAft>
            </a:pPr>
            <a:r>
              <a:rPr lang="en-US" dirty="0">
                <a:latin typeface="Verdana" panose="020B0604030504040204" pitchFamily="34" charset="0"/>
                <a:ea typeface="Verdana" panose="020B0604030504040204" pitchFamily="34" charset="0"/>
              </a:rPr>
              <a:t>They spend the same amount of money. </a:t>
            </a:r>
          </a:p>
          <a:p>
            <a:pPr>
              <a:spcAft>
                <a:spcPts val="1200"/>
              </a:spcAft>
            </a:pPr>
            <a:r>
              <a:rPr lang="en-US" dirty="0">
                <a:latin typeface="Verdana" panose="020B0604030504040204" pitchFamily="34" charset="0"/>
                <a:ea typeface="Verdana" panose="020B0604030504040204" pitchFamily="34" charset="0"/>
              </a:rPr>
              <a:t>How many notebooks do Emily and David buy?</a:t>
            </a:r>
          </a:p>
          <a:p>
            <a:pPr>
              <a:lnSpc>
                <a:spcPct val="140000"/>
              </a:lnSpc>
              <a:spcAft>
                <a:spcPts val="1200"/>
              </a:spcAft>
            </a:pPr>
            <a:r>
              <a:rPr lang="en-US" b="1" dirty="0">
                <a:latin typeface="Verdana" panose="020B0604030504040204" pitchFamily="34" charset="0"/>
                <a:ea typeface="Verdana" panose="020B0604030504040204" pitchFamily="34" charset="0"/>
              </a:rPr>
              <a:t>A</a:t>
            </a:r>
            <a:r>
              <a:rPr lang="en-US" dirty="0">
                <a:latin typeface="Verdana" panose="020B0604030504040204" pitchFamily="34" charset="0"/>
                <a:ea typeface="Verdana" panose="020B0604030504040204" pitchFamily="34" charset="0"/>
              </a:rPr>
              <a:t>  22</a:t>
            </a:r>
            <a:endParaRPr lang="en-US" b="1" dirty="0">
              <a:latin typeface="Verdana" panose="020B0604030504040204" pitchFamily="34" charset="0"/>
              <a:ea typeface="Verdana" panose="020B0604030504040204" pitchFamily="34" charset="0"/>
            </a:endParaRPr>
          </a:p>
          <a:p>
            <a:pPr>
              <a:lnSpc>
                <a:spcPct val="140000"/>
              </a:lnSpc>
              <a:spcAft>
                <a:spcPts val="1200"/>
              </a:spcAft>
            </a:pPr>
            <a:r>
              <a:rPr lang="en-US" b="1" dirty="0">
                <a:latin typeface="Verdana" panose="020B0604030504040204" pitchFamily="34" charset="0"/>
                <a:ea typeface="Verdana" panose="020B0604030504040204" pitchFamily="34" charset="0"/>
              </a:rPr>
              <a:t>B</a:t>
            </a:r>
            <a:r>
              <a:rPr lang="en-US" dirty="0">
                <a:latin typeface="Verdana" panose="020B0604030504040204" pitchFamily="34" charset="0"/>
                <a:ea typeface="Verdana" panose="020B0604030504040204" pitchFamily="34" charset="0"/>
              </a:rPr>
              <a:t>  6</a:t>
            </a:r>
            <a:endParaRPr lang="en-US" b="1" dirty="0">
              <a:latin typeface="Verdana" panose="020B0604030504040204" pitchFamily="34" charset="0"/>
              <a:ea typeface="Verdana" panose="020B0604030504040204" pitchFamily="34" charset="0"/>
            </a:endParaRPr>
          </a:p>
          <a:p>
            <a:pPr>
              <a:lnSpc>
                <a:spcPct val="140000"/>
              </a:lnSpc>
              <a:spcAft>
                <a:spcPts val="1200"/>
              </a:spcAft>
            </a:pPr>
            <a:r>
              <a:rPr lang="en-US" b="1" dirty="0">
                <a:latin typeface="Verdana" panose="020B0604030504040204" pitchFamily="34" charset="0"/>
                <a:ea typeface="Verdana" panose="020B0604030504040204" pitchFamily="34" charset="0"/>
              </a:rPr>
              <a:t>C</a:t>
            </a:r>
            <a:r>
              <a:rPr lang="en-US" dirty="0">
                <a:latin typeface="Verdana" panose="020B0604030504040204" pitchFamily="34" charset="0"/>
                <a:ea typeface="Verdana" panose="020B0604030504040204" pitchFamily="34" charset="0"/>
              </a:rPr>
              <a:t>  1</a:t>
            </a:r>
            <a:endParaRPr lang="en-US" b="1" dirty="0">
              <a:latin typeface="Verdana" panose="020B0604030504040204" pitchFamily="34" charset="0"/>
              <a:ea typeface="Verdana" panose="020B0604030504040204" pitchFamily="34" charset="0"/>
            </a:endParaRPr>
          </a:p>
          <a:p>
            <a:pPr>
              <a:lnSpc>
                <a:spcPct val="140000"/>
              </a:lnSpc>
              <a:spcAft>
                <a:spcPts val="1200"/>
              </a:spcAft>
            </a:pPr>
            <a:r>
              <a:rPr lang="en-US" b="1" dirty="0">
                <a:latin typeface="Verdana" panose="020B0604030504040204" pitchFamily="34" charset="0"/>
                <a:ea typeface="Verdana" panose="020B0604030504040204" pitchFamily="34" charset="0"/>
              </a:rPr>
              <a:t>D</a:t>
            </a:r>
            <a:r>
              <a:rPr lang="en-US" dirty="0">
                <a:latin typeface="Verdana" panose="020B0604030504040204" pitchFamily="34" charset="0"/>
                <a:ea typeface="Verdana" panose="020B0604030504040204" pitchFamily="34" charset="0"/>
              </a:rPr>
              <a:t>  11</a:t>
            </a:r>
            <a:endParaRPr lang="en-US"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76977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86AEFE8-C63F-8F0C-A4DC-C9946A0FCF97}"/>
              </a:ext>
            </a:extLst>
          </p:cNvPr>
          <p:cNvSpPr>
            <a:spLocks noGrp="1"/>
          </p:cNvSpPr>
          <p:nvPr>
            <p:ph type="subTitle" idx="1"/>
          </p:nvPr>
        </p:nvSpPr>
        <p:spPr/>
        <p:txBody>
          <a:bodyPr/>
          <a:lstStyle/>
          <a:p>
            <a:r>
              <a:rPr lang="en-US" dirty="0"/>
              <a:t>make a plan</a:t>
            </a:r>
          </a:p>
        </p:txBody>
      </p:sp>
    </p:spTree>
    <p:extLst>
      <p:ext uri="{BB962C8B-B14F-4D97-AF65-F5344CB8AC3E}">
        <p14:creationId xmlns:p14="http://schemas.microsoft.com/office/powerpoint/2010/main" val="100676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A78DB-E496-D4E6-3FF8-5580FF22C182}"/>
            </a:ext>
          </a:extLst>
        </p:cNvPr>
        <p:cNvGrpSpPr/>
        <p:nvPr/>
      </p:nvGrpSpPr>
      <p:grpSpPr>
        <a:xfrm>
          <a:off x="0" y="0"/>
          <a:ext cx="0" cy="0"/>
          <a:chOff x="0" y="0"/>
          <a:chExt cx="0" cy="0"/>
        </a:xfrm>
      </p:grpSpPr>
      <p:sp>
        <p:nvSpPr>
          <p:cNvPr id="6" name="Text Placeholder 2">
            <a:extLst>
              <a:ext uri="{FF2B5EF4-FFF2-40B4-BE49-F238E27FC236}">
                <a16:creationId xmlns:a16="http://schemas.microsoft.com/office/drawing/2014/main" id="{4E5F4723-F6C9-9EA6-9177-9777CE885264}"/>
              </a:ext>
            </a:extLst>
          </p:cNvPr>
          <p:cNvSpPr txBox="1">
            <a:spLocks/>
          </p:cNvSpPr>
          <p:nvPr/>
        </p:nvSpPr>
        <p:spPr>
          <a:xfrm>
            <a:off x="1077593" y="4260556"/>
            <a:ext cx="1794897" cy="411956"/>
          </a:xfrm>
        </p:spPr>
        <p:txBody>
          <a:bodyPr anchor="t"/>
          <a:lstStyle>
            <a:lvl1pPr marL="0" indent="0" algn="l" defTabSz="914400" rtl="0" eaLnBrk="1" latinLnBrk="0" hangingPunct="1">
              <a:lnSpc>
                <a:spcPct val="110000"/>
              </a:lnSpc>
              <a:spcBef>
                <a:spcPts val="0"/>
              </a:spcBef>
              <a:buFont typeface="Arial" panose="020B0604020202020204" pitchFamily="34" charset="0"/>
              <a:buNone/>
              <a:defRPr sz="2000" b="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90000"/>
              </a:lnSpc>
            </a:pPr>
            <a:endParaRPr lang="en-US" sz="2400" dirty="0"/>
          </a:p>
        </p:txBody>
      </p:sp>
      <p:sp>
        <p:nvSpPr>
          <p:cNvPr id="2" name="Rounded Rectangular Callout 1">
            <a:extLst>
              <a:ext uri="{FF2B5EF4-FFF2-40B4-BE49-F238E27FC236}">
                <a16:creationId xmlns:a16="http://schemas.microsoft.com/office/drawing/2014/main" id="{C7BF952D-F38E-F7F5-F5C8-C8849847AFE0}"/>
              </a:ext>
            </a:extLst>
          </p:cNvPr>
          <p:cNvSpPr/>
          <p:nvPr/>
        </p:nvSpPr>
        <p:spPr>
          <a:xfrm>
            <a:off x="862914" y="3955704"/>
            <a:ext cx="2599764"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how would you start?</a:t>
            </a:r>
          </a:p>
        </p:txBody>
      </p:sp>
      <p:sp>
        <p:nvSpPr>
          <p:cNvPr id="4" name="Rounded Rectangular Callout 3">
            <a:extLst>
              <a:ext uri="{FF2B5EF4-FFF2-40B4-BE49-F238E27FC236}">
                <a16:creationId xmlns:a16="http://schemas.microsoft.com/office/drawing/2014/main" id="{2C1B7C60-BC00-9947-5F6A-E6F9A7F4AB2B}"/>
              </a:ext>
            </a:extLst>
          </p:cNvPr>
          <p:cNvSpPr/>
          <p:nvPr/>
        </p:nvSpPr>
        <p:spPr>
          <a:xfrm>
            <a:off x="862914" y="2005827"/>
            <a:ext cx="2599764"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what’s it about?</a:t>
            </a:r>
          </a:p>
        </p:txBody>
      </p:sp>
      <p:sp>
        <p:nvSpPr>
          <p:cNvPr id="5" name="TextBox 4">
            <a:extLst>
              <a:ext uri="{FF2B5EF4-FFF2-40B4-BE49-F238E27FC236}">
                <a16:creationId xmlns:a16="http://schemas.microsoft.com/office/drawing/2014/main" id="{FBA2CE36-BB71-0547-D30C-FACE14A46737}"/>
              </a:ext>
            </a:extLst>
          </p:cNvPr>
          <p:cNvSpPr txBox="1"/>
          <p:nvPr/>
        </p:nvSpPr>
        <p:spPr>
          <a:xfrm>
            <a:off x="5689871" y="2341836"/>
            <a:ext cx="5283484" cy="2062103"/>
          </a:xfrm>
          <a:prstGeom prst="rect">
            <a:avLst/>
          </a:prstGeom>
          <a:noFill/>
          <a:ln w="28575">
            <a:solidFill>
              <a:schemeClr val="bg1">
                <a:lumMod val="75000"/>
              </a:schemeClr>
            </a:solidFill>
            <a:prstDash val="dash"/>
          </a:ln>
        </p:spPr>
        <p:txBody>
          <a:bodyPr wrap="square" lIns="182880" tIns="182880" bIns="182880" rtlCol="0">
            <a:spAutoFit/>
          </a:bodyPr>
          <a:lstStyle/>
          <a:p>
            <a:pPr>
              <a:spcAft>
                <a:spcPts val="1200"/>
              </a:spcAft>
            </a:pPr>
            <a:r>
              <a:rPr lang="en-US" dirty="0">
                <a:latin typeface="Verdana" panose="020B0604030504040204" pitchFamily="34" charset="0"/>
                <a:ea typeface="Verdana" panose="020B0604030504040204" pitchFamily="34" charset="0"/>
              </a:rPr>
              <a:t>Emily buys notebooks that cost $7 each at the grocery store and uses a $10 coupon. </a:t>
            </a:r>
          </a:p>
          <a:p>
            <a:pPr>
              <a:spcAft>
                <a:spcPts val="1200"/>
              </a:spcAft>
            </a:pPr>
            <a:r>
              <a:rPr lang="en-US" dirty="0">
                <a:latin typeface="Verdana" panose="020B0604030504040204" pitchFamily="34" charset="0"/>
                <a:ea typeface="Verdana" panose="020B0604030504040204" pitchFamily="34" charset="0"/>
              </a:rPr>
              <a:t>David buys the same notebooks online for $5 each. He pays $12 shipping. </a:t>
            </a:r>
          </a:p>
          <a:p>
            <a:pPr>
              <a:spcAft>
                <a:spcPts val="1200"/>
              </a:spcAft>
            </a:pPr>
            <a:r>
              <a:rPr lang="en-US" dirty="0">
                <a:latin typeface="Verdana" panose="020B0604030504040204" pitchFamily="34" charset="0"/>
                <a:ea typeface="Verdana" panose="020B0604030504040204" pitchFamily="34" charset="0"/>
              </a:rPr>
              <a:t>They spend the same amount of money.</a:t>
            </a:r>
            <a:endParaRPr lang="en-US"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16853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CEF63B2-1B6D-D36B-C1C2-66CDBCEEDB51}"/>
              </a:ext>
            </a:extLst>
          </p:cNvPr>
          <p:cNvSpPr>
            <a:spLocks noGrp="1"/>
          </p:cNvSpPr>
          <p:nvPr>
            <p:ph type="subTitle" idx="1"/>
          </p:nvPr>
        </p:nvSpPr>
        <p:spPr/>
        <p:txBody>
          <a:bodyPr/>
          <a:lstStyle/>
          <a:p>
            <a:r>
              <a:rPr lang="en-US" dirty="0"/>
              <a:t>show what you know</a:t>
            </a:r>
          </a:p>
        </p:txBody>
      </p:sp>
    </p:spTree>
    <p:extLst>
      <p:ext uri="{BB962C8B-B14F-4D97-AF65-F5344CB8AC3E}">
        <p14:creationId xmlns:p14="http://schemas.microsoft.com/office/powerpoint/2010/main" val="3990873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DF429-CAF8-14DF-7194-28B8BA76A92F}"/>
            </a:ext>
          </a:extLst>
        </p:cNvPr>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6D972703-D900-9FDF-6F12-34E3B4BB7C4D}"/>
              </a:ext>
            </a:extLst>
          </p:cNvPr>
          <p:cNvSpPr/>
          <p:nvPr/>
        </p:nvSpPr>
        <p:spPr>
          <a:xfrm>
            <a:off x="862914" y="4235401"/>
            <a:ext cx="2599764" cy="896470"/>
          </a:xfrm>
          <a:prstGeom prst="wedgeRoundRectCallout">
            <a:avLst>
              <a:gd name="adj1" fmla="val 41185"/>
              <a:gd name="adj2" fmla="val 82500"/>
              <a:gd name="adj3" fmla="val 16667"/>
            </a:avLst>
          </a:prstGeom>
          <a:solidFill>
            <a:srgbClr val="E8F4DB"/>
          </a:solidFill>
          <a:ln>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what information is important?</a:t>
            </a:r>
          </a:p>
        </p:txBody>
      </p:sp>
      <p:sp>
        <p:nvSpPr>
          <p:cNvPr id="3" name="Rounded Rectangular Callout 2">
            <a:extLst>
              <a:ext uri="{FF2B5EF4-FFF2-40B4-BE49-F238E27FC236}">
                <a16:creationId xmlns:a16="http://schemas.microsoft.com/office/drawing/2014/main" id="{F8F87D30-2386-D7FA-9E35-272A414EECB7}"/>
              </a:ext>
            </a:extLst>
          </p:cNvPr>
          <p:cNvSpPr/>
          <p:nvPr/>
        </p:nvSpPr>
        <p:spPr>
          <a:xfrm>
            <a:off x="862914" y="1734361"/>
            <a:ext cx="2599764" cy="896470"/>
          </a:xfrm>
          <a:prstGeom prst="wedgeRoundRectCallout">
            <a:avLst>
              <a:gd name="adj1" fmla="val 41185"/>
              <a:gd name="adj2" fmla="val 82500"/>
              <a:gd name="adj3" fmla="val 16667"/>
            </a:avLst>
          </a:prstGeom>
          <a:solidFill>
            <a:srgbClr val="E8F4DB"/>
          </a:solidFill>
          <a:ln>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what do you know about the content?</a:t>
            </a:r>
          </a:p>
        </p:txBody>
      </p:sp>
      <p:sp>
        <p:nvSpPr>
          <p:cNvPr id="7" name="TextBox 6">
            <a:extLst>
              <a:ext uri="{FF2B5EF4-FFF2-40B4-BE49-F238E27FC236}">
                <a16:creationId xmlns:a16="http://schemas.microsoft.com/office/drawing/2014/main" id="{423275C6-2765-8357-C4BF-A6141933C735}"/>
              </a:ext>
            </a:extLst>
          </p:cNvPr>
          <p:cNvSpPr txBox="1"/>
          <p:nvPr/>
        </p:nvSpPr>
        <p:spPr>
          <a:xfrm>
            <a:off x="5689871" y="2341836"/>
            <a:ext cx="5283484" cy="2062103"/>
          </a:xfrm>
          <a:prstGeom prst="rect">
            <a:avLst/>
          </a:prstGeom>
          <a:noFill/>
          <a:ln w="28575">
            <a:solidFill>
              <a:schemeClr val="bg1">
                <a:lumMod val="75000"/>
              </a:schemeClr>
            </a:solidFill>
            <a:prstDash val="dash"/>
          </a:ln>
        </p:spPr>
        <p:txBody>
          <a:bodyPr wrap="square" lIns="182880" tIns="182880" bIns="182880" rtlCol="0">
            <a:spAutoFit/>
          </a:bodyPr>
          <a:lstStyle/>
          <a:p>
            <a:pPr>
              <a:spcAft>
                <a:spcPts val="1200"/>
              </a:spcAft>
            </a:pPr>
            <a:r>
              <a:rPr lang="en-US" dirty="0">
                <a:latin typeface="Verdana" panose="020B0604030504040204" pitchFamily="34" charset="0"/>
                <a:ea typeface="Verdana" panose="020B0604030504040204" pitchFamily="34" charset="0"/>
              </a:rPr>
              <a:t>Emily buys notebooks that cost $7 each at the grocery store and uses a $10 coupon. </a:t>
            </a:r>
          </a:p>
          <a:p>
            <a:pPr>
              <a:spcAft>
                <a:spcPts val="1200"/>
              </a:spcAft>
            </a:pPr>
            <a:r>
              <a:rPr lang="en-US" dirty="0">
                <a:latin typeface="Verdana" panose="020B0604030504040204" pitchFamily="34" charset="0"/>
                <a:ea typeface="Verdana" panose="020B0604030504040204" pitchFamily="34" charset="0"/>
              </a:rPr>
              <a:t>David buys the same notebooks online for $5 each. He pays $12 shipping. </a:t>
            </a:r>
          </a:p>
          <a:p>
            <a:pPr>
              <a:spcAft>
                <a:spcPts val="1200"/>
              </a:spcAft>
            </a:pPr>
            <a:r>
              <a:rPr lang="en-US" dirty="0">
                <a:latin typeface="Verdana" panose="020B0604030504040204" pitchFamily="34" charset="0"/>
                <a:ea typeface="Verdana" panose="020B0604030504040204" pitchFamily="34" charset="0"/>
              </a:rPr>
              <a:t>They spend the same amount of money.</a:t>
            </a:r>
            <a:endParaRPr lang="en-US" b="1" dirty="0">
              <a:latin typeface="Verdana" panose="020B0604030504040204" pitchFamily="34" charset="0"/>
              <a:ea typeface="Verdana" panose="020B0604030504040204" pitchFamily="34" charset="0"/>
            </a:endParaRPr>
          </a:p>
        </p:txBody>
      </p:sp>
      <p:sp>
        <p:nvSpPr>
          <p:cNvPr id="9" name="TextBox 8">
            <a:extLst>
              <a:ext uri="{FF2B5EF4-FFF2-40B4-BE49-F238E27FC236}">
                <a16:creationId xmlns:a16="http://schemas.microsoft.com/office/drawing/2014/main" id="{AC3EEA61-45E9-D515-E3DD-D105CBE71F3B}"/>
              </a:ext>
            </a:extLst>
          </p:cNvPr>
          <p:cNvSpPr txBox="1"/>
          <p:nvPr/>
        </p:nvSpPr>
        <p:spPr>
          <a:xfrm>
            <a:off x="862913" y="2916754"/>
            <a:ext cx="2823262" cy="646331"/>
          </a:xfrm>
          <a:prstGeom prst="rect">
            <a:avLst/>
          </a:prstGeom>
          <a:noFill/>
        </p:spPr>
        <p:txBody>
          <a:bodyPr wrap="square">
            <a:spAutoFit/>
          </a:bodyPr>
          <a:lstStyle/>
          <a:p>
            <a:pPr marL="285750" indent="-285750">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what do you know about the </a:t>
            </a:r>
            <a:r>
              <a:rPr lang="en-US" b="1" dirty="0">
                <a:solidFill>
                  <a:schemeClr val="tx1"/>
                </a:solidFill>
                <a:latin typeface="Calibri" panose="020F0502020204030204" pitchFamily="34" charset="0"/>
                <a:cs typeface="Calibri" panose="020F0502020204030204" pitchFamily="34" charset="0"/>
              </a:rPr>
              <a:t>problem situation</a:t>
            </a:r>
            <a:r>
              <a:rPr lang="en-US" dirty="0">
                <a:solidFill>
                  <a:schemeClr val="tx1"/>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894104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915300-F55A-6B41-8B37-5E7F7BD3AA79}"/>
              </a:ext>
            </a:extLst>
          </p:cNvPr>
          <p:cNvPicPr>
            <a:picLocks noChangeAspect="1"/>
          </p:cNvPicPr>
          <p:nvPr/>
        </p:nvPicPr>
        <p:blipFill rotWithShape="1">
          <a:blip r:embed="rId3"/>
          <a:srcRect l="22861" t="18538" r="63464" b="1635"/>
          <a:stretch>
            <a:fillRect/>
          </a:stretch>
        </p:blipFill>
        <p:spPr>
          <a:xfrm>
            <a:off x="7370246" y="3483848"/>
            <a:ext cx="1508760" cy="3374152"/>
          </a:xfrm>
          <a:prstGeom prst="rect">
            <a:avLst/>
          </a:prstGeom>
        </p:spPr>
      </p:pic>
      <p:pic>
        <p:nvPicPr>
          <p:cNvPr id="5" name="Picture 4">
            <a:extLst>
              <a:ext uri="{FF2B5EF4-FFF2-40B4-BE49-F238E27FC236}">
                <a16:creationId xmlns:a16="http://schemas.microsoft.com/office/drawing/2014/main" id="{AE3D89AB-84C8-2D86-12B1-58E9F566FB5B}"/>
              </a:ext>
            </a:extLst>
          </p:cNvPr>
          <p:cNvPicPr>
            <a:picLocks noChangeAspect="1"/>
          </p:cNvPicPr>
          <p:nvPr/>
        </p:nvPicPr>
        <p:blipFill rotWithShape="1">
          <a:blip r:embed="rId4"/>
          <a:srcRect l="7286" t="18537" r="80978" b="1634"/>
          <a:stretch>
            <a:fillRect/>
          </a:stretch>
        </p:blipFill>
        <p:spPr>
          <a:xfrm>
            <a:off x="3315477" y="3522016"/>
            <a:ext cx="1280160" cy="3335984"/>
          </a:xfrm>
          <a:prstGeom prst="rect">
            <a:avLst/>
          </a:prstGeom>
        </p:spPr>
      </p:pic>
      <p:grpSp>
        <p:nvGrpSpPr>
          <p:cNvPr id="6" name="Group 5">
            <a:extLst>
              <a:ext uri="{FF2B5EF4-FFF2-40B4-BE49-F238E27FC236}">
                <a16:creationId xmlns:a16="http://schemas.microsoft.com/office/drawing/2014/main" id="{1A659BD0-1F53-C41B-E0EF-88D95DB2D025}"/>
              </a:ext>
            </a:extLst>
          </p:cNvPr>
          <p:cNvGrpSpPr>
            <a:grpSpLocks noChangeAspect="1"/>
          </p:cNvGrpSpPr>
          <p:nvPr/>
        </p:nvGrpSpPr>
        <p:grpSpPr>
          <a:xfrm>
            <a:off x="3132619" y="1364041"/>
            <a:ext cx="1920240" cy="1889940"/>
            <a:chOff x="1349399" y="608521"/>
            <a:chExt cx="2146058" cy="2205481"/>
          </a:xfrm>
          <a:solidFill>
            <a:srgbClr val="CAED9D"/>
          </a:solidFill>
        </p:grpSpPr>
        <p:pic>
          <p:nvPicPr>
            <p:cNvPr id="7" name="Picture 6">
              <a:extLst>
                <a:ext uri="{FF2B5EF4-FFF2-40B4-BE49-F238E27FC236}">
                  <a16:creationId xmlns:a16="http://schemas.microsoft.com/office/drawing/2014/main" id="{E2261624-1FF5-ACE6-EF50-E525BBE4C9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9399" y="608521"/>
              <a:ext cx="2146058" cy="2205481"/>
            </a:xfrm>
            <a:prstGeom prst="rect">
              <a:avLst/>
            </a:prstGeom>
            <a:grpFill/>
          </p:spPr>
        </p:pic>
        <p:sp>
          <p:nvSpPr>
            <p:cNvPr id="8" name="TextBox 7">
              <a:extLst>
                <a:ext uri="{FF2B5EF4-FFF2-40B4-BE49-F238E27FC236}">
                  <a16:creationId xmlns:a16="http://schemas.microsoft.com/office/drawing/2014/main" id="{11950536-FA22-7EDA-2835-3A7C52C90059}"/>
                </a:ext>
              </a:extLst>
            </p:cNvPr>
            <p:cNvSpPr txBox="1"/>
            <p:nvPr/>
          </p:nvSpPr>
          <p:spPr>
            <a:xfrm>
              <a:off x="1370596" y="1135618"/>
              <a:ext cx="2092750" cy="923631"/>
            </a:xfrm>
            <a:prstGeom prst="rect">
              <a:avLst/>
            </a:prstGeom>
            <a:grpFill/>
          </p:spPr>
          <p:txBody>
            <a:bodyPr wrap="square" rtlCol="0">
              <a:spAutoFit/>
            </a:bodyPr>
            <a:lstStyle/>
            <a:p>
              <a:pPr algn="ctr" defTabSz="761970">
                <a:defRPr/>
              </a:pPr>
              <a:r>
                <a:rPr lang="en-US" sz="4000" b="1" dirty="0">
                  <a:solidFill>
                    <a:prstClr val="black">
                      <a:lumMod val="85000"/>
                      <a:lumOff val="15000"/>
                    </a:prstClr>
                  </a:solidFill>
                  <a:latin typeface="Century Gothic" panose="020B0502020202020204" pitchFamily="34" charset="0"/>
                </a:rPr>
                <a:t>FACT</a:t>
              </a:r>
            </a:p>
          </p:txBody>
        </p:sp>
      </p:grpSp>
      <p:grpSp>
        <p:nvGrpSpPr>
          <p:cNvPr id="9" name="Group 8">
            <a:extLst>
              <a:ext uri="{FF2B5EF4-FFF2-40B4-BE49-F238E27FC236}">
                <a16:creationId xmlns:a16="http://schemas.microsoft.com/office/drawing/2014/main" id="{27B60E4E-BE66-0C29-226F-F524D1011993}"/>
              </a:ext>
            </a:extLst>
          </p:cNvPr>
          <p:cNvGrpSpPr>
            <a:grpSpLocks noChangeAspect="1"/>
          </p:cNvGrpSpPr>
          <p:nvPr/>
        </p:nvGrpSpPr>
        <p:grpSpPr>
          <a:xfrm>
            <a:off x="7146608" y="1364044"/>
            <a:ext cx="1920240" cy="1920240"/>
            <a:chOff x="7231361" y="2441507"/>
            <a:chExt cx="2407493" cy="2260448"/>
          </a:xfrm>
        </p:grpSpPr>
        <p:pic>
          <p:nvPicPr>
            <p:cNvPr id="10" name="Picture 9">
              <a:extLst>
                <a:ext uri="{FF2B5EF4-FFF2-40B4-BE49-F238E27FC236}">
                  <a16:creationId xmlns:a16="http://schemas.microsoft.com/office/drawing/2014/main" id="{BEDC5512-A4B8-C172-D4FA-F2923264F3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1361" y="2441507"/>
              <a:ext cx="2407493" cy="2260448"/>
            </a:xfrm>
            <a:prstGeom prst="rect">
              <a:avLst/>
            </a:prstGeom>
          </p:spPr>
        </p:pic>
        <p:sp>
          <p:nvSpPr>
            <p:cNvPr id="11" name="TextBox 10">
              <a:extLst>
                <a:ext uri="{FF2B5EF4-FFF2-40B4-BE49-F238E27FC236}">
                  <a16:creationId xmlns:a16="http://schemas.microsoft.com/office/drawing/2014/main" id="{928074E2-D686-6E26-2F84-F2B31C9B856E}"/>
                </a:ext>
              </a:extLst>
            </p:cNvPr>
            <p:cNvSpPr txBox="1"/>
            <p:nvPr/>
          </p:nvSpPr>
          <p:spPr>
            <a:xfrm>
              <a:off x="7276243" y="2995906"/>
              <a:ext cx="2362609" cy="950427"/>
            </a:xfrm>
            <a:prstGeom prst="rect">
              <a:avLst/>
            </a:prstGeom>
            <a:noFill/>
          </p:spPr>
          <p:txBody>
            <a:bodyPr wrap="square" rtlCol="0">
              <a:spAutoFit/>
            </a:bodyPr>
            <a:lstStyle/>
            <a:p>
              <a:pPr algn="ctr" defTabSz="761970">
                <a:defRPr/>
              </a:pPr>
              <a:r>
                <a:rPr lang="en-US" sz="4000" b="1" dirty="0">
                  <a:solidFill>
                    <a:prstClr val="black">
                      <a:lumMod val="85000"/>
                      <a:lumOff val="15000"/>
                    </a:prstClr>
                  </a:solidFill>
                  <a:latin typeface="Century Gothic" panose="020B0502020202020204" pitchFamily="34" charset="0"/>
                </a:rPr>
                <a:t>FIB</a:t>
              </a:r>
            </a:p>
          </p:txBody>
        </p:sp>
      </p:grpSp>
    </p:spTree>
    <p:extLst>
      <p:ext uri="{BB962C8B-B14F-4D97-AF65-F5344CB8AC3E}">
        <p14:creationId xmlns:p14="http://schemas.microsoft.com/office/powerpoint/2010/main" val="3860722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93EC42-F528-CC78-4903-564AC251DDB0}"/>
              </a:ext>
            </a:extLst>
          </p:cNvPr>
          <p:cNvSpPr>
            <a:spLocks noGrp="1"/>
          </p:cNvSpPr>
          <p:nvPr>
            <p:ph sz="half" idx="1"/>
          </p:nvPr>
        </p:nvSpPr>
        <p:spPr>
          <a:xfrm>
            <a:off x="740189" y="364489"/>
            <a:ext cx="5212080" cy="1607296"/>
          </a:xfrm>
        </p:spPr>
        <p:txBody>
          <a:bodyPr/>
          <a:lstStyle/>
          <a:p>
            <a:r>
              <a:rPr lang="en-US" dirty="0"/>
              <a:t>The algebraic expression that represents the amount that Emily spent is 7 – 10</a:t>
            </a:r>
            <a:r>
              <a:rPr lang="en-US" i="1" dirty="0"/>
              <a:t>x.</a:t>
            </a:r>
            <a:endParaRPr lang="en-US" dirty="0"/>
          </a:p>
        </p:txBody>
      </p:sp>
      <p:sp>
        <p:nvSpPr>
          <p:cNvPr id="5" name="Rectangle 4">
            <a:extLst>
              <a:ext uri="{FF2B5EF4-FFF2-40B4-BE49-F238E27FC236}">
                <a16:creationId xmlns:a16="http://schemas.microsoft.com/office/drawing/2014/main" id="{642B0D3A-B2F0-BC0F-88DF-5840F3C0134D}"/>
              </a:ext>
            </a:extLst>
          </p:cNvPr>
          <p:cNvSpPr/>
          <p:nvPr/>
        </p:nvSpPr>
        <p:spPr>
          <a:xfrm>
            <a:off x="0" y="5475368"/>
            <a:ext cx="12191999" cy="6843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3" indent="-11113" algn="ctr" defTabSz="761970">
              <a:defRPr/>
            </a:pPr>
            <a:r>
              <a:rPr lang="en-US" sz="4400" b="1" dirty="0">
                <a:solidFill>
                  <a:prstClr val="white"/>
                </a:solidFill>
                <a:latin typeface="Century Gothic" panose="020B0502020202020204" pitchFamily="34" charset="0"/>
              </a:rPr>
              <a:t>1-2-3 SHOWDOWN</a:t>
            </a:r>
            <a:endParaRPr lang="en-US" sz="4800" b="1" dirty="0">
              <a:solidFill>
                <a:prstClr val="white"/>
              </a:solidFill>
              <a:latin typeface="Century Gothic" panose="020B0502020202020204" pitchFamily="34" charset="0"/>
            </a:endParaRPr>
          </a:p>
        </p:txBody>
      </p:sp>
      <p:sp>
        <p:nvSpPr>
          <p:cNvPr id="6" name="Rectangle 5">
            <a:extLst>
              <a:ext uri="{FF2B5EF4-FFF2-40B4-BE49-F238E27FC236}">
                <a16:creationId xmlns:a16="http://schemas.microsoft.com/office/drawing/2014/main" id="{11B48423-5333-EED9-50C3-6DA1123220F2}"/>
              </a:ext>
            </a:extLst>
          </p:cNvPr>
          <p:cNvSpPr/>
          <p:nvPr/>
        </p:nvSpPr>
        <p:spPr>
          <a:xfrm>
            <a:off x="7666443" y="2841591"/>
            <a:ext cx="2955043" cy="1497103"/>
          </a:xfrm>
          <a:prstGeom prst="rect">
            <a:avLst/>
          </a:prstGeom>
          <a:solidFill>
            <a:srgbClr val="CAED9D"/>
          </a:solidFill>
          <a:ln>
            <a:solidFill>
              <a:srgbClr val="82C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r>
              <a:rPr lang="en-US" sz="6600" b="1" dirty="0">
                <a:solidFill>
                  <a:prstClr val="black">
                    <a:lumMod val="85000"/>
                    <a:lumOff val="15000"/>
                  </a:prstClr>
                </a:solidFill>
                <a:latin typeface="Century Gothic" panose="020B0502020202020204" pitchFamily="34" charset="0"/>
              </a:rPr>
              <a:t>FIB!</a:t>
            </a:r>
          </a:p>
        </p:txBody>
      </p:sp>
      <p:sp>
        <p:nvSpPr>
          <p:cNvPr id="8" name="Content Placeholder 1">
            <a:extLst>
              <a:ext uri="{FF2B5EF4-FFF2-40B4-BE49-F238E27FC236}">
                <a16:creationId xmlns:a16="http://schemas.microsoft.com/office/drawing/2014/main" id="{51A67BE8-5BCC-E5BA-C759-14A83D8A3937}"/>
              </a:ext>
            </a:extLst>
          </p:cNvPr>
          <p:cNvSpPr txBox="1">
            <a:spLocks/>
          </p:cNvSpPr>
          <p:nvPr/>
        </p:nvSpPr>
        <p:spPr>
          <a:xfrm>
            <a:off x="7914615" y="821188"/>
            <a:ext cx="813181" cy="537224"/>
          </a:xfrm>
          <a:prstGeom prst="rect">
            <a:avLst/>
          </a:prstGeom>
        </p:spPr>
        <p:txBody>
          <a:bodyPr vert="horz" lIns="91440" tIns="45720" rIns="91440" bIns="45720" rtlCol="0">
            <a:no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solidFill>
                  <a:schemeClr val="accent2"/>
                </a:solidFill>
              </a:rPr>
              <a:t>7</a:t>
            </a:r>
            <a:r>
              <a:rPr lang="en-US" sz="3600" i="1" dirty="0">
                <a:solidFill>
                  <a:schemeClr val="accent2"/>
                </a:solidFill>
              </a:rPr>
              <a:t>x</a:t>
            </a:r>
            <a:endParaRPr lang="en-US" sz="3600" dirty="0">
              <a:solidFill>
                <a:schemeClr val="accent2"/>
              </a:solidFill>
            </a:endParaRPr>
          </a:p>
        </p:txBody>
      </p:sp>
      <p:sp>
        <p:nvSpPr>
          <p:cNvPr id="9" name="Content Placeholder 1">
            <a:extLst>
              <a:ext uri="{FF2B5EF4-FFF2-40B4-BE49-F238E27FC236}">
                <a16:creationId xmlns:a16="http://schemas.microsoft.com/office/drawing/2014/main" id="{6EAA0AF3-3F51-0E58-2538-AD31BB8791D3}"/>
              </a:ext>
            </a:extLst>
          </p:cNvPr>
          <p:cNvSpPr txBox="1">
            <a:spLocks/>
          </p:cNvSpPr>
          <p:nvPr/>
        </p:nvSpPr>
        <p:spPr>
          <a:xfrm>
            <a:off x="9581724" y="821188"/>
            <a:ext cx="1684993" cy="537224"/>
          </a:xfrm>
          <a:prstGeom prst="rect">
            <a:avLst/>
          </a:prstGeom>
        </p:spPr>
        <p:txBody>
          <a:bodyPr vert="horz" lIns="91440" tIns="45720" rIns="91440" bIns="45720" rtlCol="0">
            <a:no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3600" dirty="0">
                <a:solidFill>
                  <a:schemeClr val="accent5"/>
                </a:solidFill>
                <a:ea typeface="Verdana" panose="020B0604030504040204" pitchFamily="34" charset="0"/>
              </a:rPr>
              <a:t>– 10</a:t>
            </a:r>
            <a:endParaRPr lang="en-US" sz="3600" dirty="0">
              <a:solidFill>
                <a:schemeClr val="accent5"/>
              </a:solidFill>
            </a:endParaRPr>
          </a:p>
        </p:txBody>
      </p:sp>
      <p:sp>
        <p:nvSpPr>
          <p:cNvPr id="10" name="Callout: Up Arrow 9">
            <a:extLst>
              <a:ext uri="{FF2B5EF4-FFF2-40B4-BE49-F238E27FC236}">
                <a16:creationId xmlns:a16="http://schemas.microsoft.com/office/drawing/2014/main" id="{CA9A383D-B15E-CE30-A229-FF4337A02E6A}"/>
              </a:ext>
            </a:extLst>
          </p:cNvPr>
          <p:cNvSpPr/>
          <p:nvPr/>
        </p:nvSpPr>
        <p:spPr>
          <a:xfrm>
            <a:off x="7478708" y="1396804"/>
            <a:ext cx="1684993" cy="1098282"/>
          </a:xfrm>
          <a:prstGeom prst="upArrowCallout">
            <a:avLst>
              <a:gd name="adj1" fmla="val 4889"/>
              <a:gd name="adj2" fmla="val 14944"/>
              <a:gd name="adj3" fmla="val 25000"/>
              <a:gd name="adj4" fmla="val 64977"/>
            </a:avLst>
          </a:prstGeom>
          <a:solidFill>
            <a:schemeClr val="bg1">
              <a:lumMod val="95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latin typeface="Arial" panose="020B0604020202020204" pitchFamily="34" charset="0"/>
              </a:rPr>
              <a:t>$7/notebook</a:t>
            </a:r>
          </a:p>
        </p:txBody>
      </p:sp>
      <p:sp>
        <p:nvSpPr>
          <p:cNvPr id="11" name="Callout: Up Arrow 10">
            <a:extLst>
              <a:ext uri="{FF2B5EF4-FFF2-40B4-BE49-F238E27FC236}">
                <a16:creationId xmlns:a16="http://schemas.microsoft.com/office/drawing/2014/main" id="{AD6877DE-77C3-E0CB-ECE9-0F644F5A13D4}"/>
              </a:ext>
            </a:extLst>
          </p:cNvPr>
          <p:cNvSpPr/>
          <p:nvPr/>
        </p:nvSpPr>
        <p:spPr>
          <a:xfrm>
            <a:off x="9204321" y="1398798"/>
            <a:ext cx="1684993" cy="1105295"/>
          </a:xfrm>
          <a:prstGeom prst="upArrowCallout">
            <a:avLst>
              <a:gd name="adj1" fmla="val 4889"/>
              <a:gd name="adj2" fmla="val 14944"/>
              <a:gd name="adj3" fmla="val 25000"/>
              <a:gd name="adj4" fmla="val 64977"/>
            </a:avLst>
          </a:prstGeom>
          <a:solidFill>
            <a:schemeClr val="bg1">
              <a:lumMod val="95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solidFill>
                <a:latin typeface="Arial" panose="020B0604020202020204" pitchFamily="34" charset="0"/>
              </a:rPr>
              <a:t>coupon reduces price</a:t>
            </a:r>
          </a:p>
        </p:txBody>
      </p:sp>
      <p:sp>
        <p:nvSpPr>
          <p:cNvPr id="4" name="TextBox 3">
            <a:extLst>
              <a:ext uri="{FF2B5EF4-FFF2-40B4-BE49-F238E27FC236}">
                <a16:creationId xmlns:a16="http://schemas.microsoft.com/office/drawing/2014/main" id="{6B97C3EF-3CED-7EE1-D58F-802CDECFD8A3}"/>
              </a:ext>
            </a:extLst>
          </p:cNvPr>
          <p:cNvSpPr txBox="1"/>
          <p:nvPr/>
        </p:nvSpPr>
        <p:spPr>
          <a:xfrm>
            <a:off x="704487" y="2077407"/>
            <a:ext cx="5283484" cy="2062103"/>
          </a:xfrm>
          <a:prstGeom prst="rect">
            <a:avLst/>
          </a:prstGeom>
          <a:noFill/>
          <a:ln w="28575">
            <a:solidFill>
              <a:schemeClr val="bg1">
                <a:lumMod val="75000"/>
              </a:schemeClr>
            </a:solidFill>
            <a:prstDash val="dash"/>
          </a:ln>
        </p:spPr>
        <p:txBody>
          <a:bodyPr wrap="square" lIns="182880" tIns="182880" bIns="182880" rtlCol="0">
            <a:spAutoFit/>
          </a:bodyPr>
          <a:lstStyle/>
          <a:p>
            <a:pPr>
              <a:spcAft>
                <a:spcPts val="1200"/>
              </a:spcAft>
            </a:pPr>
            <a:r>
              <a:rPr lang="en-US" dirty="0">
                <a:latin typeface="Verdana" panose="020B0604030504040204" pitchFamily="34" charset="0"/>
                <a:ea typeface="Verdana" panose="020B0604030504040204" pitchFamily="34" charset="0"/>
              </a:rPr>
              <a:t>Emily buys notebooks that cost $7 each at the grocery store and uses a $10 coupon. </a:t>
            </a:r>
          </a:p>
          <a:p>
            <a:pPr>
              <a:spcAft>
                <a:spcPts val="1200"/>
              </a:spcAft>
            </a:pPr>
            <a:r>
              <a:rPr lang="en-US" dirty="0">
                <a:latin typeface="Verdana" panose="020B0604030504040204" pitchFamily="34" charset="0"/>
                <a:ea typeface="Verdana" panose="020B0604030504040204" pitchFamily="34" charset="0"/>
              </a:rPr>
              <a:t>David buys the same notebooks online for $5 each. He pays $12 shipping. </a:t>
            </a:r>
          </a:p>
          <a:p>
            <a:pPr>
              <a:spcAft>
                <a:spcPts val="1200"/>
              </a:spcAft>
            </a:pPr>
            <a:r>
              <a:rPr lang="en-US" dirty="0">
                <a:latin typeface="Verdana" panose="020B0604030504040204" pitchFamily="34" charset="0"/>
                <a:ea typeface="Verdana" panose="020B0604030504040204" pitchFamily="34" charset="0"/>
              </a:rPr>
              <a:t>They spend the same amount of money.</a:t>
            </a:r>
            <a:endParaRPr lang="en-US"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97311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par>
                          <p:cTn id="20" fill="hold">
                            <p:stCondLst>
                              <p:cond delay="0"/>
                            </p:stCondLst>
                            <p:childTnLst>
                              <p:par>
                                <p:cTn id="21" presetID="2" presetClass="entr" presetSubtype="4"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par>
                          <p:cTn id="29" fill="hold">
                            <p:stCondLst>
                              <p:cond delay="0"/>
                            </p:stCondLst>
                            <p:childTnLst>
                              <p:par>
                                <p:cTn id="30" presetID="2" presetClass="entr" presetSubtype="4"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p:bldP spid="9" grpId="0"/>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25A41-4058-FBA0-FE27-70D2A71FC00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D03BCB-6B41-459D-1FB2-5759622A620B}"/>
              </a:ext>
            </a:extLst>
          </p:cNvPr>
          <p:cNvSpPr>
            <a:spLocks noGrp="1"/>
          </p:cNvSpPr>
          <p:nvPr>
            <p:ph sz="half" idx="1"/>
          </p:nvPr>
        </p:nvSpPr>
        <p:spPr>
          <a:xfrm>
            <a:off x="740189" y="364489"/>
            <a:ext cx="5212080" cy="1607296"/>
          </a:xfrm>
        </p:spPr>
        <p:txBody>
          <a:bodyPr/>
          <a:lstStyle/>
          <a:p>
            <a:r>
              <a:rPr lang="en-US" dirty="0"/>
              <a:t>The algebraic expression that represents the amount that David spent is 5</a:t>
            </a:r>
            <a:r>
              <a:rPr lang="en-US" i="1" dirty="0"/>
              <a:t>x </a:t>
            </a:r>
            <a:r>
              <a:rPr lang="en-US" dirty="0"/>
              <a:t>– 12</a:t>
            </a:r>
            <a:r>
              <a:rPr lang="en-US" i="1" dirty="0"/>
              <a:t>.</a:t>
            </a:r>
            <a:endParaRPr lang="en-US" dirty="0"/>
          </a:p>
        </p:txBody>
      </p:sp>
      <p:sp>
        <p:nvSpPr>
          <p:cNvPr id="5" name="Rectangle 4">
            <a:extLst>
              <a:ext uri="{FF2B5EF4-FFF2-40B4-BE49-F238E27FC236}">
                <a16:creationId xmlns:a16="http://schemas.microsoft.com/office/drawing/2014/main" id="{401763DB-B586-C02C-473A-0AE71930D4A7}"/>
              </a:ext>
            </a:extLst>
          </p:cNvPr>
          <p:cNvSpPr/>
          <p:nvPr/>
        </p:nvSpPr>
        <p:spPr>
          <a:xfrm>
            <a:off x="0" y="5475368"/>
            <a:ext cx="12191999" cy="6843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3" indent="-11113" algn="ctr" defTabSz="761970">
              <a:defRPr/>
            </a:pPr>
            <a:r>
              <a:rPr lang="en-US" sz="4400" b="1" dirty="0">
                <a:solidFill>
                  <a:prstClr val="white"/>
                </a:solidFill>
                <a:latin typeface="Century Gothic" panose="020B0502020202020204" pitchFamily="34" charset="0"/>
              </a:rPr>
              <a:t>1-2-3 SHOWDOWN</a:t>
            </a:r>
            <a:endParaRPr lang="en-US" sz="4800" b="1" dirty="0">
              <a:solidFill>
                <a:prstClr val="white"/>
              </a:solidFill>
              <a:latin typeface="Century Gothic" panose="020B0502020202020204" pitchFamily="34" charset="0"/>
            </a:endParaRPr>
          </a:p>
        </p:txBody>
      </p:sp>
      <p:sp>
        <p:nvSpPr>
          <p:cNvPr id="6" name="Rectangle 5">
            <a:extLst>
              <a:ext uri="{FF2B5EF4-FFF2-40B4-BE49-F238E27FC236}">
                <a16:creationId xmlns:a16="http://schemas.microsoft.com/office/drawing/2014/main" id="{52FC91A7-3FF9-BDA5-FCEE-7AAE8CEABA53}"/>
              </a:ext>
            </a:extLst>
          </p:cNvPr>
          <p:cNvSpPr/>
          <p:nvPr/>
        </p:nvSpPr>
        <p:spPr>
          <a:xfrm>
            <a:off x="7666443" y="2841591"/>
            <a:ext cx="2955043" cy="1497103"/>
          </a:xfrm>
          <a:prstGeom prst="rect">
            <a:avLst/>
          </a:prstGeom>
          <a:solidFill>
            <a:srgbClr val="CAED9D"/>
          </a:solidFill>
          <a:ln>
            <a:solidFill>
              <a:srgbClr val="82C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r>
              <a:rPr lang="en-US" sz="6600" b="1" dirty="0">
                <a:solidFill>
                  <a:prstClr val="black">
                    <a:lumMod val="85000"/>
                    <a:lumOff val="15000"/>
                  </a:prstClr>
                </a:solidFill>
                <a:latin typeface="Century Gothic" panose="020B0502020202020204" pitchFamily="34" charset="0"/>
              </a:rPr>
              <a:t>FIB!</a:t>
            </a:r>
          </a:p>
        </p:txBody>
      </p:sp>
      <p:sp>
        <p:nvSpPr>
          <p:cNvPr id="4" name="Content Placeholder 1">
            <a:extLst>
              <a:ext uri="{FF2B5EF4-FFF2-40B4-BE49-F238E27FC236}">
                <a16:creationId xmlns:a16="http://schemas.microsoft.com/office/drawing/2014/main" id="{7EF6F461-172C-EEDC-3AA8-F1E5F01BBDBF}"/>
              </a:ext>
            </a:extLst>
          </p:cNvPr>
          <p:cNvSpPr txBox="1">
            <a:spLocks/>
          </p:cNvSpPr>
          <p:nvPr/>
        </p:nvSpPr>
        <p:spPr>
          <a:xfrm>
            <a:off x="7914615" y="821188"/>
            <a:ext cx="813181" cy="537224"/>
          </a:xfrm>
          <a:prstGeom prst="rect">
            <a:avLst/>
          </a:prstGeom>
        </p:spPr>
        <p:txBody>
          <a:bodyPr vert="horz" lIns="91440" tIns="45720" rIns="91440" bIns="45720" rtlCol="0">
            <a:no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solidFill>
                  <a:schemeClr val="accent2"/>
                </a:solidFill>
              </a:rPr>
              <a:t>5</a:t>
            </a:r>
            <a:r>
              <a:rPr lang="en-US" sz="3600" i="1" dirty="0">
                <a:solidFill>
                  <a:schemeClr val="accent2"/>
                </a:solidFill>
              </a:rPr>
              <a:t>x</a:t>
            </a:r>
            <a:endParaRPr lang="en-US" sz="3600" dirty="0">
              <a:solidFill>
                <a:schemeClr val="accent2"/>
              </a:solidFill>
            </a:endParaRPr>
          </a:p>
        </p:txBody>
      </p:sp>
      <p:sp>
        <p:nvSpPr>
          <p:cNvPr id="8" name="Content Placeholder 1">
            <a:extLst>
              <a:ext uri="{FF2B5EF4-FFF2-40B4-BE49-F238E27FC236}">
                <a16:creationId xmlns:a16="http://schemas.microsoft.com/office/drawing/2014/main" id="{9E31F6DA-0746-B395-6977-93F8C95FEBDA}"/>
              </a:ext>
            </a:extLst>
          </p:cNvPr>
          <p:cNvSpPr txBox="1">
            <a:spLocks/>
          </p:cNvSpPr>
          <p:nvPr/>
        </p:nvSpPr>
        <p:spPr>
          <a:xfrm>
            <a:off x="9581724" y="821188"/>
            <a:ext cx="1684993" cy="537224"/>
          </a:xfrm>
          <a:prstGeom prst="rect">
            <a:avLst/>
          </a:prstGeom>
        </p:spPr>
        <p:txBody>
          <a:bodyPr vert="horz" lIns="91440" tIns="45720" rIns="91440" bIns="45720" rtlCol="0">
            <a:no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3600" dirty="0">
                <a:solidFill>
                  <a:schemeClr val="accent5"/>
                </a:solidFill>
                <a:ea typeface="Verdana" panose="020B0604030504040204" pitchFamily="34" charset="0"/>
              </a:rPr>
              <a:t>+ 12</a:t>
            </a:r>
            <a:endParaRPr lang="en-US" sz="3600" dirty="0">
              <a:solidFill>
                <a:schemeClr val="accent5"/>
              </a:solidFill>
            </a:endParaRPr>
          </a:p>
        </p:txBody>
      </p:sp>
      <p:sp>
        <p:nvSpPr>
          <p:cNvPr id="9" name="Callout: Up Arrow 8">
            <a:extLst>
              <a:ext uri="{FF2B5EF4-FFF2-40B4-BE49-F238E27FC236}">
                <a16:creationId xmlns:a16="http://schemas.microsoft.com/office/drawing/2014/main" id="{FABCD79E-FCA0-AD24-37FD-3071376349CA}"/>
              </a:ext>
            </a:extLst>
          </p:cNvPr>
          <p:cNvSpPr/>
          <p:nvPr/>
        </p:nvSpPr>
        <p:spPr>
          <a:xfrm>
            <a:off x="7478708" y="1396804"/>
            <a:ext cx="1684993" cy="1098282"/>
          </a:xfrm>
          <a:prstGeom prst="upArrowCallout">
            <a:avLst>
              <a:gd name="adj1" fmla="val 4889"/>
              <a:gd name="adj2" fmla="val 14944"/>
              <a:gd name="adj3" fmla="val 25000"/>
              <a:gd name="adj4" fmla="val 64977"/>
            </a:avLst>
          </a:prstGeom>
          <a:solidFill>
            <a:schemeClr val="bg1">
              <a:lumMod val="95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latin typeface="Arial" panose="020B0604020202020204" pitchFamily="34" charset="0"/>
              </a:rPr>
              <a:t>$5/notebook</a:t>
            </a:r>
          </a:p>
        </p:txBody>
      </p:sp>
      <p:sp>
        <p:nvSpPr>
          <p:cNvPr id="10" name="Callout: Up Arrow 9">
            <a:extLst>
              <a:ext uri="{FF2B5EF4-FFF2-40B4-BE49-F238E27FC236}">
                <a16:creationId xmlns:a16="http://schemas.microsoft.com/office/drawing/2014/main" id="{687009B0-9DAC-BFA6-3CC8-CAD2AE977CB2}"/>
              </a:ext>
            </a:extLst>
          </p:cNvPr>
          <p:cNvSpPr/>
          <p:nvPr/>
        </p:nvSpPr>
        <p:spPr>
          <a:xfrm>
            <a:off x="9204321" y="1398798"/>
            <a:ext cx="1684993" cy="1105295"/>
          </a:xfrm>
          <a:prstGeom prst="upArrowCallout">
            <a:avLst>
              <a:gd name="adj1" fmla="val 4889"/>
              <a:gd name="adj2" fmla="val 14944"/>
              <a:gd name="adj3" fmla="val 25000"/>
              <a:gd name="adj4" fmla="val 64977"/>
            </a:avLst>
          </a:prstGeom>
          <a:solidFill>
            <a:schemeClr val="bg1">
              <a:lumMod val="95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solidFill>
                <a:latin typeface="Arial" panose="020B0604020202020204" pitchFamily="34" charset="0"/>
              </a:rPr>
              <a:t>shipping costs extra</a:t>
            </a:r>
          </a:p>
        </p:txBody>
      </p:sp>
      <p:sp>
        <p:nvSpPr>
          <p:cNvPr id="7" name="TextBox 6">
            <a:extLst>
              <a:ext uri="{FF2B5EF4-FFF2-40B4-BE49-F238E27FC236}">
                <a16:creationId xmlns:a16="http://schemas.microsoft.com/office/drawing/2014/main" id="{81C42092-C11C-50E6-E241-D92E352A9363}"/>
              </a:ext>
            </a:extLst>
          </p:cNvPr>
          <p:cNvSpPr txBox="1"/>
          <p:nvPr/>
        </p:nvSpPr>
        <p:spPr>
          <a:xfrm>
            <a:off x="704487" y="2077407"/>
            <a:ext cx="5283484" cy="2062103"/>
          </a:xfrm>
          <a:prstGeom prst="rect">
            <a:avLst/>
          </a:prstGeom>
          <a:noFill/>
          <a:ln w="28575">
            <a:solidFill>
              <a:schemeClr val="bg1">
                <a:lumMod val="75000"/>
              </a:schemeClr>
            </a:solidFill>
            <a:prstDash val="dash"/>
          </a:ln>
        </p:spPr>
        <p:txBody>
          <a:bodyPr wrap="square" lIns="182880" tIns="182880" bIns="182880" rtlCol="0">
            <a:spAutoFit/>
          </a:bodyPr>
          <a:lstStyle/>
          <a:p>
            <a:pPr>
              <a:spcAft>
                <a:spcPts val="1200"/>
              </a:spcAft>
            </a:pPr>
            <a:r>
              <a:rPr lang="en-US" dirty="0">
                <a:latin typeface="Verdana" panose="020B0604030504040204" pitchFamily="34" charset="0"/>
                <a:ea typeface="Verdana" panose="020B0604030504040204" pitchFamily="34" charset="0"/>
              </a:rPr>
              <a:t>Emily buys notebooks that cost $7 each at the grocery store and uses a $10 coupon. </a:t>
            </a:r>
          </a:p>
          <a:p>
            <a:pPr>
              <a:spcAft>
                <a:spcPts val="1200"/>
              </a:spcAft>
            </a:pPr>
            <a:r>
              <a:rPr lang="en-US" dirty="0">
                <a:latin typeface="Verdana" panose="020B0604030504040204" pitchFamily="34" charset="0"/>
                <a:ea typeface="Verdana" panose="020B0604030504040204" pitchFamily="34" charset="0"/>
              </a:rPr>
              <a:t>David buys the same notebooks online for $5 each. He pays $12 shipping. </a:t>
            </a:r>
          </a:p>
          <a:p>
            <a:pPr>
              <a:spcAft>
                <a:spcPts val="1200"/>
              </a:spcAft>
            </a:pPr>
            <a:r>
              <a:rPr lang="en-US" dirty="0">
                <a:latin typeface="Verdana" panose="020B0604030504040204" pitchFamily="34" charset="0"/>
                <a:ea typeface="Verdana" panose="020B0604030504040204" pitchFamily="34" charset="0"/>
              </a:rPr>
              <a:t>They spend the same amount of money.</a:t>
            </a:r>
            <a:endParaRPr lang="en-US"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84784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par>
                          <p:cTn id="20" fill="hold">
                            <p:stCondLst>
                              <p:cond delay="0"/>
                            </p:stCondLst>
                            <p:childTnLst>
                              <p:par>
                                <p:cTn id="21" presetID="2" presetClass="entr" presetSubtype="4"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par>
                          <p:cTn id="29" fill="hold">
                            <p:stCondLst>
                              <p:cond delay="0"/>
                            </p:stCondLst>
                            <p:childTnLst>
                              <p:par>
                                <p:cTn id="30" presetID="2" presetClass="entr" presetSubtype="4"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 grpId="0"/>
      <p:bldP spid="8" grpId="0"/>
      <p:bldP spid="9" grpId="0" animBg="1"/>
      <p:bldP spid="10" grpId="0" animBg="1"/>
    </p:bldLst>
  </p:timing>
</p:sld>
</file>

<file path=ppt/theme/theme1.xml><?xml version="1.0" encoding="utf-8"?>
<a:theme xmlns:a="http://schemas.openxmlformats.org/drawingml/2006/main" name="blank option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 make a pla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 show what you know">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 work it out">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4 think it u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5 write about it">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title pag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879</TotalTime>
  <Words>2724</Words>
  <Application>Microsoft Office PowerPoint</Application>
  <PresentationFormat>Widescreen</PresentationFormat>
  <Paragraphs>250</Paragraphs>
  <Slides>18</Slides>
  <Notes>18</Notes>
  <HiddenSlides>2</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18</vt:i4>
      </vt:variant>
    </vt:vector>
  </HeadingPairs>
  <TitlesOfParts>
    <vt:vector size="30" baseType="lpstr">
      <vt:lpstr>Arial</vt:lpstr>
      <vt:lpstr>Calibri</vt:lpstr>
      <vt:lpstr>Century Gothic</vt:lpstr>
      <vt:lpstr>Tahoma</vt:lpstr>
      <vt:lpstr>Verdana</vt:lpstr>
      <vt:lpstr>blank options</vt:lpstr>
      <vt:lpstr>1 make a plan</vt:lpstr>
      <vt:lpstr>2 show what you know</vt:lpstr>
      <vt:lpstr>3 work it out</vt:lpstr>
      <vt:lpstr>4 think it up</vt:lpstr>
      <vt:lpstr>5 write about it</vt:lpstr>
      <vt:lpstr>title page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Sandy Lucero</dc:creator>
  <cp:lastModifiedBy>Sandy Lucero</cp:lastModifiedBy>
  <cp:revision>95</cp:revision>
  <dcterms:created xsi:type="dcterms:W3CDTF">2025-07-09T19:11:59Z</dcterms:created>
  <dcterms:modified xsi:type="dcterms:W3CDTF">2025-09-22T23:58:16Z</dcterms:modified>
</cp:coreProperties>
</file>