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6"/>
  </p:notesMasterIdLst>
  <p:sldIdLst>
    <p:sldId id="256" r:id="rId8"/>
    <p:sldId id="265" r:id="rId9"/>
    <p:sldId id="258" r:id="rId10"/>
    <p:sldId id="279" r:id="rId11"/>
    <p:sldId id="259" r:id="rId12"/>
    <p:sldId id="280" r:id="rId13"/>
    <p:sldId id="270" r:id="rId14"/>
    <p:sldId id="271" r:id="rId15"/>
    <p:sldId id="289" r:id="rId16"/>
    <p:sldId id="290" r:id="rId17"/>
    <p:sldId id="260" r:id="rId18"/>
    <p:sldId id="267" r:id="rId19"/>
    <p:sldId id="282" r:id="rId20"/>
    <p:sldId id="261" r:id="rId21"/>
    <p:sldId id="268" r:id="rId22"/>
    <p:sldId id="283" r:id="rId23"/>
    <p:sldId id="262"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FDFDB4-DC1F-007E-BD8F-ADA6C5304D83}" name="Sandy Lucero" initials="SL" userId="S::sandy@lead4ward.com::64dd3d7d-bc22-49e0-9b8a-4cec45fb4fae" providerId="AD"/>
  <p188:author id="{B0EBDACC-B921-258E-D6E5-885307BDEEAE}" name="Kimberly O'Neal" initials="KO" userId="C7XtvxS4g0cBb4xk4cfY09vszhBAkawk5/Khzw2ihEQ="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47AD2"/>
    <a:srgbClr val="089AF1"/>
    <a:srgbClr val="AEDEFC"/>
    <a:srgbClr val="86C440"/>
    <a:srgbClr val="E8F4DB"/>
    <a:srgbClr val="005EA0"/>
    <a:srgbClr val="035EA0"/>
    <a:srgbClr val="E1EDF6"/>
    <a:srgbClr val="820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618400-46D5-48EB-909B-4FB085BD1BC5}" v="23" dt="2025-09-19T15:42:26.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29" autoAdjust="0"/>
    <p:restoredTop sz="65707" autoAdjust="0"/>
  </p:normalViewPr>
  <p:slideViewPr>
    <p:cSldViewPr snapToGrid="0">
      <p:cViewPr varScale="1">
        <p:scale>
          <a:sx n="70" d="100"/>
          <a:sy n="70" d="100"/>
        </p:scale>
        <p:origin x="1722" y="54"/>
      </p:cViewPr>
      <p:guideLst/>
    </p:cSldViewPr>
  </p:slideViewPr>
  <p:notesTextViewPr>
    <p:cViewPr>
      <p:scale>
        <a:sx n="1" d="1"/>
        <a:sy n="1" d="1"/>
      </p:scale>
      <p:origin x="0" y="-79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224C7D82-C080-4823-98CA-46597280DDDF}"/>
    <pc:docChg chg="modSld">
      <pc:chgData name="Kimberly O'Neal" userId="C7XtvxS4g0cBb4xk4cfY09vszhBAkawk5/Khzw2ihEQ=" providerId="None" clId="Web-{224C7D82-C080-4823-98CA-46597280DDDF}" dt="2025-08-27T22:35:52.720" v="4"/>
      <pc:docMkLst>
        <pc:docMk/>
      </pc:docMkLst>
      <pc:sldChg chg="modSp">
        <pc:chgData name="Kimberly O'Neal" userId="C7XtvxS4g0cBb4xk4cfY09vszhBAkawk5/Khzw2ihEQ=" providerId="None" clId="Web-{224C7D82-C080-4823-98CA-46597280DDDF}" dt="2025-08-27T22:34:37.298" v="2" actId="1076"/>
        <pc:sldMkLst>
          <pc:docMk/>
          <pc:sldMk cId="176977563" sldId="265"/>
        </pc:sldMkLst>
      </pc:sldChg>
      <pc:sldChg chg="modSp">
        <pc:chgData name="Kimberly O'Neal" userId="C7XtvxS4g0cBb4xk4cfY09vszhBAkawk5/Khzw2ihEQ=" providerId="None" clId="Web-{224C7D82-C080-4823-98CA-46597280DDDF}" dt="2025-08-27T22:34:56.642" v="3" actId="1076"/>
        <pc:sldMkLst>
          <pc:docMk/>
          <pc:sldMk cId="3973114400" sldId="271"/>
        </pc:sldMkLst>
        <pc:spChg chg="mod">
          <ac:chgData name="Kimberly O'Neal" userId="C7XtvxS4g0cBb4xk4cfY09vszhBAkawk5/Khzw2ihEQ=" providerId="None" clId="Web-{224C7D82-C080-4823-98CA-46597280DDDF}" dt="2025-08-27T22:34:56.642" v="3" actId="1076"/>
          <ac:spMkLst>
            <pc:docMk/>
            <pc:sldMk cId="3973114400" sldId="271"/>
            <ac:spMk id="2" creationId="{5993EC42-F528-CC78-4903-564AC251DDB0}"/>
          </ac:spMkLst>
        </pc:spChg>
      </pc:sldChg>
      <pc:sldChg chg="modSp">
        <pc:chgData name="Kimberly O'Neal" userId="C7XtvxS4g0cBb4xk4cfY09vszhBAkawk5/Khzw2ihEQ=" providerId="None" clId="Web-{224C7D82-C080-4823-98CA-46597280DDDF}" dt="2025-08-27T22:35:52.720" v="4"/>
        <pc:sldMkLst>
          <pc:docMk/>
          <pc:sldMk cId="252226454" sldId="288"/>
        </pc:sldMkLst>
        <pc:spChg chg="mod">
          <ac:chgData name="Kimberly O'Neal" userId="C7XtvxS4g0cBb4xk4cfY09vszhBAkawk5/Khzw2ihEQ=" providerId="None" clId="Web-{224C7D82-C080-4823-98CA-46597280DDDF}" dt="2025-08-27T22:35:52.720" v="4"/>
          <ac:spMkLst>
            <pc:docMk/>
            <pc:sldMk cId="252226454" sldId="288"/>
            <ac:spMk id="4" creationId="{B2A22F1D-EF73-DC93-91FC-8A6B4F7CF2A7}"/>
          </ac:spMkLst>
        </pc:spChg>
      </pc:sldChg>
    </pc:docChg>
  </pc:docChgLst>
  <pc:docChgLst>
    <pc:chgData name="Carol Gautier" userId="9f03ed452849cfae" providerId="LiveId" clId="{85B6686A-19B8-42DC-9CAA-6CC8AED98537}"/>
    <pc:docChg chg="undo custSel addSld delSld modSld sldOrd">
      <pc:chgData name="Carol Gautier" userId="9f03ed452849cfae" providerId="LiveId" clId="{85B6686A-19B8-42DC-9CAA-6CC8AED98537}" dt="2025-08-04T14:54:26.752" v="5867" actId="1038"/>
      <pc:docMkLst>
        <pc:docMk/>
      </pc:docMkLst>
      <pc:sldChg chg="addSp delSp modSp mod">
        <pc:chgData name="Carol Gautier" userId="9f03ed452849cfae" providerId="LiveId" clId="{85B6686A-19B8-42DC-9CAA-6CC8AED98537}" dt="2025-07-31T13:11:40.978" v="5107" actId="1076"/>
        <pc:sldMkLst>
          <pc:docMk/>
          <pc:sldMk cId="176977563" sldId="265"/>
        </pc:sldMkLst>
      </pc:sldChg>
      <pc:sldChg chg="addSp delSp modSp mod modNotesTx">
        <pc:chgData name="Carol Gautier" userId="9f03ed452849cfae" providerId="LiveId" clId="{85B6686A-19B8-42DC-9CAA-6CC8AED98537}" dt="2025-08-04T14:05:59.828" v="5522" actId="20577"/>
        <pc:sldMkLst>
          <pc:docMk/>
          <pc:sldMk cId="2172881330" sldId="267"/>
        </pc:sldMkLst>
      </pc:sldChg>
      <pc:sldChg chg="addSp delSp modSp mod">
        <pc:chgData name="Carol Gautier" userId="9f03ed452849cfae" providerId="LiveId" clId="{85B6686A-19B8-42DC-9CAA-6CC8AED98537}" dt="2025-07-31T13:20:16.816" v="5229" actId="20577"/>
        <pc:sldMkLst>
          <pc:docMk/>
          <pc:sldMk cId="1873386740" sldId="268"/>
        </pc:sldMkLst>
      </pc:sldChg>
      <pc:sldChg chg="addSp delSp modSp mod delAnim modAnim modNotesTx">
        <pc:chgData name="Carol Gautier" userId="9f03ed452849cfae" providerId="LiveId" clId="{85B6686A-19B8-42DC-9CAA-6CC8AED98537}" dt="2025-08-04T14:45:43.032" v="5731" actId="207"/>
        <pc:sldMkLst>
          <pc:docMk/>
          <pc:sldMk cId="3973114400" sldId="271"/>
        </pc:sldMkLst>
      </pc:sldChg>
      <pc:sldChg chg="del">
        <pc:chgData name="Carol Gautier" userId="9f03ed452849cfae" providerId="LiveId" clId="{85B6686A-19B8-42DC-9CAA-6CC8AED98537}" dt="2025-07-30T21:49:12.548" v="2850" actId="47"/>
        <pc:sldMkLst>
          <pc:docMk/>
          <pc:sldMk cId="3503585903" sldId="272"/>
        </pc:sldMkLst>
      </pc:sldChg>
      <pc:sldChg chg="del">
        <pc:chgData name="Carol Gautier" userId="9f03ed452849cfae" providerId="LiveId" clId="{85B6686A-19B8-42DC-9CAA-6CC8AED98537}" dt="2025-07-30T21:49:12.548" v="2850" actId="47"/>
        <pc:sldMkLst>
          <pc:docMk/>
          <pc:sldMk cId="1227204920" sldId="273"/>
        </pc:sldMkLst>
      </pc:sldChg>
      <pc:sldChg chg="del">
        <pc:chgData name="Carol Gautier" userId="9f03ed452849cfae" providerId="LiveId" clId="{85B6686A-19B8-42DC-9CAA-6CC8AED98537}" dt="2025-07-30T21:49:12.548" v="2850" actId="47"/>
        <pc:sldMkLst>
          <pc:docMk/>
          <pc:sldMk cId="2951371370" sldId="276"/>
        </pc:sldMkLst>
      </pc:sldChg>
      <pc:sldChg chg="del">
        <pc:chgData name="Carol Gautier" userId="9f03ed452849cfae" providerId="LiveId" clId="{85B6686A-19B8-42DC-9CAA-6CC8AED98537}" dt="2025-07-30T21:49:12.548" v="2850" actId="47"/>
        <pc:sldMkLst>
          <pc:docMk/>
          <pc:sldMk cId="1666130433" sldId="277"/>
        </pc:sldMkLst>
      </pc:sldChg>
      <pc:sldChg chg="del">
        <pc:chgData name="Carol Gautier" userId="9f03ed452849cfae" providerId="LiveId" clId="{85B6686A-19B8-42DC-9CAA-6CC8AED98537}" dt="2025-07-30T22:30:13.372" v="4476" actId="47"/>
        <pc:sldMkLst>
          <pc:docMk/>
          <pc:sldMk cId="2936408850" sldId="278"/>
        </pc:sldMkLst>
      </pc:sldChg>
      <pc:sldChg chg="addSp delSp modSp mod modNotesTx">
        <pc:chgData name="Carol Gautier" userId="9f03ed452849cfae" providerId="LiveId" clId="{85B6686A-19B8-42DC-9CAA-6CC8AED98537}" dt="2025-08-04T13:41:16.742" v="5253"/>
        <pc:sldMkLst>
          <pc:docMk/>
          <pc:sldMk cId="116853761" sldId="279"/>
        </pc:sldMkLst>
      </pc:sldChg>
      <pc:sldChg chg="addSp delSp modSp mod ord modNotesTx">
        <pc:chgData name="Carol Gautier" userId="9f03ed452849cfae" providerId="LiveId" clId="{85B6686A-19B8-42DC-9CAA-6CC8AED98537}" dt="2025-08-04T13:47:05.295" v="5403" actId="20577"/>
        <pc:sldMkLst>
          <pc:docMk/>
          <pc:sldMk cId="3894104992" sldId="280"/>
        </pc:sldMkLst>
      </pc:sldChg>
      <pc:sldChg chg="del">
        <pc:chgData name="Carol Gautier" userId="9f03ed452849cfae" providerId="LiveId" clId="{85B6686A-19B8-42DC-9CAA-6CC8AED98537}" dt="2025-07-30T21:26:34.104" v="1702" actId="47"/>
        <pc:sldMkLst>
          <pc:docMk/>
          <pc:sldMk cId="663612293" sldId="281"/>
        </pc:sldMkLst>
      </pc:sldChg>
      <pc:sldChg chg="addSp delSp modSp mod modAnim modNotesTx">
        <pc:chgData name="Carol Gautier" userId="9f03ed452849cfae" providerId="LiveId" clId="{85B6686A-19B8-42DC-9CAA-6CC8AED98537}" dt="2025-07-31T14:59:25.741" v="5248" actId="478"/>
        <pc:sldMkLst>
          <pc:docMk/>
          <pc:sldMk cId="874935960" sldId="282"/>
        </pc:sldMkLst>
      </pc:sldChg>
      <pc:sldChg chg="addSp delSp modSp mod modNotesTx">
        <pc:chgData name="Carol Gautier" userId="9f03ed452849cfae" providerId="LiveId" clId="{85B6686A-19B8-42DC-9CAA-6CC8AED98537}" dt="2025-08-04T14:54:26.752" v="5867" actId="1038"/>
        <pc:sldMkLst>
          <pc:docMk/>
          <pc:sldMk cId="3471312857" sldId="283"/>
        </pc:sldMkLst>
      </pc:sldChg>
      <pc:sldChg chg="addSp delSp modSp mod">
        <pc:chgData name="Carol Gautier" userId="9f03ed452849cfae" providerId="LiveId" clId="{85B6686A-19B8-42DC-9CAA-6CC8AED98537}" dt="2025-08-04T14:25:12.846" v="5727" actId="1076"/>
        <pc:sldMkLst>
          <pc:docMk/>
          <pc:sldMk cId="252226454" sldId="288"/>
        </pc:sldMkLst>
      </pc:sldChg>
      <pc:sldChg chg="addSp delSp modSp add mod delAnim modAnim modNotesTx">
        <pc:chgData name="Carol Gautier" userId="9f03ed452849cfae" providerId="LiveId" clId="{85B6686A-19B8-42DC-9CAA-6CC8AED98537}" dt="2025-07-31T13:21:58.893" v="5238" actId="6549"/>
        <pc:sldMkLst>
          <pc:docMk/>
          <pc:sldMk cId="1081391869" sldId="289"/>
        </pc:sldMkLst>
      </pc:sldChg>
      <pc:sldChg chg="addSp delSp modSp add mod addAnim delAnim modAnim modNotesTx">
        <pc:chgData name="Carol Gautier" userId="9f03ed452849cfae" providerId="LiveId" clId="{85B6686A-19B8-42DC-9CAA-6CC8AED98537}" dt="2025-08-04T14:53:53.821" v="5821" actId="1038"/>
        <pc:sldMkLst>
          <pc:docMk/>
          <pc:sldMk cId="2300129535" sldId="290"/>
        </pc:sldMkLst>
      </pc:sldChg>
      <pc:sldChg chg="add del">
        <pc:chgData name="Carol Gautier" userId="9f03ed452849cfae" providerId="LiveId" clId="{85B6686A-19B8-42DC-9CAA-6CC8AED98537}" dt="2025-07-30T21:52:57.370" v="2955"/>
        <pc:sldMkLst>
          <pc:docMk/>
          <pc:sldMk cId="2536633276" sldId="291"/>
        </pc:sldMkLst>
      </pc:sldChg>
    </pc:docChg>
  </pc:docChgLst>
  <pc:docChgLst>
    <pc:chgData name="Kimberly O'Neal" userId="C7XtvxS4g0cBb4xk4cfY09vszhBAkawk5/Khzw2ihEQ=" providerId="None" clId="Web-{57618400-46D5-48EB-909B-4FB085BD1BC5}"/>
    <pc:docChg chg="mod modSld">
      <pc:chgData name="Kimberly O'Neal" userId="C7XtvxS4g0cBb4xk4cfY09vszhBAkawk5/Khzw2ihEQ=" providerId="None" clId="Web-{57618400-46D5-48EB-909B-4FB085BD1BC5}" dt="2025-09-19T15:42:26.429" v="20"/>
      <pc:docMkLst>
        <pc:docMk/>
      </pc:docMkLst>
      <pc:sldChg chg="modSp">
        <pc:chgData name="Kimberly O'Neal" userId="C7XtvxS4g0cBb4xk4cfY09vszhBAkawk5/Khzw2ihEQ=" providerId="None" clId="Web-{57618400-46D5-48EB-909B-4FB085BD1BC5}" dt="2025-09-19T15:42:17.195" v="19" actId="14100"/>
        <pc:sldMkLst>
          <pc:docMk/>
          <pc:sldMk cId="1873386740" sldId="268"/>
        </pc:sldMkLst>
        <pc:spChg chg="mod">
          <ac:chgData name="Kimberly O'Neal" userId="C7XtvxS4g0cBb4xk4cfY09vszhBAkawk5/Khzw2ihEQ=" providerId="None" clId="Web-{57618400-46D5-48EB-909B-4FB085BD1BC5}" dt="2025-09-19T15:42:17.195" v="19" actId="14100"/>
          <ac:spMkLst>
            <pc:docMk/>
            <pc:sldMk cId="1873386740" sldId="268"/>
            <ac:spMk id="2" creationId="{50DE24A2-923E-C6A0-8E00-97623BDC1844}"/>
          </ac:spMkLst>
        </pc:spChg>
      </pc:sldChg>
    </pc:docChg>
  </pc:docChgLst>
  <pc:docChgLst>
    <pc:chgData name="Kimberly O'Neal" userId="C7XtvxS4g0cBb4xk4cfY09vszhBAkawk5/Khzw2ihEQ=" providerId="None" clId="Web-{6FA18A73-B7B3-4C30-A5DA-9D636E499A97}"/>
    <pc:docChg chg="modSld">
      <pc:chgData name="Kimberly O'Neal" userId="C7XtvxS4g0cBb4xk4cfY09vszhBAkawk5/Khzw2ihEQ=" providerId="None" clId="Web-{6FA18A73-B7B3-4C30-A5DA-9D636E499A97}" dt="2025-09-03T18:20:09.380" v="5" actId="1076"/>
      <pc:docMkLst>
        <pc:docMk/>
      </pc:docMkLst>
      <pc:sldChg chg="addSp delSp modSp">
        <pc:chgData name="Kimberly O'Neal" userId="C7XtvxS4g0cBb4xk4cfY09vszhBAkawk5/Khzw2ihEQ=" providerId="None" clId="Web-{6FA18A73-B7B3-4C30-A5DA-9D636E499A97}" dt="2025-09-03T18:20:09.380" v="5" actId="1076"/>
        <pc:sldMkLst>
          <pc:docMk/>
          <pc:sldMk cId="176977563" sldId="265"/>
        </pc:sldMkLst>
        <pc:spChg chg="mod">
          <ac:chgData name="Kimberly O'Neal" userId="C7XtvxS4g0cBb4xk4cfY09vszhBAkawk5/Khzw2ihEQ=" providerId="None" clId="Web-{6FA18A73-B7B3-4C30-A5DA-9D636E499A97}" dt="2025-09-03T18:20:03.786" v="3" actId="1076"/>
          <ac:spMkLst>
            <pc:docMk/>
            <pc:sldMk cId="176977563" sldId="265"/>
            <ac:spMk id="2" creationId="{15FB5AB6-056B-19A4-7829-DE3316DB68E7}"/>
          </ac:spMkLst>
        </pc:spChg>
      </pc:sldChg>
    </pc:docChg>
  </pc:docChgLst>
  <pc:docChgLst>
    <pc:chgData name="Kimberly O'Neal" userId="C7XtvxS4g0cBb4xk4cfY09vszhBAkawk5/Khzw2ihEQ=" providerId="None" clId="Web-{724C28A9-4DBA-491A-B8CE-6EB0CDAF7E62}"/>
    <pc:docChg chg="modSld">
      <pc:chgData name="Kimberly O'Neal" userId="C7XtvxS4g0cBb4xk4cfY09vszhBAkawk5/Khzw2ihEQ=" providerId="None" clId="Web-{724C28A9-4DBA-491A-B8CE-6EB0CDAF7E62}" dt="2025-09-12T17:04:00.668" v="2" actId="1076"/>
      <pc:docMkLst>
        <pc:docMk/>
      </pc:docMkLst>
      <pc:sldChg chg="modSp">
        <pc:chgData name="Kimberly O'Neal" userId="C7XtvxS4g0cBb4xk4cfY09vszhBAkawk5/Khzw2ihEQ=" providerId="None" clId="Web-{724C28A9-4DBA-491A-B8CE-6EB0CDAF7E62}" dt="2025-09-12T17:04:00.668" v="2" actId="1076"/>
        <pc:sldMkLst>
          <pc:docMk/>
          <pc:sldMk cId="252226454" sldId="288"/>
        </pc:sldMkLst>
        <pc:spChg chg="ord">
          <ac:chgData name="Kimberly O'Neal" userId="C7XtvxS4g0cBb4xk4cfY09vszhBAkawk5/Khzw2ihEQ=" providerId="None" clId="Web-{724C28A9-4DBA-491A-B8CE-6EB0CDAF7E62}" dt="2025-09-12T17:03:57.871" v="1"/>
          <ac:spMkLst>
            <pc:docMk/>
            <pc:sldMk cId="252226454" sldId="288"/>
            <ac:spMk id="4" creationId="{B2A22F1D-EF73-DC93-91FC-8A6B4F7CF2A7}"/>
          </ac:spMkLst>
        </pc:spChg>
      </pc:sldChg>
    </pc:docChg>
  </pc:docChgLst>
  <pc:docChgLst>
    <pc:chgData name="Kimberly O'Neal" userId="C7XtvxS4g0cBb4xk4cfY09vszhBAkawk5/Khzw2ihEQ=" providerId="None" clId="Web-{49904224-CBE0-463E-9F2E-FD8171398EEC}"/>
    <pc:docChg chg="modSld">
      <pc:chgData name="Kimberly O'Neal" userId="C7XtvxS4g0cBb4xk4cfY09vszhBAkawk5/Khzw2ihEQ=" providerId="None" clId="Web-{49904224-CBE0-463E-9F2E-FD8171398EEC}" dt="2025-09-05T17:58:48.804" v="141" actId="20577"/>
      <pc:docMkLst>
        <pc:docMk/>
      </pc:docMkLst>
      <pc:sldChg chg="delAnim">
        <pc:chgData name="Kimberly O'Neal" userId="C7XtvxS4g0cBb4xk4cfY09vszhBAkawk5/Khzw2ihEQ=" providerId="None" clId="Web-{49904224-CBE0-463E-9F2E-FD8171398EEC}" dt="2025-09-05T17:56:55.881" v="25"/>
        <pc:sldMkLst>
          <pc:docMk/>
          <pc:sldMk cId="2172881330" sldId="267"/>
        </pc:sldMkLst>
      </pc:sldChg>
      <pc:sldChg chg="addSp modSp delAnim">
        <pc:chgData name="Kimberly O'Neal" userId="C7XtvxS4g0cBb4xk4cfY09vszhBAkawk5/Khzw2ihEQ=" providerId="None" clId="Web-{49904224-CBE0-463E-9F2E-FD8171398EEC}" dt="2025-09-05T17:58:02.069" v="80" actId="1076"/>
        <pc:sldMkLst>
          <pc:docMk/>
          <pc:sldMk cId="1873386740" sldId="268"/>
        </pc:sldMkLst>
        <pc:spChg chg="mod">
          <ac:chgData name="Kimberly O'Neal" userId="C7XtvxS4g0cBb4xk4cfY09vszhBAkawk5/Khzw2ihEQ=" providerId="None" clId="Web-{49904224-CBE0-463E-9F2E-FD8171398EEC}" dt="2025-09-05T17:58:00.257" v="79" actId="20577"/>
          <ac:spMkLst>
            <pc:docMk/>
            <pc:sldMk cId="1873386740" sldId="268"/>
            <ac:spMk id="2" creationId="{50DE24A2-923E-C6A0-8E00-97623BDC1844}"/>
          </ac:spMkLst>
        </pc:spChg>
        <pc:spChg chg="mod">
          <ac:chgData name="Kimberly O'Neal" userId="C7XtvxS4g0cBb4xk4cfY09vszhBAkawk5/Khzw2ihEQ=" providerId="None" clId="Web-{49904224-CBE0-463E-9F2E-FD8171398EEC}" dt="2025-09-05T17:57:36.460" v="40" actId="20577"/>
          <ac:spMkLst>
            <pc:docMk/>
            <pc:sldMk cId="1873386740" sldId="268"/>
            <ac:spMk id="3" creationId="{0D0B2114-043D-2DEF-8B73-2F305D133F8D}"/>
          </ac:spMkLst>
        </pc:spChg>
        <pc:spChg chg="add mod">
          <ac:chgData name="Kimberly O'Neal" userId="C7XtvxS4g0cBb4xk4cfY09vszhBAkawk5/Khzw2ihEQ=" providerId="None" clId="Web-{49904224-CBE0-463E-9F2E-FD8171398EEC}" dt="2025-09-05T17:57:24.991" v="37" actId="20577"/>
          <ac:spMkLst>
            <pc:docMk/>
            <pc:sldMk cId="1873386740" sldId="268"/>
            <ac:spMk id="4" creationId="{B6F4CC67-C01B-C196-DE91-D633AA04B8F2}"/>
          </ac:spMkLst>
        </pc:spChg>
        <pc:spChg chg="add mod">
          <ac:chgData name="Kimberly O'Neal" userId="C7XtvxS4g0cBb4xk4cfY09vszhBAkawk5/Khzw2ihEQ=" providerId="None" clId="Web-{49904224-CBE0-463E-9F2E-FD8171398EEC}" dt="2025-09-05T17:58:02.069" v="80" actId="1076"/>
          <ac:spMkLst>
            <pc:docMk/>
            <pc:sldMk cId="1873386740" sldId="268"/>
            <ac:spMk id="5" creationId="{035D48A3-3A3C-B655-3F3A-41E0F5145AB7}"/>
          </ac:spMkLst>
        </pc:spChg>
      </pc:sldChg>
      <pc:sldChg chg="modSp delAnim">
        <pc:chgData name="Kimberly O'Neal" userId="C7XtvxS4g0cBb4xk4cfY09vszhBAkawk5/Khzw2ihEQ=" providerId="None" clId="Web-{49904224-CBE0-463E-9F2E-FD8171398EEC}" dt="2025-09-05T17:56:44.037" v="21" actId="20577"/>
        <pc:sldMkLst>
          <pc:docMk/>
          <pc:sldMk cId="116853761" sldId="279"/>
        </pc:sldMkLst>
        <pc:spChg chg="mod">
          <ac:chgData name="Kimberly O'Neal" userId="C7XtvxS4g0cBb4xk4cfY09vszhBAkawk5/Khzw2ihEQ=" providerId="None" clId="Web-{49904224-CBE0-463E-9F2E-FD8171398EEC}" dt="2025-09-05T17:56:44.037" v="21" actId="20577"/>
          <ac:spMkLst>
            <pc:docMk/>
            <pc:sldMk cId="116853761" sldId="279"/>
            <ac:spMk id="2" creationId="{C7BF952D-F38E-F7F5-F5C8-C8849847AFE0}"/>
          </ac:spMkLst>
        </pc:spChg>
      </pc:sldChg>
      <pc:sldChg chg="delAnim">
        <pc:chgData name="Kimberly O'Neal" userId="C7XtvxS4g0cBb4xk4cfY09vszhBAkawk5/Khzw2ihEQ=" providerId="None" clId="Web-{49904224-CBE0-463E-9F2E-FD8171398EEC}" dt="2025-09-05T17:56:48.522" v="23"/>
        <pc:sldMkLst>
          <pc:docMk/>
          <pc:sldMk cId="3894104992" sldId="280"/>
        </pc:sldMkLst>
      </pc:sldChg>
      <pc:sldChg chg="addSp modSp delAnim">
        <pc:chgData name="Kimberly O'Neal" userId="C7XtvxS4g0cBb4xk4cfY09vszhBAkawk5/Khzw2ihEQ=" providerId="None" clId="Web-{49904224-CBE0-463E-9F2E-FD8171398EEC}" dt="2025-09-05T17:58:48.804" v="141" actId="20577"/>
        <pc:sldMkLst>
          <pc:docMk/>
          <pc:sldMk cId="252226454" sldId="288"/>
        </pc:sldMkLst>
        <pc:spChg chg="mod">
          <ac:chgData name="Kimberly O'Neal" userId="C7XtvxS4g0cBb4xk4cfY09vszhBAkawk5/Khzw2ihEQ=" providerId="None" clId="Web-{49904224-CBE0-463E-9F2E-FD8171398EEC}" dt="2025-09-05T17:58:48.804" v="141" actId="20577"/>
          <ac:spMkLst>
            <pc:docMk/>
            <pc:sldMk cId="252226454" sldId="288"/>
            <ac:spMk id="2" creationId="{5A9248D1-F337-0503-8E67-372386FA81E5}"/>
          </ac:spMkLst>
        </pc:spChg>
        <pc:spChg chg="mod">
          <ac:chgData name="Kimberly O'Neal" userId="C7XtvxS4g0cBb4xk4cfY09vszhBAkawk5/Khzw2ihEQ=" providerId="None" clId="Web-{49904224-CBE0-463E-9F2E-FD8171398EEC}" dt="2025-09-05T17:58:26.038" v="101" actId="20577"/>
          <ac:spMkLst>
            <pc:docMk/>
            <pc:sldMk cId="252226454" sldId="288"/>
            <ac:spMk id="3" creationId="{B6C2D999-4995-8556-5050-E584229293A2}"/>
          </ac:spMkLst>
        </pc:spChg>
        <pc:spChg chg="add mod">
          <ac:chgData name="Kimberly O'Neal" userId="C7XtvxS4g0cBb4xk4cfY09vszhBAkawk5/Khzw2ihEQ=" providerId="None" clId="Web-{49904224-CBE0-463E-9F2E-FD8171398EEC}" dt="2025-09-05T17:58:23.085" v="89" actId="20577"/>
          <ac:spMkLst>
            <pc:docMk/>
            <pc:sldMk cId="252226454" sldId="288"/>
            <ac:spMk id="5" creationId="{CEFE9D0B-0617-B95B-0EF6-4EC59FEA5186}"/>
          </ac:spMkLst>
        </pc:spChg>
        <pc:spChg chg="add mod">
          <ac:chgData name="Kimberly O'Neal" userId="C7XtvxS4g0cBb4xk4cfY09vszhBAkawk5/Khzw2ihEQ=" providerId="None" clId="Web-{49904224-CBE0-463E-9F2E-FD8171398EEC}" dt="2025-09-05T17:58:41.069" v="105" actId="20577"/>
          <ac:spMkLst>
            <pc:docMk/>
            <pc:sldMk cId="252226454" sldId="288"/>
            <ac:spMk id="6" creationId="{14685E79-7E62-DD76-3F3B-5258DB658F22}"/>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0T22:23:07.818"/>
    </inkml:context>
    <inkml:brush xml:id="br0">
      <inkml:brushProperty name="width" value="0.35" units="cm"/>
      <inkml:brushProperty name="height" value="0.35" units="cm"/>
      <inkml:brushProperty name="color" value="#4EA72E"/>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0T22:23:13.222"/>
    </inkml:context>
    <inkml:brush xml:id="br0">
      <inkml:brushProperty name="width" value="0.35" units="cm"/>
      <inkml:brushProperty name="height" value="0.35" units="cm"/>
      <inkml:brushProperty name="color" value="#4EA72E"/>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29233-45D7-6A98-E1B0-B14F0EB19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3B284-5EEC-28BB-817B-917664F4B2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48A1D-9A05-8251-03F2-EFCB1042FF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a:t>
            </a:r>
            <a:r>
              <a:rPr lang="en-US" sz="1200" b="1" i="0" dirty="0">
                <a:solidFill>
                  <a:srgbClr val="1D1C1D"/>
                </a:solidFill>
                <a:effectLst/>
              </a:rPr>
              <a:t> round 3 rationale</a:t>
            </a:r>
          </a:p>
          <a:p>
            <a:r>
              <a:rPr lang="en-US" dirty="0"/>
              <a:t>This is a FIB.</a:t>
            </a:r>
          </a:p>
          <a:p>
            <a:endParaRPr lang="en-US" dirty="0"/>
          </a:p>
          <a:p>
            <a:r>
              <a:rPr lang="en-US"/>
              <a:t>[Click] </a:t>
            </a:r>
            <a:r>
              <a:rPr lang="en-US" dirty="0"/>
              <a:t>19/6 = 3.16666…</a:t>
            </a:r>
          </a:p>
          <a:p>
            <a:r>
              <a:rPr lang="en-US" dirty="0"/>
              <a:t>[Click to show number line and 3.16… &lt; 3.4.]</a:t>
            </a:r>
          </a:p>
        </p:txBody>
      </p:sp>
      <p:sp>
        <p:nvSpPr>
          <p:cNvPr id="4" name="Slide Number Placeholder 3">
            <a:extLst>
              <a:ext uri="{FF2B5EF4-FFF2-40B4-BE49-F238E27FC236}">
                <a16:creationId xmlns:a16="http://schemas.microsoft.com/office/drawing/2014/main" id="{9C3D4973-14BC-E63E-04EB-882555776E9D}"/>
              </a:ext>
            </a:extLst>
          </p:cNvPr>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392822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buFont typeface="Arial" panose="020B0604020202020204" pitchFamily="34" charset="0"/>
              <a:buChar char="•"/>
            </a:pPr>
            <a:r>
              <a:rPr lang="en-US" dirty="0"/>
              <a:t>The addition of the equation to the problem</a:t>
            </a:r>
          </a:p>
          <a:p>
            <a:pPr marL="228600" indent="-228600">
              <a:buFont typeface="Arial" panose="020B0604020202020204" pitchFamily="34" charset="0"/>
              <a:buChar char="•"/>
            </a:pPr>
            <a:r>
              <a:rPr lang="en-US" dirty="0"/>
              <a:t>That the least number is listed first</a:t>
            </a:r>
          </a:p>
          <a:p>
            <a:pPr marL="228600" indent="-228600">
              <a:buFont typeface="Arial" panose="020B0604020202020204" pitchFamily="34" charset="0"/>
              <a:buChar char="•"/>
            </a:pPr>
            <a:r>
              <a:rPr lang="en-US" dirty="0"/>
              <a:t>Using the calculator to change each answer choice to a decimal and writing the decimal beside the number</a:t>
            </a:r>
          </a:p>
          <a:p>
            <a:pPr marL="228600" indent="-228600">
              <a:buFont typeface="Arial" panose="020B0604020202020204" pitchFamily="34" charset="0"/>
              <a:buChar char="•"/>
            </a:pPr>
            <a:r>
              <a:rPr lang="en-US" dirty="0"/>
              <a:t>Using the calculator to change each number in the problem to a decimal and writing the decimal below the number</a:t>
            </a:r>
          </a:p>
          <a:p>
            <a:pPr marL="228600" indent="-228600">
              <a:buFont typeface="Arial" panose="020B0604020202020204" pitchFamily="34" charset="0"/>
              <a:buChar char="•"/>
            </a:pPr>
            <a:r>
              <a:rPr lang="en-US" dirty="0"/>
              <a:t>Using a number line to keep track of the magnitude of the numbers</a:t>
            </a:r>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2: make the case (learning from mistakes instructional strategy)</a:t>
            </a:r>
          </a:p>
          <a:p>
            <a:pPr algn="l"/>
            <a:r>
              <a:rPr lang="en-US" sz="1200" b="0" dirty="0">
                <a:solidFill>
                  <a:schemeClr val="tx1">
                    <a:lumMod val="85000"/>
                    <a:lumOff val="15000"/>
                  </a:schemeClr>
                </a:solidFill>
              </a:rPr>
              <a:t>free virtual dice available in the lead4ward app and at: www.lead4ward.com/dice</a:t>
            </a:r>
          </a:p>
          <a:p>
            <a:pPr algn="l"/>
            <a:endParaRPr lang="en-US" sz="1200" b="0" dirty="0">
              <a:solidFill>
                <a:schemeClr val="tx1">
                  <a:lumMod val="85000"/>
                  <a:lumOff val="15000"/>
                </a:schemeClr>
              </a:solidFill>
            </a:endParaRPr>
          </a:p>
          <a:p>
            <a:pPr algn="l"/>
            <a:r>
              <a:rPr lang="en-US" b="1" dirty="0"/>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a:t>
            </a:r>
            <a:r>
              <a:rPr lang="en-US" dirty="0"/>
              <a:t>correct learning mistakes and clarify misconceptions by justifying/proving why their assigned response is right OR explain why their assigned response is an incorrect answer. </a:t>
            </a:r>
          </a:p>
          <a:p>
            <a:endParaRPr lang="en-US" sz="1200" b="0" i="0" kern="1200" dirty="0">
              <a:solidFill>
                <a:schemeClr val="tx1"/>
              </a:solidFill>
              <a:effectLst/>
              <a:ea typeface="+mn-ea"/>
              <a:cs typeface="+mn-cs"/>
            </a:endParaRPr>
          </a:p>
          <a:p>
            <a:r>
              <a:rPr lang="en-US" sz="1200" b="1" i="0" kern="1200" dirty="0">
                <a:solidFill>
                  <a:schemeClr val="tx1"/>
                </a:solidFill>
                <a:effectLst/>
                <a:ea typeface="+mn-ea"/>
                <a:cs typeface="+mn-cs"/>
              </a:rPr>
              <a:t>instructions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Organize students into groups (no larger than 4).</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Assign each team a potential answer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Groups huddle to determine if their answer choice is “correct/innocent” by explaining why and providing (at most) 2 pieces of evidence…or “incorrect/guilty” by explaining why and providing (at most) 2 pieces of evidence.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prosecute and defend arguments.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thinking/responses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lgn="l">
              <a:buFont typeface="Arial" panose="020B0604020202020204" pitchFamily="34" charset="0"/>
              <a:buChar char="•"/>
            </a:pPr>
            <a:r>
              <a:rPr lang="en-US" b="0" i="0" dirty="0">
                <a:solidFill>
                  <a:srgbClr val="1D1C1D"/>
                </a:solidFill>
                <a:effectLst/>
              </a:rPr>
              <a:t>Visuals or models students might use to prove their justification.</a:t>
            </a:r>
          </a:p>
          <a:p>
            <a:pPr marL="228600" indent="-228600" algn="l">
              <a:buFont typeface="Arial" panose="020B0604020202020204" pitchFamily="34" charset="0"/>
              <a:buChar char="•"/>
            </a:pPr>
            <a:r>
              <a:rPr lang="en-US" b="0" i="0" dirty="0">
                <a:solidFill>
                  <a:srgbClr val="1D1C1D"/>
                </a:solidFill>
                <a:effectLst/>
              </a:rPr>
              <a:t>Discourse around strategies, clues and/or vocabulary that support their justification.</a:t>
            </a:r>
          </a:p>
          <a:p>
            <a:pPr marL="228600" indent="-228600" algn="l">
              <a:buFont typeface="Arial" panose="020B0604020202020204" pitchFamily="34" charset="0"/>
              <a:buChar char="•"/>
            </a:pPr>
            <a:r>
              <a:rPr lang="en-US" b="0" i="0" dirty="0">
                <a:solidFill>
                  <a:srgbClr val="1D1C1D"/>
                </a:solidFill>
                <a:effectLst/>
              </a:rPr>
              <a:t>The chosen incorrect answer(s) suggests a common misconception, guessing pattern, clue picking, stopping too soon, and relying on tricks. </a:t>
            </a:r>
          </a:p>
          <a:p>
            <a:pPr marL="228600" indent="-228600" algn="l">
              <a:buFont typeface="Arial" panose="020B0604020202020204" pitchFamily="34" charset="0"/>
              <a:buChar char="•"/>
            </a:pPr>
            <a:r>
              <a:rPr lang="en-US" b="0" i="0" dirty="0">
                <a:solidFill>
                  <a:srgbClr val="1D1C1D"/>
                </a:solidFill>
                <a:effectLst/>
              </a:rPr>
              <a:t>Student-driven discourse.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ea typeface="+mn-ea"/>
                <a:cs typeface="+mn-cs"/>
              </a:rPr>
              <a:t>A </a:t>
            </a:r>
            <a:r>
              <a:rPr lang="en-US" sz="1200" b="0" i="1" kern="1200" dirty="0">
                <a:solidFill>
                  <a:schemeClr val="tx1"/>
                </a:solidFill>
                <a:effectLst/>
                <a:ea typeface="+mn-ea"/>
                <a:cs typeface="+mn-cs"/>
              </a:rPr>
              <a:t>19/6 = 3.166 and 3.145 is less than 3.166.</a:t>
            </a:r>
            <a:endParaRPr lang="en-US" sz="1200" b="1" i="1"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ea typeface="+mn-ea"/>
                <a:cs typeface="+mn-cs"/>
              </a:rPr>
              <a:t>B </a:t>
            </a:r>
            <a:r>
              <a:rPr lang="en-US" sz="1200" b="0" i="1" kern="1200" dirty="0">
                <a:solidFill>
                  <a:schemeClr val="tx1"/>
                </a:solidFill>
                <a:effectLst/>
                <a:ea typeface="+mn-ea"/>
                <a:cs typeface="+mn-cs"/>
              </a:rPr>
              <a:t>is the correct answer.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ea typeface="+mn-ea"/>
                <a:cs typeface="+mn-cs"/>
              </a:rPr>
              <a:t>C </a:t>
            </a:r>
            <a:r>
              <a:rPr lang="en-US" sz="1200" b="0" i="1" kern="1200" dirty="0">
                <a:solidFill>
                  <a:schemeClr val="tx1"/>
                </a:solidFill>
                <a:effectLst/>
                <a:ea typeface="+mn-ea"/>
                <a:cs typeface="+mn-cs"/>
              </a:rPr>
              <a:t>√10 = 3.162277 and is less than 19/6.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ea typeface="+mn-ea"/>
                <a:cs typeface="+mn-cs"/>
              </a:rPr>
              <a:t>D</a:t>
            </a:r>
            <a:r>
              <a:rPr lang="en-US" sz="1200" b="0" i="1" kern="1200" dirty="0">
                <a:solidFill>
                  <a:schemeClr val="tx1"/>
                </a:solidFill>
                <a:effectLst/>
                <a:ea typeface="+mn-ea"/>
                <a:cs typeface="+mn-cs"/>
              </a:rPr>
              <a:t> 18/5 = 3.6 and is greater than 3.4.</a:t>
            </a:r>
            <a:endParaRPr lang="en-US" sz="1200" b="1" i="1"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201638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 - option 1: </a:t>
            </a:r>
            <a:r>
              <a:rPr lang="en-US" b="0" i="0" dirty="0">
                <a:solidFill>
                  <a:srgbClr val="1D1C1D"/>
                </a:solidFill>
                <a:effectLst/>
              </a:rPr>
              <a:t>Use the guiding questions on the routine to drive the thinking and discussion with students as they reflect </a:t>
            </a:r>
            <a:r>
              <a:rPr lang="en-US" dirty="0"/>
              <a:t>on the work of the routine so far -- the thinking around the content and the problem, text or visual. Then, have students analyze how all of that can help them as they work on or think through other content or solving future problems.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ABAE7-F82A-4B44-B796-8A4A337DA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9E8AD-6099-C32D-7312-B8CF6F2E1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BDACE-7D2E-9897-0450-E6E142A8F7A0}"/>
              </a:ext>
            </a:extLst>
          </p:cNvPr>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 - option 2:</a:t>
            </a:r>
            <a:r>
              <a:rPr lang="en-US" sz="1200" b="0" i="0" dirty="0">
                <a:solidFill>
                  <a:srgbClr val="5E0C63"/>
                </a:solidFill>
                <a:effectLst/>
                <a:latin typeface="Arial" panose="020B0604020202020204" pitchFamily="34" charset="0"/>
                <a:ea typeface="Tahoma" pitchFamily="34" charset="0"/>
                <a:cs typeface="Arial" panose="020B0604020202020204" pitchFamily="34" charset="0"/>
              </a:rPr>
              <a:t> </a:t>
            </a:r>
            <a:r>
              <a:rPr lang="en-US" b="1" i="0" dirty="0">
                <a:solidFill>
                  <a:srgbClr val="1D1C1D"/>
                </a:solidFill>
                <a:effectLst/>
                <a:latin typeface="Arial" panose="020B0604020202020204" pitchFamily="34" charset="0"/>
                <a:cs typeface="Arial" panose="020B0604020202020204" pitchFamily="34" charset="0"/>
              </a:rPr>
              <a:t>compare/contrast model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0" i="0" dirty="0">
                <a:solidFill>
                  <a:srgbClr val="1D1C1D"/>
                </a:solidFill>
                <a:effectLst/>
                <a:latin typeface="Arial" panose="020B0604020202020204" pitchFamily="34" charset="0"/>
                <a:cs typeface="Arial" panose="020B0604020202020204" pitchFamily="34" charset="0"/>
              </a:rPr>
              <a:t>This is an effective </a:t>
            </a:r>
            <a:r>
              <a:rPr lang="en-US" dirty="0">
                <a:latin typeface="Arial" panose="020B0604020202020204" pitchFamily="34" charset="0"/>
                <a:cs typeface="Arial" panose="020B0604020202020204" pitchFamily="34" charset="0"/>
              </a:rPr>
              <a:t>strategy to facilitate a structured, supported, and engaging way for kids to answer the “think it up” questions and analyze 2 similar yet different items or visuals aligned to the same standard. </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3.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CONTRAST the items by discussing/writing 2-3 attributes of each item.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In each group, students COMPARE the items by discussing/writing 2-3 attributes both items share.</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1 of their differences and 1 of their similarities.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228600" indent="-228600">
              <a:buFont typeface="+mj-lt"/>
              <a:buAutoNum type="arabicPeriod"/>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mj-lt"/>
              <a:buNone/>
            </a:pPr>
            <a:r>
              <a:rPr lang="en-US" sz="1200" b="0" i="1" kern="1200" dirty="0">
                <a:solidFill>
                  <a:schemeClr val="tx1"/>
                </a:solidFill>
                <a:effectLst/>
                <a:latin typeface="Arial" panose="020B0604020202020204" pitchFamily="34" charset="0"/>
                <a:ea typeface="+mn-ea"/>
                <a:cs typeface="Arial" panose="020B0604020202020204" pitchFamily="34" charset="0"/>
              </a:rPr>
              <a:t>These problems require the same work: Changing the numbers to decimals. In the new problem, they choose all the numbers that are less than 3.4.</a:t>
            </a:r>
          </a:p>
          <a:p>
            <a:pPr marL="0" indent="0" defTabSz="996094">
              <a:buFont typeface="+mj-lt"/>
              <a:buNone/>
              <a:defRP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46C2C8-F52A-00A2-C2B2-96DE99248DC0}"/>
              </a:ext>
            </a:extLst>
          </p:cNvPr>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2117275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18</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comparing and ordering numbers because:</a:t>
            </a:r>
          </a:p>
          <a:p>
            <a:pPr marL="228600" indent="-228600">
              <a:buFont typeface="+mj-lt"/>
              <a:buAutoNum type="arabicPeriod"/>
            </a:pPr>
            <a:r>
              <a:rPr lang="en-US" dirty="0"/>
              <a:t>It contains many types of numbers (fractions, decimals, and square roots).</a:t>
            </a:r>
          </a:p>
          <a:p>
            <a:pPr marL="228600" indent="-228600">
              <a:buFont typeface="+mj-lt"/>
              <a:buAutoNum type="arabicPeriod"/>
            </a:pPr>
            <a:r>
              <a:rPr lang="en-US" dirty="0"/>
              <a:t>When all the different types of numbers are together in one problem, the problem looks scary. </a:t>
            </a:r>
          </a:p>
          <a:p>
            <a:pPr marL="228600" indent="-228600">
              <a:buFont typeface="+mj-lt"/>
              <a:buAutoNum type="arabicPeriod"/>
            </a:pPr>
            <a:endParaRPr lang="en-US" dirty="0"/>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lgn="l">
              <a:buFont typeface="+mj-lt"/>
              <a:buAutoNum type="arabicPeriod"/>
            </a:pPr>
            <a:r>
              <a:rPr lang="en-US" b="0" i="0" dirty="0">
                <a:solidFill>
                  <a:srgbClr val="1D1C1D"/>
                </a:solidFill>
                <a:effectLst/>
              </a:rPr>
              <a:t>Clues include and require an understanding of important academic vocabulary: ordered, least value to </a:t>
            </a:r>
            <a:r>
              <a:rPr lang="en-US" b="0" i="0">
                <a:solidFill>
                  <a:srgbClr val="1D1C1D"/>
                </a:solidFill>
                <a:effectLst/>
              </a:rPr>
              <a:t>greatest value</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must read and clarify all of the clues:</a:t>
            </a:r>
          </a:p>
          <a:p>
            <a:pPr marL="628650" lvl="1" indent="-171450" algn="l">
              <a:buFont typeface="Arial" panose="020B0604020202020204" pitchFamily="34" charset="0"/>
              <a:buChar char="•"/>
            </a:pPr>
            <a:r>
              <a:rPr lang="en-US" b="0" i="0" dirty="0">
                <a:solidFill>
                  <a:srgbClr val="1D1C1D"/>
                </a:solidFill>
                <a:effectLst/>
              </a:rPr>
              <a:t>There is a list of numbers</a:t>
            </a:r>
          </a:p>
          <a:p>
            <a:pPr marL="628650" lvl="1" indent="-171450" algn="l">
              <a:buFont typeface="Arial" panose="020B0604020202020204" pitchFamily="34" charset="0"/>
              <a:buChar char="•"/>
            </a:pPr>
            <a:r>
              <a:rPr lang="en-US" b="0" i="0" dirty="0">
                <a:solidFill>
                  <a:srgbClr val="1D1C1D"/>
                </a:solidFill>
                <a:effectLst/>
              </a:rPr>
              <a:t>One number is missing</a:t>
            </a:r>
          </a:p>
          <a:p>
            <a:pPr marL="628650" lvl="1" indent="-171450" algn="l">
              <a:buFont typeface="Arial" panose="020B0604020202020204" pitchFamily="34" charset="0"/>
              <a:buChar char="•"/>
            </a:pPr>
            <a:r>
              <a:rPr lang="en-US" b="0" i="0" dirty="0">
                <a:solidFill>
                  <a:srgbClr val="1D1C1D"/>
                </a:solidFill>
                <a:effectLst/>
              </a:rPr>
              <a:t>Students must choose a number so that the list is in order from least to greatest</a:t>
            </a:r>
          </a:p>
          <a:p>
            <a:pPr marL="228600" indent="-228600" algn="l">
              <a:buFont typeface="+mj-lt"/>
              <a:buAutoNum type="arabicPeriod"/>
            </a:pPr>
            <a:r>
              <a:rPr lang="en-US" b="0" i="0" dirty="0">
                <a:solidFill>
                  <a:srgbClr val="1D1C1D"/>
                </a:solidFill>
                <a:effectLst/>
              </a:rPr>
              <a:t>Students would benefit from:</a:t>
            </a:r>
          </a:p>
          <a:p>
            <a:pPr marL="628650" lvl="1" indent="-171450" algn="l">
              <a:buFont typeface="Arial" panose="020B0604020202020204" pitchFamily="34" charset="0"/>
              <a:buChar char="•"/>
            </a:pPr>
            <a:r>
              <a:rPr lang="en-US" b="0" i="0" dirty="0">
                <a:solidFill>
                  <a:srgbClr val="1D1C1D"/>
                </a:solidFill>
                <a:effectLst/>
              </a:rPr>
              <a:t>Practice using their calculators to change fractions into decimals</a:t>
            </a:r>
          </a:p>
          <a:p>
            <a:pPr marL="628650" lvl="1" indent="-171450" algn="l">
              <a:buFont typeface="Arial" panose="020B0604020202020204" pitchFamily="34" charset="0"/>
              <a:buChar char="•"/>
            </a:pPr>
            <a:r>
              <a:rPr lang="en-US" b="0" i="0" dirty="0">
                <a:solidFill>
                  <a:srgbClr val="1D1C1D"/>
                </a:solidFill>
                <a:effectLst/>
              </a:rPr>
              <a:t>Practice finding square roots</a:t>
            </a:r>
          </a:p>
          <a:p>
            <a:pPr marL="628650" lvl="1" indent="-171450" algn="l">
              <a:buFont typeface="Arial" panose="020B0604020202020204" pitchFamily="34" charset="0"/>
              <a:buChar char="•"/>
            </a:pPr>
            <a:r>
              <a:rPr lang="en-US" b="0" i="0" dirty="0">
                <a:solidFill>
                  <a:srgbClr val="1D1C1D"/>
                </a:solidFill>
                <a:effectLst/>
              </a:rPr>
              <a:t>Practice rounding decimals</a:t>
            </a:r>
          </a:p>
          <a:p>
            <a:pPr marL="628650" lvl="1" indent="-171450" algn="l">
              <a:buFont typeface="Arial" panose="020B0604020202020204" pitchFamily="34" charset="0"/>
              <a:buChar char="•"/>
            </a:pPr>
            <a:r>
              <a:rPr lang="en-US" b="0" i="0" dirty="0">
                <a:solidFill>
                  <a:srgbClr val="1D1C1D"/>
                </a:solidFill>
                <a:effectLst/>
              </a:rPr>
              <a:t>Discussion about how to organize the work on this problem</a:t>
            </a:r>
            <a:endParaRPr lang="en-US" dirty="0"/>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a:t>
            </a:r>
            <a:r>
              <a:rPr lang="en-US" sz="1200" b="1" i="0" dirty="0">
                <a:solidFill>
                  <a:srgbClr val="1D1C1D"/>
                </a:solidFill>
                <a:effectLst/>
              </a:rPr>
              <a:t> round 1 rationale</a:t>
            </a:r>
          </a:p>
          <a:p>
            <a:r>
              <a:rPr lang="en-US" dirty="0"/>
              <a:t>This is a FIB.</a:t>
            </a:r>
          </a:p>
          <a:p>
            <a:endParaRPr lang="en-US" dirty="0"/>
          </a:p>
          <a:p>
            <a:r>
              <a:rPr lang="en-US" u="sng" dirty="0"/>
              <a:t>Least      to   Greatest</a:t>
            </a:r>
          </a:p>
          <a:p>
            <a:r>
              <a:rPr lang="en-US" dirty="0"/>
              <a:t>Smallest to   Largest</a:t>
            </a:r>
          </a:p>
          <a:p>
            <a:endParaRPr lang="en-US" dirty="0"/>
          </a:p>
          <a:p>
            <a:r>
              <a:rPr lang="en-US" u="sng" dirty="0"/>
              <a:t>Greatest   to   Least</a:t>
            </a:r>
          </a:p>
          <a:p>
            <a:r>
              <a:rPr lang="en-US" dirty="0"/>
              <a:t>Largest     to   Smallest</a:t>
            </a:r>
          </a:p>
        </p:txBody>
      </p:sp>
      <p:sp>
        <p:nvSpPr>
          <p:cNvPr id="4" name="Slide Number Placeholder 3"/>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405098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7FBE8-54EA-C29D-45FF-2C2B194C66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96710-BD92-5F85-956A-C5A7C2BBD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83C3F-7DC0-48C6-EA2F-D309A76912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a:t>
            </a:r>
            <a:r>
              <a:rPr lang="en-US" sz="1200" b="1" i="0" dirty="0">
                <a:solidFill>
                  <a:srgbClr val="1D1C1D"/>
                </a:solidFill>
                <a:effectLst/>
              </a:rPr>
              <a:t> round 2 rationale</a:t>
            </a:r>
          </a:p>
          <a:p>
            <a:r>
              <a:rPr lang="en-US" dirty="0"/>
              <a:t>This is a FACT.</a:t>
            </a:r>
          </a:p>
          <a:p>
            <a:r>
              <a:rPr lang="en-US" dirty="0"/>
              <a:t> </a:t>
            </a:r>
          </a:p>
          <a:p>
            <a:r>
              <a:rPr lang="en-US" dirty="0"/>
              <a:t>√13 = 3.605551275…</a:t>
            </a:r>
          </a:p>
          <a:p>
            <a:r>
              <a:rPr lang="en-US" dirty="0"/>
              <a:t>When rounding to the nearest hundredth, the 0 is in the hundredths place. The next number is 5 (thousandths place). This means students round 0 up to 1. Therefore √13 ≈ 3.61.</a:t>
            </a:r>
          </a:p>
        </p:txBody>
      </p:sp>
      <p:sp>
        <p:nvSpPr>
          <p:cNvPr id="4" name="Slide Number Placeholder 3">
            <a:extLst>
              <a:ext uri="{FF2B5EF4-FFF2-40B4-BE49-F238E27FC236}">
                <a16:creationId xmlns:a16="http://schemas.microsoft.com/office/drawing/2014/main" id="{721E4E17-6DB3-9873-74B0-5F38D2632C77}"/>
              </a:ext>
            </a:extLst>
          </p:cNvPr>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2349579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1.xml"/><Relationship Id="rId5" Type="http://schemas.openxmlformats.org/officeDocument/2006/relationships/slide" Target="slide14.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17.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ustomXml" Target="../ink/ink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E7BFA-A893-F43A-E831-7A36EA62BE8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441AD-B590-377E-B2AF-D35C993DC44C}"/>
              </a:ext>
            </a:extLst>
          </p:cNvPr>
          <p:cNvSpPr>
            <a:spLocks noGrp="1"/>
          </p:cNvSpPr>
          <p:nvPr>
            <p:ph sz="half" idx="1"/>
          </p:nvPr>
        </p:nvSpPr>
        <p:spPr>
          <a:xfrm>
            <a:off x="364630" y="707392"/>
            <a:ext cx="5212080" cy="1607296"/>
          </a:xfrm>
        </p:spPr>
        <p:txBody>
          <a:bodyPr/>
          <a:lstStyle/>
          <a:p>
            <a:r>
              <a:rPr lang="en-US" dirty="0"/>
              <a:t>3.4 &lt; </a:t>
            </a:r>
          </a:p>
        </p:txBody>
      </p:sp>
      <p:sp>
        <p:nvSpPr>
          <p:cNvPr id="5" name="Rectangle 4">
            <a:extLst>
              <a:ext uri="{FF2B5EF4-FFF2-40B4-BE49-F238E27FC236}">
                <a16:creationId xmlns:a16="http://schemas.microsoft.com/office/drawing/2014/main" id="{7204F7EB-6707-463B-DF1D-395915AA49EB}"/>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744274DA-6545-19C0-E2A0-E8FCFF0DF35B}"/>
              </a:ext>
            </a:extLst>
          </p:cNvPr>
          <p:cNvSpPr/>
          <p:nvPr/>
        </p:nvSpPr>
        <p:spPr>
          <a:xfrm>
            <a:off x="7666443" y="3478408"/>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4" name="TextBox 3">
            <a:extLst>
              <a:ext uri="{FF2B5EF4-FFF2-40B4-BE49-F238E27FC236}">
                <a16:creationId xmlns:a16="http://schemas.microsoft.com/office/drawing/2014/main" id="{7BC5A325-0E64-9FFC-4A6F-14708B1E378A}"/>
              </a:ext>
            </a:extLst>
          </p:cNvPr>
          <p:cNvSpPr txBox="1"/>
          <p:nvPr/>
        </p:nvSpPr>
        <p:spPr>
          <a:xfrm>
            <a:off x="3300776" y="547352"/>
            <a:ext cx="522514" cy="830997"/>
          </a:xfrm>
          <a:prstGeom prst="rect">
            <a:avLst/>
          </a:prstGeom>
          <a:noFill/>
        </p:spPr>
        <p:txBody>
          <a:bodyPr wrap="square" rtlCol="0">
            <a:spAutoFit/>
          </a:bodyPr>
          <a:lstStyle/>
          <a:p>
            <a:pPr algn="ctr"/>
            <a:r>
              <a:rPr lang="en-US" sz="2400" u="sng" dirty="0">
                <a:latin typeface="Century Gothic" panose="020B0502020202020204" pitchFamily="34" charset="0"/>
                <a:ea typeface="Verdana" panose="020B0604030504040204" pitchFamily="34" charset="0"/>
              </a:rPr>
              <a:t>19</a:t>
            </a:r>
          </a:p>
          <a:p>
            <a:pPr algn="ctr"/>
            <a:r>
              <a:rPr lang="en-US" sz="2400" dirty="0">
                <a:latin typeface="Century Gothic" panose="020B0502020202020204" pitchFamily="34" charset="0"/>
                <a:ea typeface="Verdana" panose="020B0604030504040204" pitchFamily="34" charset="0"/>
              </a:rPr>
              <a:t>6</a:t>
            </a:r>
          </a:p>
        </p:txBody>
      </p:sp>
      <p:grpSp>
        <p:nvGrpSpPr>
          <p:cNvPr id="13" name="Group 12">
            <a:extLst>
              <a:ext uri="{FF2B5EF4-FFF2-40B4-BE49-F238E27FC236}">
                <a16:creationId xmlns:a16="http://schemas.microsoft.com/office/drawing/2014/main" id="{D82A9F0D-6A35-9985-B5A5-A7A84BAC4844}"/>
              </a:ext>
            </a:extLst>
          </p:cNvPr>
          <p:cNvGrpSpPr/>
          <p:nvPr/>
        </p:nvGrpSpPr>
        <p:grpSpPr>
          <a:xfrm>
            <a:off x="6703381" y="902679"/>
            <a:ext cx="5212080" cy="891033"/>
            <a:chOff x="6703381" y="873930"/>
            <a:chExt cx="5212080" cy="891033"/>
          </a:xfrm>
        </p:grpSpPr>
        <p:sp>
          <p:nvSpPr>
            <p:cNvPr id="11" name="Content Placeholder 1">
              <a:extLst>
                <a:ext uri="{FF2B5EF4-FFF2-40B4-BE49-F238E27FC236}">
                  <a16:creationId xmlns:a16="http://schemas.microsoft.com/office/drawing/2014/main" id="{BF79C217-D42B-F456-31E5-3D70A886990B}"/>
                </a:ext>
              </a:extLst>
            </p:cNvPr>
            <p:cNvSpPr txBox="1">
              <a:spLocks/>
            </p:cNvSpPr>
            <p:nvPr/>
          </p:nvSpPr>
          <p:spPr>
            <a:xfrm>
              <a:off x="6703381" y="1080590"/>
              <a:ext cx="5212080" cy="68437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 3.16</a:t>
              </a:r>
            </a:p>
            <a:p>
              <a:endParaRPr lang="en-US" dirty="0"/>
            </a:p>
          </p:txBody>
        </p:sp>
        <p:sp>
          <p:nvSpPr>
            <p:cNvPr id="12" name="TextBox 11">
              <a:extLst>
                <a:ext uri="{FF2B5EF4-FFF2-40B4-BE49-F238E27FC236}">
                  <a16:creationId xmlns:a16="http://schemas.microsoft.com/office/drawing/2014/main" id="{A2D7B433-4853-1290-0D61-786565044AB9}"/>
                </a:ext>
              </a:extLst>
            </p:cNvPr>
            <p:cNvSpPr txBox="1"/>
            <p:nvPr/>
          </p:nvSpPr>
          <p:spPr>
            <a:xfrm>
              <a:off x="8636418" y="873930"/>
              <a:ext cx="522514" cy="830997"/>
            </a:xfrm>
            <a:prstGeom prst="rect">
              <a:avLst/>
            </a:prstGeom>
            <a:noFill/>
          </p:spPr>
          <p:txBody>
            <a:bodyPr wrap="square" rtlCol="0">
              <a:spAutoFit/>
            </a:bodyPr>
            <a:lstStyle/>
            <a:p>
              <a:pPr algn="ctr"/>
              <a:r>
                <a:rPr lang="en-US" sz="2400" u="sng" dirty="0">
                  <a:latin typeface="Century Gothic" panose="020B0502020202020204" pitchFamily="34" charset="0"/>
                  <a:ea typeface="Verdana" panose="020B0604030504040204" pitchFamily="34" charset="0"/>
                </a:rPr>
                <a:t>19</a:t>
              </a:r>
            </a:p>
            <a:p>
              <a:pPr algn="ctr"/>
              <a:r>
                <a:rPr lang="en-US" sz="2400" dirty="0">
                  <a:latin typeface="Century Gothic" panose="020B0502020202020204" pitchFamily="34" charset="0"/>
                  <a:ea typeface="Verdana" panose="020B0604030504040204" pitchFamily="34" charset="0"/>
                </a:rPr>
                <a:t>6</a:t>
              </a:r>
            </a:p>
          </p:txBody>
        </p:sp>
      </p:grpSp>
      <p:cxnSp>
        <p:nvCxnSpPr>
          <p:cNvPr id="15" name="Straight Connector 14">
            <a:extLst>
              <a:ext uri="{FF2B5EF4-FFF2-40B4-BE49-F238E27FC236}">
                <a16:creationId xmlns:a16="http://schemas.microsoft.com/office/drawing/2014/main" id="{0141A063-7559-F110-954F-41CC2AA5DA2D}"/>
              </a:ext>
            </a:extLst>
          </p:cNvPr>
          <p:cNvCxnSpPr/>
          <p:nvPr/>
        </p:nvCxnSpPr>
        <p:spPr>
          <a:xfrm>
            <a:off x="9813471" y="1113249"/>
            <a:ext cx="1959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61B46D9-CCBE-0B71-F7A9-0DA7252C8F7F}"/>
              </a:ext>
            </a:extLst>
          </p:cNvPr>
          <p:cNvCxnSpPr/>
          <p:nvPr/>
        </p:nvCxnSpPr>
        <p:spPr>
          <a:xfrm>
            <a:off x="9835240" y="2780317"/>
            <a:ext cx="1959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5F5769D6-142D-59C9-DAAE-28DC76DD5898}"/>
              </a:ext>
            </a:extLst>
          </p:cNvPr>
          <p:cNvCxnSpPr/>
          <p:nvPr/>
        </p:nvCxnSpPr>
        <p:spPr>
          <a:xfrm>
            <a:off x="7313803" y="2182923"/>
            <a:ext cx="3690257" cy="0"/>
          </a:xfrm>
          <a:prstGeom prst="straightConnector1">
            <a:avLst/>
          </a:prstGeom>
          <a:ln w="28575">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D435F04-93CA-E19C-6450-CB1EC6E446AB}"/>
              </a:ext>
            </a:extLst>
          </p:cNvPr>
          <p:cNvCxnSpPr>
            <a:cxnSpLocks/>
          </p:cNvCxnSpPr>
          <p:nvPr/>
        </p:nvCxnSpPr>
        <p:spPr>
          <a:xfrm rot="5400000">
            <a:off x="7538355" y="2181599"/>
            <a:ext cx="1959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9139F14-C263-4FE8-FFFB-8E9BB7D4A408}"/>
              </a:ext>
            </a:extLst>
          </p:cNvPr>
          <p:cNvCxnSpPr>
            <a:cxnSpLocks/>
          </p:cNvCxnSpPr>
          <p:nvPr/>
        </p:nvCxnSpPr>
        <p:spPr>
          <a:xfrm rot="5400000">
            <a:off x="10580921" y="2187038"/>
            <a:ext cx="1959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E60E4D2F-3EF9-53AE-1AAB-FA7F4665FAD2}"/>
              </a:ext>
            </a:extLst>
          </p:cNvPr>
          <p:cNvSpPr txBox="1"/>
          <p:nvPr/>
        </p:nvSpPr>
        <p:spPr>
          <a:xfrm>
            <a:off x="7281145" y="2278121"/>
            <a:ext cx="736181" cy="369332"/>
          </a:xfrm>
          <a:prstGeom prst="rect">
            <a:avLst/>
          </a:prstGeom>
          <a:noFill/>
        </p:spPr>
        <p:txBody>
          <a:bodyPr wrap="square" rtlCol="0">
            <a:spAutoFit/>
          </a:bodyPr>
          <a:lstStyle/>
          <a:p>
            <a:pPr algn="ctr"/>
            <a:r>
              <a:rPr lang="en-US" dirty="0">
                <a:latin typeface="Century Gothic" panose="020B0502020202020204" pitchFamily="34" charset="0"/>
              </a:rPr>
              <a:t>3</a:t>
            </a:r>
          </a:p>
        </p:txBody>
      </p:sp>
      <p:sp>
        <p:nvSpPr>
          <p:cNvPr id="29" name="TextBox 28">
            <a:extLst>
              <a:ext uri="{FF2B5EF4-FFF2-40B4-BE49-F238E27FC236}">
                <a16:creationId xmlns:a16="http://schemas.microsoft.com/office/drawing/2014/main" id="{E47E57D3-0751-56D7-4B62-564CAF8CD6E8}"/>
              </a:ext>
            </a:extLst>
          </p:cNvPr>
          <p:cNvSpPr txBox="1"/>
          <p:nvPr/>
        </p:nvSpPr>
        <p:spPr>
          <a:xfrm>
            <a:off x="10310801" y="2270578"/>
            <a:ext cx="736181" cy="369332"/>
          </a:xfrm>
          <a:prstGeom prst="rect">
            <a:avLst/>
          </a:prstGeom>
          <a:noFill/>
        </p:spPr>
        <p:txBody>
          <a:bodyPr wrap="square" rtlCol="0">
            <a:spAutoFit/>
          </a:bodyPr>
          <a:lstStyle/>
          <a:p>
            <a:pPr algn="ctr"/>
            <a:r>
              <a:rPr lang="en-US" dirty="0">
                <a:latin typeface="Century Gothic" panose="020B0502020202020204" pitchFamily="34" charset="0"/>
              </a:rPr>
              <a:t>3.5</a:t>
            </a:r>
          </a:p>
        </p:txBody>
      </p:sp>
      <mc:AlternateContent xmlns:mc="http://schemas.openxmlformats.org/markup-compatibility/2006" xmlns:p14="http://schemas.microsoft.com/office/powerpoint/2010/main">
        <mc:Choice Requires="p14">
          <p:contentPart p14:bwMode="auto" r:id="rId3">
            <p14:nvContentPartPr>
              <p14:cNvPr id="34" name="Ink 33">
                <a:extLst>
                  <a:ext uri="{FF2B5EF4-FFF2-40B4-BE49-F238E27FC236}">
                    <a16:creationId xmlns:a16="http://schemas.microsoft.com/office/drawing/2014/main" id="{53DF5A72-8B21-D0EF-B9BE-357E47B9709F}"/>
                  </a:ext>
                </a:extLst>
              </p14:cNvPr>
              <p14:cNvContentPartPr/>
              <p14:nvPr/>
            </p14:nvContentPartPr>
            <p14:xfrm>
              <a:off x="10139940" y="2183786"/>
              <a:ext cx="360" cy="360"/>
            </p14:xfrm>
          </p:contentPart>
        </mc:Choice>
        <mc:Fallback xmlns="">
          <p:pic>
            <p:nvPicPr>
              <p:cNvPr id="34" name="Ink 33">
                <a:extLst>
                  <a:ext uri="{FF2B5EF4-FFF2-40B4-BE49-F238E27FC236}">
                    <a16:creationId xmlns:a16="http://schemas.microsoft.com/office/drawing/2014/main" id="{53DF5A72-8B21-D0EF-B9BE-357E47B9709F}"/>
                  </a:ext>
                </a:extLst>
              </p:cNvPr>
              <p:cNvPicPr/>
              <p:nvPr/>
            </p:nvPicPr>
            <p:blipFill>
              <a:blip r:embed="rId4"/>
              <a:stretch>
                <a:fillRect/>
              </a:stretch>
            </p:blipFill>
            <p:spPr>
              <a:xfrm>
                <a:off x="10076940" y="212078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5" name="Ink 34">
                <a:extLst>
                  <a:ext uri="{FF2B5EF4-FFF2-40B4-BE49-F238E27FC236}">
                    <a16:creationId xmlns:a16="http://schemas.microsoft.com/office/drawing/2014/main" id="{9C729B52-AD66-0132-8783-521110AC6063}"/>
                  </a:ext>
                </a:extLst>
              </p14:cNvPr>
              <p14:cNvContentPartPr/>
              <p14:nvPr/>
            </p14:nvContentPartPr>
            <p14:xfrm>
              <a:off x="8164260" y="2184275"/>
              <a:ext cx="360" cy="360"/>
            </p14:xfrm>
          </p:contentPart>
        </mc:Choice>
        <mc:Fallback xmlns="">
          <p:pic>
            <p:nvPicPr>
              <p:cNvPr id="35" name="Ink 34">
                <a:extLst>
                  <a:ext uri="{FF2B5EF4-FFF2-40B4-BE49-F238E27FC236}">
                    <a16:creationId xmlns:a16="http://schemas.microsoft.com/office/drawing/2014/main" id="{9C729B52-AD66-0132-8783-521110AC6063}"/>
                  </a:ext>
                </a:extLst>
              </p:cNvPr>
              <p:cNvPicPr/>
              <p:nvPr/>
            </p:nvPicPr>
            <p:blipFill>
              <a:blip r:embed="rId4"/>
              <a:stretch>
                <a:fillRect/>
              </a:stretch>
            </p:blipFill>
            <p:spPr>
              <a:xfrm>
                <a:off x="8101260" y="2121275"/>
                <a:ext cx="126000" cy="126000"/>
              </a:xfrm>
              <a:prstGeom prst="rect">
                <a:avLst/>
              </a:prstGeom>
            </p:spPr>
          </p:pic>
        </mc:Fallback>
      </mc:AlternateContent>
      <p:sp>
        <p:nvSpPr>
          <p:cNvPr id="36" name="TextBox 35">
            <a:extLst>
              <a:ext uri="{FF2B5EF4-FFF2-40B4-BE49-F238E27FC236}">
                <a16:creationId xmlns:a16="http://schemas.microsoft.com/office/drawing/2014/main" id="{37DABF5F-068B-ED47-7EC4-A0F1342B9F70}"/>
              </a:ext>
            </a:extLst>
          </p:cNvPr>
          <p:cNvSpPr txBox="1"/>
          <p:nvPr/>
        </p:nvSpPr>
        <p:spPr>
          <a:xfrm>
            <a:off x="9744738" y="2276017"/>
            <a:ext cx="736181" cy="369332"/>
          </a:xfrm>
          <a:prstGeom prst="rect">
            <a:avLst/>
          </a:prstGeom>
          <a:noFill/>
        </p:spPr>
        <p:txBody>
          <a:bodyPr wrap="square" rtlCol="0">
            <a:spAutoFit/>
          </a:bodyPr>
          <a:lstStyle/>
          <a:p>
            <a:pPr algn="ctr"/>
            <a:r>
              <a:rPr lang="en-US" dirty="0">
                <a:solidFill>
                  <a:schemeClr val="accent6"/>
                </a:solidFill>
                <a:latin typeface="Century Gothic" panose="020B0502020202020204" pitchFamily="34" charset="0"/>
              </a:rPr>
              <a:t>3.4</a:t>
            </a:r>
          </a:p>
        </p:txBody>
      </p:sp>
      <p:sp>
        <p:nvSpPr>
          <p:cNvPr id="37" name="TextBox 36">
            <a:extLst>
              <a:ext uri="{FF2B5EF4-FFF2-40B4-BE49-F238E27FC236}">
                <a16:creationId xmlns:a16="http://schemas.microsoft.com/office/drawing/2014/main" id="{62B69852-5058-CA27-E289-D3FBA6D9CA80}"/>
              </a:ext>
            </a:extLst>
          </p:cNvPr>
          <p:cNvSpPr txBox="1"/>
          <p:nvPr/>
        </p:nvSpPr>
        <p:spPr>
          <a:xfrm>
            <a:off x="7776760" y="2278121"/>
            <a:ext cx="736181" cy="369332"/>
          </a:xfrm>
          <a:prstGeom prst="rect">
            <a:avLst/>
          </a:prstGeom>
          <a:noFill/>
        </p:spPr>
        <p:txBody>
          <a:bodyPr wrap="square" rtlCol="0">
            <a:spAutoFit/>
          </a:bodyPr>
          <a:lstStyle/>
          <a:p>
            <a:pPr algn="ctr"/>
            <a:r>
              <a:rPr lang="en-US" dirty="0">
                <a:solidFill>
                  <a:schemeClr val="accent6"/>
                </a:solidFill>
                <a:latin typeface="Century Gothic" panose="020B0502020202020204" pitchFamily="34" charset="0"/>
              </a:rPr>
              <a:t>3.16</a:t>
            </a:r>
          </a:p>
        </p:txBody>
      </p:sp>
      <p:cxnSp>
        <p:nvCxnSpPr>
          <p:cNvPr id="38" name="Straight Connector 37">
            <a:extLst>
              <a:ext uri="{FF2B5EF4-FFF2-40B4-BE49-F238E27FC236}">
                <a16:creationId xmlns:a16="http://schemas.microsoft.com/office/drawing/2014/main" id="{F8A924A6-8D57-9EDA-FBCB-6345BEF3D0CA}"/>
              </a:ext>
            </a:extLst>
          </p:cNvPr>
          <p:cNvCxnSpPr/>
          <p:nvPr/>
        </p:nvCxnSpPr>
        <p:spPr>
          <a:xfrm>
            <a:off x="8191499" y="2344881"/>
            <a:ext cx="195943"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DA510319-A4BC-922F-A772-9FF338BB1C98}"/>
              </a:ext>
            </a:extLst>
          </p:cNvPr>
          <p:cNvSpPr txBox="1"/>
          <p:nvPr/>
        </p:nvSpPr>
        <p:spPr>
          <a:xfrm>
            <a:off x="8545599" y="2751377"/>
            <a:ext cx="6351814" cy="461665"/>
          </a:xfrm>
          <a:prstGeom prst="rect">
            <a:avLst/>
          </a:prstGeom>
          <a:noFill/>
        </p:spPr>
        <p:txBody>
          <a:bodyPr wrap="square">
            <a:spAutoFit/>
          </a:bodyPr>
          <a:lstStyle/>
          <a:p>
            <a:r>
              <a:rPr lang="en-US" sz="2400" dirty="0">
                <a:latin typeface="Century Gothic" panose="020B0502020202020204" pitchFamily="34" charset="0"/>
              </a:rPr>
              <a:t>3.4 </a:t>
            </a:r>
            <a:r>
              <a:rPr lang="en-US" sz="2400" dirty="0">
                <a:solidFill>
                  <a:schemeClr val="accent4"/>
                </a:solidFill>
                <a:latin typeface="Century Gothic" panose="020B0502020202020204" pitchFamily="34" charset="0"/>
              </a:rPr>
              <a:t>&gt;</a:t>
            </a:r>
            <a:r>
              <a:rPr lang="en-US" sz="2400" dirty="0">
                <a:latin typeface="Century Gothic" panose="020B0502020202020204" pitchFamily="34" charset="0"/>
              </a:rPr>
              <a:t> 3.16 </a:t>
            </a:r>
          </a:p>
        </p:txBody>
      </p:sp>
      <p:grpSp>
        <p:nvGrpSpPr>
          <p:cNvPr id="3" name="Group 2">
            <a:extLst>
              <a:ext uri="{FF2B5EF4-FFF2-40B4-BE49-F238E27FC236}">
                <a16:creationId xmlns:a16="http://schemas.microsoft.com/office/drawing/2014/main" id="{F27CE979-7B96-B0A4-5FE2-C6ADBDB8DE75}"/>
              </a:ext>
            </a:extLst>
          </p:cNvPr>
          <p:cNvGrpSpPr/>
          <p:nvPr/>
        </p:nvGrpSpPr>
        <p:grpSpPr>
          <a:xfrm>
            <a:off x="660419" y="1660383"/>
            <a:ext cx="5284382" cy="2308324"/>
            <a:chOff x="6575247" y="1281978"/>
            <a:chExt cx="5284382" cy="2308324"/>
          </a:xfrm>
        </p:grpSpPr>
        <p:sp>
          <p:nvSpPr>
            <p:cNvPr id="8" name="TextBox 7">
              <a:extLst>
                <a:ext uri="{FF2B5EF4-FFF2-40B4-BE49-F238E27FC236}">
                  <a16:creationId xmlns:a16="http://schemas.microsoft.com/office/drawing/2014/main" id="{7987DE87-B3CE-94FD-19CD-8A71294FC741}"/>
                </a:ext>
              </a:extLst>
            </p:cNvPr>
            <p:cNvSpPr txBox="1"/>
            <p:nvPr/>
          </p:nvSpPr>
          <p:spPr>
            <a:xfrm>
              <a:off x="6575247" y="1281978"/>
              <a:ext cx="5284382" cy="2308324"/>
            </a:xfrm>
            <a:prstGeom prst="rect">
              <a:avLst/>
            </a:prstGeom>
            <a:noFill/>
            <a:ln w="28575">
              <a:solidFill>
                <a:schemeClr val="bg1">
                  <a:lumMod val="75000"/>
                </a:schemeClr>
              </a:solidFill>
              <a:prstDash val="dash"/>
            </a:ln>
          </p:spPr>
          <p:txBody>
            <a:bodyPr wrap="square" lIns="182880" tIns="91440" bIns="0" rtlCol="0">
              <a:spAutoFit/>
            </a:bodyPr>
            <a:lstStyle/>
            <a:p>
              <a:r>
                <a:rPr lang="en-US" dirty="0">
                  <a:latin typeface="Verdana" panose="020B0604030504040204" pitchFamily="34" charset="0"/>
                  <a:ea typeface="Verdana" panose="020B0604030504040204" pitchFamily="34" charset="0"/>
                </a:rPr>
                <a:t>A list of numbers ordered from least value to greatest value is shown. One number is missing.</a:t>
              </a:r>
            </a:p>
            <a:p>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 ____, 3.4, </a:t>
              </a:r>
              <a:r>
                <a:rPr lang="en-US" sz="18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13</a:t>
              </a:r>
            </a:p>
            <a:p>
              <a:pPr algn="ctr"/>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C348F084-9FCD-A2EF-45F4-1B61269D806F}"/>
                </a:ext>
              </a:extLst>
            </p:cNvPr>
            <p:cNvSpPr txBox="1"/>
            <p:nvPr/>
          </p:nvSpPr>
          <p:spPr>
            <a:xfrm>
              <a:off x="7743444" y="2493970"/>
              <a:ext cx="598894" cy="646331"/>
            </a:xfrm>
            <a:prstGeom prst="rect">
              <a:avLst/>
            </a:prstGeom>
            <a:noFill/>
          </p:spPr>
          <p:txBody>
            <a:bodyPr wrap="square" lIns="182880" tIns="91440" bIns="0" rtlCol="0">
              <a:spAutoFit/>
            </a:bodyPr>
            <a:lstStyle/>
            <a:p>
              <a:pPr algn="ctr"/>
              <a:r>
                <a:rPr lang="en-US" u="sng" dirty="0">
                  <a:latin typeface="Verdana" panose="020B0604030504040204" pitchFamily="34" charset="0"/>
                  <a:ea typeface="Verdana" panose="020B0604030504040204" pitchFamily="34" charset="0"/>
                </a:rPr>
                <a:t>19</a:t>
              </a:r>
            </a:p>
            <a:p>
              <a:pPr algn="ctr"/>
              <a:r>
                <a:rPr lang="en-US" dirty="0">
                  <a:latin typeface="Verdana" panose="020B0604030504040204" pitchFamily="34" charset="0"/>
                  <a:ea typeface="Verdana" panose="020B0604030504040204" pitchFamily="34" charset="0"/>
                </a:rPr>
                <a:t>6</a:t>
              </a:r>
            </a:p>
          </p:txBody>
        </p:sp>
        <p:cxnSp>
          <p:nvCxnSpPr>
            <p:cNvPr id="10" name="Straight Connector 9">
              <a:extLst>
                <a:ext uri="{FF2B5EF4-FFF2-40B4-BE49-F238E27FC236}">
                  <a16:creationId xmlns:a16="http://schemas.microsoft.com/office/drawing/2014/main" id="{96B803E7-245A-8DDD-7354-A3C2972DE18A}"/>
                </a:ext>
              </a:extLst>
            </p:cNvPr>
            <p:cNvCxnSpPr/>
            <p:nvPr/>
          </p:nvCxnSpPr>
          <p:spPr>
            <a:xfrm>
              <a:off x="9919741" y="2762542"/>
              <a:ext cx="3102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0012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8" grpId="0"/>
      <p:bldP spid="29" grpId="0"/>
      <p:bldP spid="36" grpId="0"/>
      <p:bldP spid="37"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your answer in more than one way</a:t>
            </a:r>
          </a:p>
        </p:txBody>
      </p:sp>
      <p:grpSp>
        <p:nvGrpSpPr>
          <p:cNvPr id="4" name="Group 3">
            <a:extLst>
              <a:ext uri="{FF2B5EF4-FFF2-40B4-BE49-F238E27FC236}">
                <a16:creationId xmlns:a16="http://schemas.microsoft.com/office/drawing/2014/main" id="{48DAE2D6-02FF-43FA-953D-7D9543BBEF86}"/>
              </a:ext>
            </a:extLst>
          </p:cNvPr>
          <p:cNvGrpSpPr/>
          <p:nvPr/>
        </p:nvGrpSpPr>
        <p:grpSpPr>
          <a:xfrm>
            <a:off x="5647006" y="1336429"/>
            <a:ext cx="5542459" cy="4524315"/>
            <a:chOff x="6501903" y="333565"/>
            <a:chExt cx="5542459" cy="4524315"/>
          </a:xfrm>
        </p:grpSpPr>
        <p:sp>
          <p:nvSpPr>
            <p:cNvPr id="5" name="TextBox 4">
              <a:extLst>
                <a:ext uri="{FF2B5EF4-FFF2-40B4-BE49-F238E27FC236}">
                  <a16:creationId xmlns:a16="http://schemas.microsoft.com/office/drawing/2014/main" id="{C2D26F5F-0286-CFD2-D7F3-0E19DA2AB453}"/>
                </a:ext>
              </a:extLst>
            </p:cNvPr>
            <p:cNvSpPr txBox="1"/>
            <p:nvPr/>
          </p:nvSpPr>
          <p:spPr>
            <a:xfrm>
              <a:off x="6501903" y="333565"/>
              <a:ext cx="5542459" cy="4524315"/>
            </a:xfrm>
            <a:prstGeom prst="rect">
              <a:avLst/>
            </a:prstGeom>
            <a:noFill/>
            <a:ln w="28575">
              <a:solidFill>
                <a:schemeClr val="bg1">
                  <a:lumMod val="75000"/>
                </a:schemeClr>
              </a:solidFill>
              <a:prstDash val="dash"/>
            </a:ln>
          </p:spPr>
          <p:txBody>
            <a:bodyPr wrap="square" lIns="182880" tIns="91440" bIns="0" rtlCol="0">
              <a:spAutoFit/>
            </a:bodyPr>
            <a:lstStyle/>
            <a:p>
              <a:r>
                <a:rPr lang="en-US" dirty="0">
                  <a:latin typeface="Verdana" panose="020B0604030504040204" pitchFamily="34" charset="0"/>
                  <a:ea typeface="Verdana" panose="020B0604030504040204" pitchFamily="34" charset="0"/>
                </a:rPr>
                <a:t>A list of numbers ordered from least value to greatest value is shown. One number is missing.</a:t>
              </a:r>
            </a:p>
            <a:p>
              <a:pPr algn="ctr"/>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 ____, 3.4, </a:t>
              </a:r>
              <a:r>
                <a:rPr lang="en-US" sz="18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13</a:t>
              </a:r>
            </a:p>
            <a:p>
              <a:pPr algn="ct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Which number could be the missing number?</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3.145</a:t>
              </a:r>
            </a:p>
            <a:p>
              <a:pPr>
                <a:lnSpc>
                  <a:spcPct val="200000"/>
                </a:lnSpc>
              </a:pPr>
              <a:r>
                <a:rPr lang="en-US" b="1" dirty="0">
                  <a:latin typeface="Verdana" panose="020B0604030504040204" pitchFamily="34" charset="0"/>
                  <a:ea typeface="Verdana" panose="020B0604030504040204" pitchFamily="34" charset="0"/>
                </a:rPr>
                <a:t>B  </a:t>
              </a:r>
            </a:p>
            <a:p>
              <a:pPr>
                <a:lnSpc>
                  <a:spcPct val="200000"/>
                </a:lnSpc>
              </a:pPr>
              <a:r>
                <a:rPr lang="en-US" b="1" dirty="0">
                  <a:latin typeface="Verdana" panose="020B0604030504040204" pitchFamily="34" charset="0"/>
                  <a:ea typeface="Verdana" panose="020B0604030504040204" pitchFamily="34" charset="0"/>
                </a:rPr>
                <a:t>C  </a:t>
              </a:r>
              <a:r>
                <a:rPr lang="en-US" sz="18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10</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D  </a:t>
              </a:r>
            </a:p>
            <a:p>
              <a:endParaRPr lang="en-US"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2134EECA-6541-473C-E655-7C9048881BA2}"/>
                </a:ext>
              </a:extLst>
            </p:cNvPr>
            <p:cNvSpPr txBox="1"/>
            <p:nvPr/>
          </p:nvSpPr>
          <p:spPr>
            <a:xfrm>
              <a:off x="7784090" y="1283765"/>
              <a:ext cx="645795" cy="738664"/>
            </a:xfrm>
            <a:prstGeom prst="rect">
              <a:avLst/>
            </a:prstGeom>
            <a:noFill/>
          </p:spPr>
          <p:txBody>
            <a:bodyPr wrap="square" lIns="182880" tIns="91440" bIns="91440" rtlCol="0">
              <a:spAutoFit/>
            </a:bodyPr>
            <a:lstStyle/>
            <a:p>
              <a:pPr algn="ctr"/>
              <a:r>
                <a:rPr lang="en-US" u="sng" dirty="0">
                  <a:latin typeface="Verdana" panose="020B0604030504040204" pitchFamily="34" charset="0"/>
                  <a:ea typeface="Verdana" panose="020B0604030504040204" pitchFamily="34" charset="0"/>
                </a:rPr>
                <a:t>19</a:t>
              </a:r>
            </a:p>
            <a:p>
              <a:pPr algn="ctr"/>
              <a:r>
                <a:rPr lang="en-US" dirty="0">
                  <a:latin typeface="Verdana" panose="020B0604030504040204" pitchFamily="34" charset="0"/>
                  <a:ea typeface="Verdana" panose="020B0604030504040204" pitchFamily="34" charset="0"/>
                </a:rPr>
                <a:t>6</a:t>
              </a:r>
            </a:p>
          </p:txBody>
        </p:sp>
        <p:cxnSp>
          <p:nvCxnSpPr>
            <p:cNvPr id="7" name="Straight Connector 6">
              <a:extLst>
                <a:ext uri="{FF2B5EF4-FFF2-40B4-BE49-F238E27FC236}">
                  <a16:creationId xmlns:a16="http://schemas.microsoft.com/office/drawing/2014/main" id="{A9C04A74-4AEB-EEDA-5151-7EB229410C3D}"/>
                </a:ext>
              </a:extLst>
            </p:cNvPr>
            <p:cNvCxnSpPr/>
            <p:nvPr/>
          </p:nvCxnSpPr>
          <p:spPr>
            <a:xfrm>
              <a:off x="9987573" y="1544577"/>
              <a:ext cx="32539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A9922D7-BF33-2810-CFB1-C05414236638}"/>
                </a:ext>
              </a:extLst>
            </p:cNvPr>
            <p:cNvSpPr txBox="1"/>
            <p:nvPr/>
          </p:nvSpPr>
          <p:spPr>
            <a:xfrm>
              <a:off x="6799105" y="2887420"/>
              <a:ext cx="649174" cy="738664"/>
            </a:xfrm>
            <a:prstGeom prst="rect">
              <a:avLst/>
            </a:prstGeom>
            <a:noFill/>
          </p:spPr>
          <p:txBody>
            <a:bodyPr wrap="square" lIns="182880" tIns="91440" bIns="91440" rtlCol="0">
              <a:spAutoFit/>
            </a:bodyPr>
            <a:lstStyle/>
            <a:p>
              <a:pPr algn="ctr"/>
              <a:r>
                <a:rPr lang="en-US" u="sng" dirty="0">
                  <a:latin typeface="Verdana" panose="020B0604030504040204" pitchFamily="34" charset="0"/>
                  <a:ea typeface="Verdana" panose="020B0604030504040204" pitchFamily="34" charset="0"/>
                </a:rPr>
                <a:t>16</a:t>
              </a:r>
            </a:p>
            <a:p>
              <a:pPr algn="ctr"/>
              <a:r>
                <a:rPr lang="en-US" dirty="0">
                  <a:latin typeface="Verdana" panose="020B0604030504040204" pitchFamily="34" charset="0"/>
                  <a:ea typeface="Verdana" panose="020B0604030504040204" pitchFamily="34" charset="0"/>
                </a:rPr>
                <a:t>5</a:t>
              </a:r>
            </a:p>
          </p:txBody>
        </p:sp>
        <p:cxnSp>
          <p:nvCxnSpPr>
            <p:cNvPr id="9" name="Straight Connector 8">
              <a:extLst>
                <a:ext uri="{FF2B5EF4-FFF2-40B4-BE49-F238E27FC236}">
                  <a16:creationId xmlns:a16="http://schemas.microsoft.com/office/drawing/2014/main" id="{EBF546C3-3245-F4AC-C948-DD3836E40CD2}"/>
                </a:ext>
              </a:extLst>
            </p:cNvPr>
            <p:cNvCxnSpPr/>
            <p:nvPr/>
          </p:nvCxnSpPr>
          <p:spPr>
            <a:xfrm>
              <a:off x="7192234" y="3650295"/>
              <a:ext cx="32539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CF53DAE-3362-5113-20AE-CAC76BCDEAAE}"/>
                </a:ext>
              </a:extLst>
            </p:cNvPr>
            <p:cNvSpPr txBox="1"/>
            <p:nvPr/>
          </p:nvSpPr>
          <p:spPr>
            <a:xfrm>
              <a:off x="6810411" y="3995546"/>
              <a:ext cx="637868" cy="738664"/>
            </a:xfrm>
            <a:prstGeom prst="rect">
              <a:avLst/>
            </a:prstGeom>
            <a:noFill/>
          </p:spPr>
          <p:txBody>
            <a:bodyPr wrap="square" lIns="182880" tIns="91440" bIns="91440" rtlCol="0">
              <a:spAutoFit/>
            </a:bodyPr>
            <a:lstStyle/>
            <a:p>
              <a:pPr algn="ctr"/>
              <a:r>
                <a:rPr lang="en-US" u="sng" dirty="0">
                  <a:latin typeface="Verdana" panose="020B0604030504040204" pitchFamily="34" charset="0"/>
                  <a:ea typeface="Verdana" panose="020B0604030504040204" pitchFamily="34" charset="0"/>
                </a:rPr>
                <a:t>18</a:t>
              </a:r>
            </a:p>
            <a:p>
              <a:pPr algn="ctr"/>
              <a:r>
                <a:rPr lang="en-US" dirty="0">
                  <a:latin typeface="Verdana" panose="020B0604030504040204" pitchFamily="34" charset="0"/>
                  <a:ea typeface="Verdana" panose="020B0604030504040204" pitchFamily="34" charset="0"/>
                </a:rPr>
                <a:t>5</a:t>
              </a:r>
            </a:p>
          </p:txBody>
        </p:sp>
      </p:grpSp>
    </p:spTree>
    <p:extLst>
      <p:ext uri="{BB962C8B-B14F-4D97-AF65-F5344CB8AC3E}">
        <p14:creationId xmlns:p14="http://schemas.microsoft.com/office/powerpoint/2010/main" val="217288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320F3-2B35-33BC-F490-FFA584A7CBE2}"/>
              </a:ext>
            </a:extLst>
          </p:cNvPr>
          <p:cNvSpPr>
            <a:spLocks noGrp="1"/>
          </p:cNvSpPr>
          <p:nvPr>
            <p:ph sz="half" idx="10"/>
          </p:nvPr>
        </p:nvSpPr>
        <p:spPr>
          <a:xfrm>
            <a:off x="8050039" y="1640443"/>
            <a:ext cx="3457123" cy="4351338"/>
          </a:xfrm>
        </p:spPr>
        <p:txBody>
          <a:bodyPr/>
          <a:lstStyle/>
          <a:p>
            <a:pPr marL="342900" indent="-342900" algn="l">
              <a:buFont typeface="Arial" panose="020B0604020202020204" pitchFamily="34" charset="0"/>
              <a:buChar char="•"/>
            </a:pPr>
            <a:r>
              <a:rPr lang="en-US" dirty="0"/>
              <a:t>defend </a:t>
            </a:r>
            <a:r>
              <a:rPr lang="en-US" b="1" dirty="0"/>
              <a:t>why</a:t>
            </a:r>
            <a:r>
              <a:rPr lang="en-US" dirty="0"/>
              <a:t> your answer might be correct/incorrect</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what 1-2 pieces of evidence do you have?</a:t>
            </a:r>
          </a:p>
        </p:txBody>
      </p:sp>
      <p:sp>
        <p:nvSpPr>
          <p:cNvPr id="5" name="Subtitle 2">
            <a:extLst>
              <a:ext uri="{FF2B5EF4-FFF2-40B4-BE49-F238E27FC236}">
                <a16:creationId xmlns:a16="http://schemas.microsoft.com/office/drawing/2014/main" id="{13125398-2B49-22CA-50A3-5014FC77AD36}"/>
              </a:ext>
            </a:extLst>
          </p:cNvPr>
          <p:cNvSpPr txBox="1">
            <a:spLocks/>
          </p:cNvSpPr>
          <p:nvPr/>
        </p:nvSpPr>
        <p:spPr>
          <a:xfrm>
            <a:off x="575104" y="421269"/>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make the case</a:t>
            </a:r>
          </a:p>
        </p:txBody>
      </p:sp>
      <p:sp>
        <p:nvSpPr>
          <p:cNvPr id="12" name="Rectangle 11">
            <a:extLst>
              <a:ext uri="{FF2B5EF4-FFF2-40B4-BE49-F238E27FC236}">
                <a16:creationId xmlns:a16="http://schemas.microsoft.com/office/drawing/2014/main" id="{24B2B066-3198-EA61-E703-32AF4BA1FE0D}"/>
              </a:ext>
            </a:extLst>
          </p:cNvPr>
          <p:cNvSpPr/>
          <p:nvPr/>
        </p:nvSpPr>
        <p:spPr>
          <a:xfrm>
            <a:off x="1234699" y="3388318"/>
            <a:ext cx="1663654" cy="427794"/>
          </a:xfrm>
          <a:prstGeom prst="rect">
            <a:avLst/>
          </a:prstGeom>
          <a:noFill/>
          <a:ln w="57150">
            <a:solidFill>
              <a:srgbClr val="FF66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EEFF7D52-107B-627F-82FF-900BA644A043}"/>
              </a:ext>
            </a:extLst>
          </p:cNvPr>
          <p:cNvSpPr/>
          <p:nvPr/>
        </p:nvSpPr>
        <p:spPr>
          <a:xfrm>
            <a:off x="1234698" y="4621418"/>
            <a:ext cx="1664138" cy="411776"/>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Rectangle 13">
            <a:extLst>
              <a:ext uri="{FF2B5EF4-FFF2-40B4-BE49-F238E27FC236}">
                <a16:creationId xmlns:a16="http://schemas.microsoft.com/office/drawing/2014/main" id="{5F859F7B-15AC-65A6-B9A2-68D42FBE9DA3}"/>
              </a:ext>
            </a:extLst>
          </p:cNvPr>
          <p:cNvSpPr/>
          <p:nvPr/>
        </p:nvSpPr>
        <p:spPr>
          <a:xfrm>
            <a:off x="1234698" y="3923261"/>
            <a:ext cx="1664138" cy="599568"/>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85A55977-61F7-62AB-2BDB-B340BEB2CDF5}"/>
              </a:ext>
            </a:extLst>
          </p:cNvPr>
          <p:cNvSpPr/>
          <p:nvPr/>
        </p:nvSpPr>
        <p:spPr>
          <a:xfrm>
            <a:off x="1234698" y="5142639"/>
            <a:ext cx="1664138" cy="596612"/>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6" name="Group 5">
            <a:extLst>
              <a:ext uri="{FF2B5EF4-FFF2-40B4-BE49-F238E27FC236}">
                <a16:creationId xmlns:a16="http://schemas.microsoft.com/office/drawing/2014/main" id="{790A136F-C65C-968D-CCF4-DEA9FF545BDD}"/>
              </a:ext>
            </a:extLst>
          </p:cNvPr>
          <p:cNvGrpSpPr/>
          <p:nvPr/>
        </p:nvGrpSpPr>
        <p:grpSpPr>
          <a:xfrm>
            <a:off x="1131212" y="1257824"/>
            <a:ext cx="5542459" cy="4745915"/>
            <a:chOff x="6501903" y="333565"/>
            <a:chExt cx="5542459" cy="4745915"/>
          </a:xfrm>
        </p:grpSpPr>
        <p:sp>
          <p:nvSpPr>
            <p:cNvPr id="17" name="TextBox 16">
              <a:extLst>
                <a:ext uri="{FF2B5EF4-FFF2-40B4-BE49-F238E27FC236}">
                  <a16:creationId xmlns:a16="http://schemas.microsoft.com/office/drawing/2014/main" id="{83641AE0-6366-3370-D6CF-CD3DBD96F117}"/>
                </a:ext>
              </a:extLst>
            </p:cNvPr>
            <p:cNvSpPr txBox="1"/>
            <p:nvPr/>
          </p:nvSpPr>
          <p:spPr>
            <a:xfrm>
              <a:off x="6501903" y="333565"/>
              <a:ext cx="5542459" cy="4745915"/>
            </a:xfrm>
            <a:prstGeom prst="rect">
              <a:avLst/>
            </a:prstGeom>
            <a:noFill/>
            <a:ln w="28575">
              <a:solidFill>
                <a:schemeClr val="bg1">
                  <a:lumMod val="75000"/>
                </a:schemeClr>
              </a:solidFill>
              <a:prstDash val="dash"/>
            </a:ln>
          </p:spPr>
          <p:txBody>
            <a:bodyPr wrap="square" lIns="182880" tIns="91440" bIns="0" rtlCol="0">
              <a:spAutoFit/>
            </a:bodyPr>
            <a:lstStyle/>
            <a:p>
              <a:r>
                <a:rPr lang="en-US" dirty="0">
                  <a:latin typeface="Verdana" panose="020B0604030504040204" pitchFamily="34" charset="0"/>
                  <a:ea typeface="Verdana" panose="020B0604030504040204" pitchFamily="34" charset="0"/>
                </a:rPr>
                <a:t>A list of numbers ordered from least value to greatest value is shown. One number is missing.</a:t>
              </a:r>
            </a:p>
            <a:p>
              <a:pPr algn="ctr"/>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 ____, 3.4, </a:t>
              </a:r>
              <a:r>
                <a:rPr lang="en-US" sz="18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13</a:t>
              </a:r>
            </a:p>
            <a:p>
              <a:pPr algn="ct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Which number could be the missing number?</a:t>
              </a:r>
            </a:p>
            <a:p>
              <a:pPr>
                <a:lnSpc>
                  <a:spcPct val="22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3.145</a:t>
              </a:r>
            </a:p>
            <a:p>
              <a:pPr>
                <a:lnSpc>
                  <a:spcPct val="220000"/>
                </a:lnSpc>
              </a:pPr>
              <a:r>
                <a:rPr lang="en-US" b="1" dirty="0">
                  <a:latin typeface="Verdana" panose="020B0604030504040204" pitchFamily="34" charset="0"/>
                  <a:ea typeface="Verdana" panose="020B0604030504040204" pitchFamily="34" charset="0"/>
                </a:rPr>
                <a:t>B  </a:t>
              </a:r>
            </a:p>
            <a:p>
              <a:pPr>
                <a:lnSpc>
                  <a:spcPct val="220000"/>
                </a:lnSpc>
              </a:pPr>
              <a:r>
                <a:rPr lang="en-US" b="1" dirty="0">
                  <a:latin typeface="Verdana" panose="020B0604030504040204" pitchFamily="34" charset="0"/>
                  <a:ea typeface="Verdana" panose="020B0604030504040204" pitchFamily="34" charset="0"/>
                </a:rPr>
                <a:t>C  </a:t>
              </a:r>
              <a:r>
                <a:rPr lang="en-US" sz="18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10</a:t>
              </a:r>
              <a:endParaRPr lang="en-US" b="1" dirty="0">
                <a:latin typeface="Verdana" panose="020B0604030504040204" pitchFamily="34" charset="0"/>
                <a:ea typeface="Verdana" panose="020B0604030504040204" pitchFamily="34" charset="0"/>
              </a:endParaRPr>
            </a:p>
            <a:p>
              <a:pPr>
                <a:lnSpc>
                  <a:spcPct val="220000"/>
                </a:lnSpc>
              </a:pPr>
              <a:r>
                <a:rPr lang="en-US" b="1" dirty="0">
                  <a:latin typeface="Verdana" panose="020B0604030504040204" pitchFamily="34" charset="0"/>
                  <a:ea typeface="Verdana" panose="020B0604030504040204" pitchFamily="34" charset="0"/>
                </a:rPr>
                <a:t>D  </a:t>
              </a:r>
            </a:p>
            <a:p>
              <a:endParaRPr lang="en-US" b="1" dirty="0">
                <a:latin typeface="Verdana" panose="020B0604030504040204" pitchFamily="34" charset="0"/>
                <a:ea typeface="Verdana" panose="020B0604030504040204" pitchFamily="34" charset="0"/>
              </a:endParaRPr>
            </a:p>
          </p:txBody>
        </p:sp>
        <p:sp>
          <p:nvSpPr>
            <p:cNvPr id="18" name="TextBox 17">
              <a:extLst>
                <a:ext uri="{FF2B5EF4-FFF2-40B4-BE49-F238E27FC236}">
                  <a16:creationId xmlns:a16="http://schemas.microsoft.com/office/drawing/2014/main" id="{DEB56741-D8A5-CCEB-DC48-42EABD825976}"/>
                </a:ext>
              </a:extLst>
            </p:cNvPr>
            <p:cNvSpPr txBox="1"/>
            <p:nvPr/>
          </p:nvSpPr>
          <p:spPr>
            <a:xfrm>
              <a:off x="7784090" y="1283765"/>
              <a:ext cx="645795" cy="738664"/>
            </a:xfrm>
            <a:prstGeom prst="rect">
              <a:avLst/>
            </a:prstGeom>
            <a:noFill/>
          </p:spPr>
          <p:txBody>
            <a:bodyPr wrap="square" lIns="182880" tIns="91440" bIns="91440" rtlCol="0">
              <a:spAutoFit/>
            </a:bodyPr>
            <a:lstStyle/>
            <a:p>
              <a:pPr algn="ctr"/>
              <a:r>
                <a:rPr lang="en-US" u="sng" dirty="0">
                  <a:latin typeface="Verdana" panose="020B0604030504040204" pitchFamily="34" charset="0"/>
                  <a:ea typeface="Verdana" panose="020B0604030504040204" pitchFamily="34" charset="0"/>
                </a:rPr>
                <a:t>19</a:t>
              </a:r>
            </a:p>
            <a:p>
              <a:pPr algn="ctr"/>
              <a:r>
                <a:rPr lang="en-US" dirty="0">
                  <a:latin typeface="Verdana" panose="020B0604030504040204" pitchFamily="34" charset="0"/>
                  <a:ea typeface="Verdana" panose="020B0604030504040204" pitchFamily="34" charset="0"/>
                </a:rPr>
                <a:t>6</a:t>
              </a:r>
            </a:p>
          </p:txBody>
        </p:sp>
        <p:cxnSp>
          <p:nvCxnSpPr>
            <p:cNvPr id="19" name="Straight Connector 18">
              <a:extLst>
                <a:ext uri="{FF2B5EF4-FFF2-40B4-BE49-F238E27FC236}">
                  <a16:creationId xmlns:a16="http://schemas.microsoft.com/office/drawing/2014/main" id="{A12E5922-33F6-A55A-981D-AE40F03F0748}"/>
                </a:ext>
              </a:extLst>
            </p:cNvPr>
            <p:cNvCxnSpPr/>
            <p:nvPr/>
          </p:nvCxnSpPr>
          <p:spPr>
            <a:xfrm>
              <a:off x="9987573" y="1544577"/>
              <a:ext cx="32539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0B614D3-6AD6-A9C9-161F-A2155197239C}"/>
                </a:ext>
              </a:extLst>
            </p:cNvPr>
            <p:cNvSpPr txBox="1"/>
            <p:nvPr/>
          </p:nvSpPr>
          <p:spPr>
            <a:xfrm>
              <a:off x="6799105" y="2914716"/>
              <a:ext cx="649174" cy="738664"/>
            </a:xfrm>
            <a:prstGeom prst="rect">
              <a:avLst/>
            </a:prstGeom>
            <a:noFill/>
          </p:spPr>
          <p:txBody>
            <a:bodyPr wrap="square" lIns="182880" tIns="91440" bIns="91440" rtlCol="0">
              <a:spAutoFit/>
            </a:bodyPr>
            <a:lstStyle/>
            <a:p>
              <a:pPr algn="ctr"/>
              <a:r>
                <a:rPr lang="en-US" u="sng" dirty="0">
                  <a:latin typeface="Verdana" panose="020B0604030504040204" pitchFamily="34" charset="0"/>
                  <a:ea typeface="Verdana" panose="020B0604030504040204" pitchFamily="34" charset="0"/>
                </a:rPr>
                <a:t>16</a:t>
              </a:r>
            </a:p>
            <a:p>
              <a:pPr algn="ctr"/>
              <a:r>
                <a:rPr lang="en-US" dirty="0">
                  <a:latin typeface="Verdana" panose="020B0604030504040204" pitchFamily="34" charset="0"/>
                  <a:ea typeface="Verdana" panose="020B0604030504040204" pitchFamily="34" charset="0"/>
                </a:rPr>
                <a:t>5</a:t>
              </a:r>
            </a:p>
          </p:txBody>
        </p:sp>
        <p:cxnSp>
          <p:nvCxnSpPr>
            <p:cNvPr id="21" name="Straight Connector 20">
              <a:extLst>
                <a:ext uri="{FF2B5EF4-FFF2-40B4-BE49-F238E27FC236}">
                  <a16:creationId xmlns:a16="http://schemas.microsoft.com/office/drawing/2014/main" id="{12988463-C130-D397-C922-FD43472840D4}"/>
                </a:ext>
              </a:extLst>
            </p:cNvPr>
            <p:cNvCxnSpPr/>
            <p:nvPr/>
          </p:nvCxnSpPr>
          <p:spPr>
            <a:xfrm>
              <a:off x="7192234" y="3786775"/>
              <a:ext cx="32539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D72B2861-0190-FAFF-B304-C8454C41F6F6}"/>
                </a:ext>
              </a:extLst>
            </p:cNvPr>
            <p:cNvSpPr txBox="1"/>
            <p:nvPr/>
          </p:nvSpPr>
          <p:spPr>
            <a:xfrm>
              <a:off x="6810411" y="4145674"/>
              <a:ext cx="637868" cy="738664"/>
            </a:xfrm>
            <a:prstGeom prst="rect">
              <a:avLst/>
            </a:prstGeom>
            <a:noFill/>
          </p:spPr>
          <p:txBody>
            <a:bodyPr wrap="square" lIns="182880" tIns="91440" bIns="91440" rtlCol="0">
              <a:spAutoFit/>
            </a:bodyPr>
            <a:lstStyle/>
            <a:p>
              <a:pPr algn="ctr"/>
              <a:r>
                <a:rPr lang="en-US" u="sng" dirty="0">
                  <a:latin typeface="Verdana" panose="020B0604030504040204" pitchFamily="34" charset="0"/>
                  <a:ea typeface="Verdana" panose="020B0604030504040204" pitchFamily="34" charset="0"/>
                </a:rPr>
                <a:t>18</a:t>
              </a:r>
            </a:p>
            <a:p>
              <a:pPr algn="ctr"/>
              <a:r>
                <a:rPr lang="en-US" dirty="0">
                  <a:latin typeface="Verdana" panose="020B0604030504040204" pitchFamily="34" charset="0"/>
                  <a:ea typeface="Verdana" panose="020B0604030504040204" pitchFamily="34" charset="0"/>
                </a:rPr>
                <a:t>5</a:t>
              </a:r>
            </a:p>
          </p:txBody>
        </p:sp>
      </p:grpSp>
    </p:spTree>
    <p:extLst>
      <p:ext uri="{BB962C8B-B14F-4D97-AF65-F5344CB8AC3E}">
        <p14:creationId xmlns:p14="http://schemas.microsoft.com/office/powerpoint/2010/main" val="874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2000"/>
                                        <p:tgtEl>
                                          <p:spTgt spid="13"/>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childTnLst>
                          </p:cTn>
                        </p:par>
                        <p:par>
                          <p:cTn id="16" fill="hold">
                            <p:stCondLst>
                              <p:cond delay="6000"/>
                            </p:stCondLst>
                            <p:childTnLst>
                              <p:par>
                                <p:cTn id="17" presetID="21" presetClass="entr" presetSubtype="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623073" y="3548427"/>
            <a:ext cx="3122909" cy="1474329"/>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Century Gothic"/>
              </a:rPr>
              <a:t>if </a:t>
            </a:r>
            <a:r>
              <a:rPr lang="en-US" b="1">
                <a:solidFill>
                  <a:schemeClr val="tx1"/>
                </a:solidFill>
                <a:latin typeface="Century Gothic"/>
              </a:rPr>
              <a:t>a </a:t>
            </a:r>
            <a:r>
              <a:rPr lang="en-US" b="1" dirty="0">
                <a:solidFill>
                  <a:schemeClr val="tx1"/>
                </a:solidFill>
                <a:latin typeface="Century Gothic"/>
              </a:rPr>
              <a:t>negative integer </a:t>
            </a:r>
            <a:r>
              <a:rPr lang="en-US" b="1">
                <a:solidFill>
                  <a:schemeClr val="tx1"/>
                </a:solidFill>
                <a:latin typeface="Century Gothic"/>
              </a:rPr>
              <a:t>was shown </a:t>
            </a:r>
            <a:r>
              <a:rPr lang="en-US" b="1" dirty="0">
                <a:solidFill>
                  <a:schemeClr val="tx1"/>
                </a:solidFill>
                <a:latin typeface="Century Gothic"/>
              </a:rPr>
              <a:t>in the question</a:t>
            </a:r>
            <a:r>
              <a:rPr lang="en-US" dirty="0">
                <a:solidFill>
                  <a:schemeClr val="tx1"/>
                </a:solidFill>
                <a:latin typeface="Century Gothic"/>
              </a:rPr>
              <a:t>, how might that change the answer?</a:t>
            </a: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623074" y="1217550"/>
            <a:ext cx="2989558" cy="99105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help connect with other concepts?</a:t>
            </a:r>
          </a:p>
        </p:txBody>
      </p:sp>
      <p:sp>
        <p:nvSpPr>
          <p:cNvPr id="4" name="TextBox 3">
            <a:extLst>
              <a:ext uri="{FF2B5EF4-FFF2-40B4-BE49-F238E27FC236}">
                <a16:creationId xmlns:a16="http://schemas.microsoft.com/office/drawing/2014/main" id="{B6F4CC67-C01B-C196-DE91-D633AA04B8F2}"/>
              </a:ext>
            </a:extLst>
          </p:cNvPr>
          <p:cNvSpPr txBox="1"/>
          <p:nvPr/>
        </p:nvSpPr>
        <p:spPr>
          <a:xfrm>
            <a:off x="625367" y="2504090"/>
            <a:ext cx="312776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why does organizing your thinking on paper simplify this problem?</a:t>
            </a:r>
          </a:p>
          <a:p>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35D48A3-3A3C-B655-3F3A-41E0F5145AB7}"/>
              </a:ext>
            </a:extLst>
          </p:cNvPr>
          <p:cNvSpPr txBox="1"/>
          <p:nvPr/>
        </p:nvSpPr>
        <p:spPr>
          <a:xfrm>
            <a:off x="625367" y="5355021"/>
            <a:ext cx="29872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what square root could </a:t>
            </a:r>
            <a:r>
              <a:rPr lang="en-US">
                <a:latin typeface="Calibri" panose="020F0502020204030204" pitchFamily="34" charset="0"/>
                <a:cs typeface="Calibri" panose="020F0502020204030204" pitchFamily="34" charset="0"/>
              </a:rPr>
              <a:t>you put in the </a:t>
            </a:r>
            <a:r>
              <a:rPr lang="en-US" dirty="0">
                <a:latin typeface="Calibri" panose="020F0502020204030204" pitchFamily="34" charset="0"/>
                <a:cs typeface="Calibri" panose="020F0502020204030204" pitchFamily="34" charset="0"/>
              </a:rPr>
              <a:t>blank?</a:t>
            </a:r>
          </a:p>
          <a:p>
            <a:endParaRPr lang="en-US" dirty="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A45AB0AA-2020-DB84-0D60-C31ED4307D04}"/>
              </a:ext>
            </a:extLst>
          </p:cNvPr>
          <p:cNvGrpSpPr/>
          <p:nvPr/>
        </p:nvGrpSpPr>
        <p:grpSpPr>
          <a:xfrm>
            <a:off x="5808140" y="1418316"/>
            <a:ext cx="5542459" cy="4524315"/>
            <a:chOff x="6501903" y="333565"/>
            <a:chExt cx="5542459" cy="4524315"/>
          </a:xfrm>
        </p:grpSpPr>
        <p:sp>
          <p:nvSpPr>
            <p:cNvPr id="7" name="TextBox 6">
              <a:extLst>
                <a:ext uri="{FF2B5EF4-FFF2-40B4-BE49-F238E27FC236}">
                  <a16:creationId xmlns:a16="http://schemas.microsoft.com/office/drawing/2014/main" id="{1EFA6E3E-EBB0-2930-C35B-F6C6656666F8}"/>
                </a:ext>
              </a:extLst>
            </p:cNvPr>
            <p:cNvSpPr txBox="1"/>
            <p:nvPr/>
          </p:nvSpPr>
          <p:spPr>
            <a:xfrm>
              <a:off x="6501903" y="333565"/>
              <a:ext cx="5542459" cy="4524315"/>
            </a:xfrm>
            <a:prstGeom prst="rect">
              <a:avLst/>
            </a:prstGeom>
            <a:noFill/>
            <a:ln w="28575">
              <a:solidFill>
                <a:schemeClr val="bg1">
                  <a:lumMod val="75000"/>
                </a:schemeClr>
              </a:solidFill>
              <a:prstDash val="dash"/>
            </a:ln>
          </p:spPr>
          <p:txBody>
            <a:bodyPr wrap="square" lIns="182880" tIns="91440" bIns="0" rtlCol="0">
              <a:spAutoFit/>
            </a:bodyPr>
            <a:lstStyle/>
            <a:p>
              <a:r>
                <a:rPr lang="en-US" dirty="0">
                  <a:latin typeface="Verdana" panose="020B0604030504040204" pitchFamily="34" charset="0"/>
                  <a:ea typeface="Verdana" panose="020B0604030504040204" pitchFamily="34" charset="0"/>
                </a:rPr>
                <a:t>A list of numbers ordered from least value to greatest value is shown. One number is missing.</a:t>
              </a:r>
            </a:p>
            <a:p>
              <a:pPr algn="ctr"/>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 ____, 3.4, </a:t>
              </a:r>
              <a:r>
                <a:rPr lang="en-US" sz="18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13</a:t>
              </a:r>
            </a:p>
            <a:p>
              <a:pPr algn="ct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Which number could be the missing number?</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3.145</a:t>
              </a:r>
            </a:p>
            <a:p>
              <a:pPr>
                <a:lnSpc>
                  <a:spcPct val="200000"/>
                </a:lnSpc>
              </a:pPr>
              <a:r>
                <a:rPr lang="en-US" b="1" dirty="0">
                  <a:latin typeface="Verdana" panose="020B0604030504040204" pitchFamily="34" charset="0"/>
                  <a:ea typeface="Verdana" panose="020B0604030504040204" pitchFamily="34" charset="0"/>
                </a:rPr>
                <a:t>B  </a:t>
              </a:r>
            </a:p>
            <a:p>
              <a:pPr>
                <a:lnSpc>
                  <a:spcPct val="200000"/>
                </a:lnSpc>
              </a:pPr>
              <a:r>
                <a:rPr lang="en-US" b="1" dirty="0">
                  <a:latin typeface="Verdana" panose="020B0604030504040204" pitchFamily="34" charset="0"/>
                  <a:ea typeface="Verdana" panose="020B0604030504040204" pitchFamily="34" charset="0"/>
                </a:rPr>
                <a:t>C  </a:t>
              </a:r>
              <a:r>
                <a:rPr lang="en-US" sz="18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10</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D  </a:t>
              </a:r>
            </a:p>
            <a:p>
              <a:endParaRPr lang="en-US" b="1" dirty="0">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65F18985-478A-5F77-E21D-DC4C93EF754E}"/>
                </a:ext>
              </a:extLst>
            </p:cNvPr>
            <p:cNvSpPr txBox="1"/>
            <p:nvPr/>
          </p:nvSpPr>
          <p:spPr>
            <a:xfrm>
              <a:off x="7784090" y="1283765"/>
              <a:ext cx="645795" cy="738664"/>
            </a:xfrm>
            <a:prstGeom prst="rect">
              <a:avLst/>
            </a:prstGeom>
            <a:noFill/>
          </p:spPr>
          <p:txBody>
            <a:bodyPr wrap="square" lIns="182880" tIns="91440" bIns="91440" rtlCol="0">
              <a:spAutoFit/>
            </a:bodyPr>
            <a:lstStyle/>
            <a:p>
              <a:pPr algn="ctr"/>
              <a:r>
                <a:rPr lang="en-US" u="sng" dirty="0">
                  <a:latin typeface="Verdana" panose="020B0604030504040204" pitchFamily="34" charset="0"/>
                  <a:ea typeface="Verdana" panose="020B0604030504040204" pitchFamily="34" charset="0"/>
                </a:rPr>
                <a:t>19</a:t>
              </a:r>
            </a:p>
            <a:p>
              <a:pPr algn="ctr"/>
              <a:r>
                <a:rPr lang="en-US" dirty="0">
                  <a:latin typeface="Verdana" panose="020B0604030504040204" pitchFamily="34" charset="0"/>
                  <a:ea typeface="Verdana" panose="020B0604030504040204" pitchFamily="34" charset="0"/>
                </a:rPr>
                <a:t>6</a:t>
              </a:r>
            </a:p>
          </p:txBody>
        </p:sp>
        <p:cxnSp>
          <p:nvCxnSpPr>
            <p:cNvPr id="17" name="Straight Connector 16">
              <a:extLst>
                <a:ext uri="{FF2B5EF4-FFF2-40B4-BE49-F238E27FC236}">
                  <a16:creationId xmlns:a16="http://schemas.microsoft.com/office/drawing/2014/main" id="{EEAB8F1B-9B92-135D-1028-C897E43B3143}"/>
                </a:ext>
              </a:extLst>
            </p:cNvPr>
            <p:cNvCxnSpPr/>
            <p:nvPr/>
          </p:nvCxnSpPr>
          <p:spPr>
            <a:xfrm>
              <a:off x="9987573" y="1544577"/>
              <a:ext cx="32539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CEFD81C-25FB-6959-D1FF-803EAECD7664}"/>
                </a:ext>
              </a:extLst>
            </p:cNvPr>
            <p:cNvSpPr txBox="1"/>
            <p:nvPr/>
          </p:nvSpPr>
          <p:spPr>
            <a:xfrm>
              <a:off x="6799105" y="2887420"/>
              <a:ext cx="649174" cy="738664"/>
            </a:xfrm>
            <a:prstGeom prst="rect">
              <a:avLst/>
            </a:prstGeom>
            <a:noFill/>
          </p:spPr>
          <p:txBody>
            <a:bodyPr wrap="square" lIns="182880" tIns="91440" bIns="91440" rtlCol="0">
              <a:spAutoFit/>
            </a:bodyPr>
            <a:lstStyle/>
            <a:p>
              <a:pPr algn="ctr"/>
              <a:r>
                <a:rPr lang="en-US" u="sng" dirty="0">
                  <a:latin typeface="Verdana" panose="020B0604030504040204" pitchFamily="34" charset="0"/>
                  <a:ea typeface="Verdana" panose="020B0604030504040204" pitchFamily="34" charset="0"/>
                </a:rPr>
                <a:t>16</a:t>
              </a:r>
            </a:p>
            <a:p>
              <a:pPr algn="ctr"/>
              <a:r>
                <a:rPr lang="en-US" dirty="0">
                  <a:latin typeface="Verdana" panose="020B0604030504040204" pitchFamily="34" charset="0"/>
                  <a:ea typeface="Verdana" panose="020B0604030504040204" pitchFamily="34" charset="0"/>
                </a:rPr>
                <a:t>5</a:t>
              </a:r>
            </a:p>
          </p:txBody>
        </p:sp>
        <p:cxnSp>
          <p:nvCxnSpPr>
            <p:cNvPr id="19" name="Straight Connector 18">
              <a:extLst>
                <a:ext uri="{FF2B5EF4-FFF2-40B4-BE49-F238E27FC236}">
                  <a16:creationId xmlns:a16="http://schemas.microsoft.com/office/drawing/2014/main" id="{C4AE3D12-6F77-21C8-D810-2EE905D12149}"/>
                </a:ext>
              </a:extLst>
            </p:cNvPr>
            <p:cNvCxnSpPr/>
            <p:nvPr/>
          </p:nvCxnSpPr>
          <p:spPr>
            <a:xfrm>
              <a:off x="7192234" y="3650295"/>
              <a:ext cx="32539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BB55A93B-F94D-0F11-4636-60B2D6CB5452}"/>
                </a:ext>
              </a:extLst>
            </p:cNvPr>
            <p:cNvSpPr txBox="1"/>
            <p:nvPr/>
          </p:nvSpPr>
          <p:spPr>
            <a:xfrm>
              <a:off x="6810411" y="3995546"/>
              <a:ext cx="637868" cy="738664"/>
            </a:xfrm>
            <a:prstGeom prst="rect">
              <a:avLst/>
            </a:prstGeom>
            <a:noFill/>
          </p:spPr>
          <p:txBody>
            <a:bodyPr wrap="square" lIns="182880" tIns="91440" bIns="91440" rtlCol="0">
              <a:spAutoFit/>
            </a:bodyPr>
            <a:lstStyle/>
            <a:p>
              <a:pPr algn="ctr"/>
              <a:r>
                <a:rPr lang="en-US" u="sng" dirty="0">
                  <a:latin typeface="Verdana" panose="020B0604030504040204" pitchFamily="34" charset="0"/>
                  <a:ea typeface="Verdana" panose="020B0604030504040204" pitchFamily="34" charset="0"/>
                </a:rPr>
                <a:t>18</a:t>
              </a:r>
            </a:p>
            <a:p>
              <a:pPr algn="ctr"/>
              <a:r>
                <a:rPr lang="en-US" dirty="0">
                  <a:latin typeface="Verdana" panose="020B0604030504040204" pitchFamily="34" charset="0"/>
                  <a:ea typeface="Verdana" panose="020B0604030504040204" pitchFamily="34" charset="0"/>
                </a:rPr>
                <a:t>5</a:t>
              </a:r>
            </a:p>
          </p:txBody>
        </p:sp>
      </p:grpSp>
    </p:spTree>
    <p:extLst>
      <p:ext uri="{BB962C8B-B14F-4D97-AF65-F5344CB8AC3E}">
        <p14:creationId xmlns:p14="http://schemas.microsoft.com/office/powerpoint/2010/main" val="187338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EBC3B-0EBC-2593-CC1F-8B8DCA1B7649}"/>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FC6D3E00-5635-3CFC-96A8-FD4814D3F181}"/>
              </a:ext>
            </a:extLst>
          </p:cNvPr>
          <p:cNvSpPr txBox="1">
            <a:spLocks/>
          </p:cNvSpPr>
          <p:nvPr/>
        </p:nvSpPr>
        <p:spPr>
          <a:xfrm>
            <a:off x="230330" y="166436"/>
            <a:ext cx="5007343"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compare/contrast model</a:t>
            </a:r>
          </a:p>
        </p:txBody>
      </p:sp>
      <p:sp>
        <p:nvSpPr>
          <p:cNvPr id="6" name="Oval 5">
            <a:extLst>
              <a:ext uri="{FF2B5EF4-FFF2-40B4-BE49-F238E27FC236}">
                <a16:creationId xmlns:a16="http://schemas.microsoft.com/office/drawing/2014/main" id="{617BAB02-5405-8136-BA3D-9073B3767D08}"/>
              </a:ext>
            </a:extLst>
          </p:cNvPr>
          <p:cNvSpPr/>
          <p:nvPr/>
        </p:nvSpPr>
        <p:spPr>
          <a:xfrm>
            <a:off x="236648" y="1130051"/>
            <a:ext cx="5846967" cy="5105760"/>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Oval 6">
            <a:extLst>
              <a:ext uri="{FF2B5EF4-FFF2-40B4-BE49-F238E27FC236}">
                <a16:creationId xmlns:a16="http://schemas.microsoft.com/office/drawing/2014/main" id="{8275DCB4-44AC-7FE0-3726-3F8548B91ECF}"/>
              </a:ext>
            </a:extLst>
          </p:cNvPr>
          <p:cNvSpPr/>
          <p:nvPr/>
        </p:nvSpPr>
        <p:spPr>
          <a:xfrm>
            <a:off x="5849040" y="1102042"/>
            <a:ext cx="5846967" cy="5105760"/>
          </a:xfrm>
          <a:prstGeom prst="ellipse">
            <a:avLst/>
          </a:prstGeom>
          <a:noFill/>
          <a:ln w="57150">
            <a:solidFill>
              <a:srgbClr val="3071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aphicFrame>
        <p:nvGraphicFramePr>
          <p:cNvPr id="23" name="Table 22">
            <a:extLst>
              <a:ext uri="{FF2B5EF4-FFF2-40B4-BE49-F238E27FC236}">
                <a16:creationId xmlns:a16="http://schemas.microsoft.com/office/drawing/2014/main" id="{C39E3519-DECC-25AA-21D7-EB75263A47E2}"/>
              </a:ext>
            </a:extLst>
          </p:cNvPr>
          <p:cNvGraphicFramePr>
            <a:graphicFrameLocks noGrp="1"/>
          </p:cNvGraphicFramePr>
          <p:nvPr>
            <p:extLst>
              <p:ext uri="{D42A27DB-BD31-4B8C-83A1-F6EECF244321}">
                <p14:modId xmlns:p14="http://schemas.microsoft.com/office/powerpoint/2010/main" val="4277904632"/>
              </p:ext>
            </p:extLst>
          </p:nvPr>
        </p:nvGraphicFramePr>
        <p:xfrm>
          <a:off x="6269040" y="3741985"/>
          <a:ext cx="5429955" cy="905081"/>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905081">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Verdana" panose="020B0604030504040204" pitchFamily="34" charset="0"/>
                          <a:ea typeface="Verdana" panose="020B0604030504040204" pitchFamily="34" charset="0"/>
                        </a:rPr>
                        <a:t>√</a:t>
                      </a:r>
                      <a:r>
                        <a:rPr lang="en-US" b="0" dirty="0">
                          <a:solidFill>
                            <a:schemeClr val="tx1"/>
                          </a:solidFill>
                          <a:latin typeface="Verdana" panose="020B0604030504040204" pitchFamily="34" charset="0"/>
                          <a:ea typeface="Verdana" panose="020B0604030504040204" pitchFamily="34" charset="0"/>
                        </a:rPr>
                        <a:t>10</a:t>
                      </a:r>
                      <a:r>
                        <a:rPr lang="en-US" b="0" u="none" dirty="0">
                          <a:solidFill>
                            <a:schemeClr val="tx1"/>
                          </a:solidFill>
                          <a:latin typeface="Verdana" panose="020B0604030504040204" pitchFamily="34" charset="0"/>
                          <a:ea typeface="Verdana" panose="020B0604030504040204" pitchFamily="34" charset="0"/>
                        </a:rPr>
                        <a:t>  </a:t>
                      </a: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3.4 </a:t>
                      </a: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pSp>
        <p:nvGrpSpPr>
          <p:cNvPr id="15" name="Group 14">
            <a:extLst>
              <a:ext uri="{FF2B5EF4-FFF2-40B4-BE49-F238E27FC236}">
                <a16:creationId xmlns:a16="http://schemas.microsoft.com/office/drawing/2014/main" id="{78EC51FE-D390-19B9-3AC7-BB4B73E70B77}"/>
              </a:ext>
            </a:extLst>
          </p:cNvPr>
          <p:cNvGrpSpPr/>
          <p:nvPr/>
        </p:nvGrpSpPr>
        <p:grpSpPr>
          <a:xfrm>
            <a:off x="6152409" y="1765169"/>
            <a:ext cx="5614452" cy="3970318"/>
            <a:chOff x="793953" y="605331"/>
            <a:chExt cx="5284382" cy="3970318"/>
          </a:xfrm>
        </p:grpSpPr>
        <p:grpSp>
          <p:nvGrpSpPr>
            <p:cNvPr id="16" name="Group 15">
              <a:extLst>
                <a:ext uri="{FF2B5EF4-FFF2-40B4-BE49-F238E27FC236}">
                  <a16:creationId xmlns:a16="http://schemas.microsoft.com/office/drawing/2014/main" id="{332D6183-CA5A-4749-2747-AC252E7A248F}"/>
                </a:ext>
              </a:extLst>
            </p:cNvPr>
            <p:cNvGrpSpPr/>
            <p:nvPr/>
          </p:nvGrpSpPr>
          <p:grpSpPr>
            <a:xfrm>
              <a:off x="793953" y="605331"/>
              <a:ext cx="5284382" cy="3970318"/>
              <a:chOff x="6557582" y="914208"/>
              <a:chExt cx="5284382" cy="3970318"/>
            </a:xfrm>
          </p:grpSpPr>
          <p:sp>
            <p:nvSpPr>
              <p:cNvPr id="20" name="TextBox 19">
                <a:extLst>
                  <a:ext uri="{FF2B5EF4-FFF2-40B4-BE49-F238E27FC236}">
                    <a16:creationId xmlns:a16="http://schemas.microsoft.com/office/drawing/2014/main" id="{4469E54D-FA46-CA2C-047E-5ED62ADC109E}"/>
                  </a:ext>
                </a:extLst>
              </p:cNvPr>
              <p:cNvSpPr txBox="1"/>
              <p:nvPr/>
            </p:nvSpPr>
            <p:spPr>
              <a:xfrm>
                <a:off x="6557582" y="914208"/>
                <a:ext cx="5284382" cy="3970318"/>
              </a:xfrm>
              <a:prstGeom prst="rect">
                <a:avLst/>
              </a:prstGeom>
              <a:noFill/>
              <a:ln w="28575">
                <a:solidFill>
                  <a:schemeClr val="bg1">
                    <a:lumMod val="75000"/>
                  </a:schemeClr>
                </a:solidFill>
                <a:prstDash val="dash"/>
              </a:ln>
            </p:spPr>
            <p:txBody>
              <a:bodyPr wrap="square" rtlCol="0">
                <a:spAutoFit/>
              </a:bodyPr>
              <a:lstStyle/>
              <a:p>
                <a:r>
                  <a:rPr lang="en-US" dirty="0">
                    <a:latin typeface="Verdana" panose="020B0604030504040204" pitchFamily="34" charset="0"/>
                    <a:ea typeface="Verdana" panose="020B0604030504040204" pitchFamily="34" charset="0"/>
                  </a:rPr>
                  <a:t>Which values of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make the inequality true?</a:t>
                </a:r>
              </a:p>
              <a:p>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r>
                  <a:rPr lang="en-US" sz="1800" dirty="0">
                    <a:latin typeface="Verdana" panose="020B0604030504040204" pitchFamily="34" charset="0"/>
                    <a:ea typeface="Verdana" panose="020B0604030504040204" pitchFamily="34" charset="0"/>
                  </a:rPr>
                  <a:t> </a:t>
                </a:r>
                <a:r>
                  <a:rPr lang="en-US" sz="1800" i="1" dirty="0">
                    <a:latin typeface="Verdana" panose="020B0604030504040204" pitchFamily="34" charset="0"/>
                    <a:ea typeface="Verdana" panose="020B0604030504040204" pitchFamily="34" charset="0"/>
                  </a:rPr>
                  <a:t>x</a:t>
                </a:r>
                <a:r>
                  <a:rPr lang="en-US" sz="1800" dirty="0">
                    <a:latin typeface="Verdana" panose="020B0604030504040204" pitchFamily="34" charset="0"/>
                    <a:ea typeface="Verdana" panose="020B0604030504040204" pitchFamily="34" charset="0"/>
                  </a:rPr>
                  <a:t> &lt; 3.4</a:t>
                </a: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Select </a:t>
                </a:r>
                <a:r>
                  <a:rPr lang="en-US" b="1" dirty="0">
                    <a:latin typeface="Verdana" panose="020B0604030504040204" pitchFamily="34" charset="0"/>
                    <a:ea typeface="Verdana" panose="020B0604030504040204" pitchFamily="34" charset="0"/>
                  </a:rPr>
                  <a:t>ALL </a:t>
                </a:r>
                <a:r>
                  <a:rPr lang="en-US" dirty="0">
                    <a:latin typeface="Verdana" panose="020B0604030504040204" pitchFamily="34" charset="0"/>
                    <a:ea typeface="Verdana" panose="020B0604030504040204" pitchFamily="34" charset="0"/>
                  </a:rPr>
                  <a:t>the</a:t>
                </a:r>
                <a:r>
                  <a:rPr lang="en-US" b="1" dirty="0">
                    <a:latin typeface="Verdana" panose="020B0604030504040204" pitchFamily="34" charset="0"/>
                    <a:ea typeface="Verdana" panose="020B0604030504040204" pitchFamily="34" charset="0"/>
                  </a:rPr>
                  <a:t> </a:t>
                </a:r>
                <a:r>
                  <a:rPr lang="en-US" dirty="0">
                    <a:latin typeface="Verdana" panose="020B0604030504040204" pitchFamily="34" charset="0"/>
                    <a:ea typeface="Verdana" panose="020B0604030504040204" pitchFamily="34" charset="0"/>
                  </a:rPr>
                  <a:t>correct answers.</a:t>
                </a:r>
              </a:p>
              <a:p>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					</a:t>
                </a: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p:txBody>
          </p:sp>
          <p:cxnSp>
            <p:nvCxnSpPr>
              <p:cNvPr id="22" name="Straight Connector 21">
                <a:extLst>
                  <a:ext uri="{FF2B5EF4-FFF2-40B4-BE49-F238E27FC236}">
                    <a16:creationId xmlns:a16="http://schemas.microsoft.com/office/drawing/2014/main" id="{BB1A2997-27DF-E741-C51B-1DA6290A5BC5}"/>
                  </a:ext>
                </a:extLst>
              </p:cNvPr>
              <p:cNvCxnSpPr/>
              <p:nvPr/>
            </p:nvCxnSpPr>
            <p:spPr>
              <a:xfrm>
                <a:off x="9161245" y="3221924"/>
                <a:ext cx="3102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E02B46EC-BFAF-5E36-2A11-637B2E96C698}"/>
                </a:ext>
              </a:extLst>
            </p:cNvPr>
            <p:cNvSpPr txBox="1"/>
            <p:nvPr/>
          </p:nvSpPr>
          <p:spPr>
            <a:xfrm>
              <a:off x="1063070" y="2719936"/>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19</a:t>
              </a:r>
            </a:p>
            <a:p>
              <a:pPr algn="ctr"/>
              <a:r>
                <a:rPr lang="en-US" dirty="0">
                  <a:latin typeface="Verdana" panose="020B0604030504040204" pitchFamily="34" charset="0"/>
                  <a:ea typeface="Verdana" panose="020B0604030504040204" pitchFamily="34" charset="0"/>
                </a:rPr>
                <a:t>6</a:t>
              </a:r>
            </a:p>
          </p:txBody>
        </p:sp>
        <p:sp>
          <p:nvSpPr>
            <p:cNvPr id="19" name="TextBox 18">
              <a:extLst>
                <a:ext uri="{FF2B5EF4-FFF2-40B4-BE49-F238E27FC236}">
                  <a16:creationId xmlns:a16="http://schemas.microsoft.com/office/drawing/2014/main" id="{7F3539A9-C59C-5296-BE1B-297035B208BB}"/>
                </a:ext>
              </a:extLst>
            </p:cNvPr>
            <p:cNvSpPr txBox="1"/>
            <p:nvPr/>
          </p:nvSpPr>
          <p:spPr>
            <a:xfrm>
              <a:off x="4267280" y="2719935"/>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18</a:t>
              </a:r>
            </a:p>
            <a:p>
              <a:pPr algn="ctr"/>
              <a:r>
                <a:rPr lang="en-US" dirty="0">
                  <a:latin typeface="Verdana" panose="020B0604030504040204" pitchFamily="34" charset="0"/>
                  <a:ea typeface="Verdana" panose="020B0604030504040204" pitchFamily="34" charset="0"/>
                </a:rPr>
                <a:t>5</a:t>
              </a:r>
            </a:p>
          </p:txBody>
        </p:sp>
      </p:grpSp>
      <p:sp>
        <p:nvSpPr>
          <p:cNvPr id="25" name="TextBox 24">
            <a:extLst>
              <a:ext uri="{FF2B5EF4-FFF2-40B4-BE49-F238E27FC236}">
                <a16:creationId xmlns:a16="http://schemas.microsoft.com/office/drawing/2014/main" id="{28D4F086-373E-5EFB-FB29-47CA02253ABF}"/>
              </a:ext>
            </a:extLst>
          </p:cNvPr>
          <p:cNvSpPr txBox="1"/>
          <p:nvPr/>
        </p:nvSpPr>
        <p:spPr>
          <a:xfrm>
            <a:off x="7573574" y="3892031"/>
            <a:ext cx="555151"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16</a:t>
            </a:r>
          </a:p>
          <a:p>
            <a:pPr algn="ctr"/>
            <a:r>
              <a:rPr lang="en-US" dirty="0">
                <a:latin typeface="Verdana" panose="020B0604030504040204" pitchFamily="34" charset="0"/>
                <a:ea typeface="Verdana" panose="020B0604030504040204" pitchFamily="34" charset="0"/>
              </a:rPr>
              <a:t>5</a:t>
            </a:r>
          </a:p>
        </p:txBody>
      </p:sp>
      <p:pic>
        <p:nvPicPr>
          <p:cNvPr id="8" name="Picture 7">
            <a:extLst>
              <a:ext uri="{FF2B5EF4-FFF2-40B4-BE49-F238E27FC236}">
                <a16:creationId xmlns:a16="http://schemas.microsoft.com/office/drawing/2014/main" id="{768EE4A8-1D07-1E76-8BD6-A47831C71605}"/>
              </a:ext>
            </a:extLst>
          </p:cNvPr>
          <p:cNvPicPr>
            <a:picLocks noChangeAspect="1"/>
          </p:cNvPicPr>
          <p:nvPr/>
        </p:nvPicPr>
        <p:blipFill>
          <a:blip r:embed="rId3"/>
          <a:stretch>
            <a:fillRect/>
          </a:stretch>
        </p:blipFill>
        <p:spPr>
          <a:xfrm>
            <a:off x="826548" y="1757631"/>
            <a:ext cx="4879186" cy="3970318"/>
          </a:xfrm>
          <a:prstGeom prst="rect">
            <a:avLst/>
          </a:prstGeom>
        </p:spPr>
      </p:pic>
    </p:spTree>
    <p:extLst>
      <p:ext uri="{BB962C8B-B14F-4D97-AF65-F5344CB8AC3E}">
        <p14:creationId xmlns:p14="http://schemas.microsoft.com/office/powerpoint/2010/main" val="3471312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B2A22F1D-EF73-DC93-91FC-8A6B4F7CF2A7}"/>
              </a:ext>
            </a:extLst>
          </p:cNvPr>
          <p:cNvSpPr/>
          <p:nvPr/>
        </p:nvSpPr>
        <p:spPr>
          <a:xfrm>
            <a:off x="5644159" y="4158623"/>
            <a:ext cx="368133" cy="365760"/>
          </a:xfrm>
          <a:prstGeom prst="ellipse">
            <a:avLst/>
          </a:prstGeom>
          <a:solidFill>
            <a:srgbClr val="92D05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latin typeface="Arial" panose="020B0604020202020204" pitchFamily="34" charset="0"/>
            </a:endParaRPr>
          </a:p>
        </p:txBody>
      </p:sp>
      <p:sp>
        <p:nvSpPr>
          <p:cNvPr id="3" name="Rounded Rectangular Callout 3">
            <a:extLst>
              <a:ext uri="{FF2B5EF4-FFF2-40B4-BE49-F238E27FC236}">
                <a16:creationId xmlns:a16="http://schemas.microsoft.com/office/drawing/2014/main" id="{B6C2D999-4995-8556-5050-E584229293A2}"/>
              </a:ext>
            </a:extLst>
          </p:cNvPr>
          <p:cNvSpPr/>
          <p:nvPr/>
        </p:nvSpPr>
        <p:spPr>
          <a:xfrm>
            <a:off x="861849" y="1559137"/>
            <a:ext cx="2794685"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did you learn?</a:t>
            </a: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861849" y="3955704"/>
            <a:ext cx="2794686"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5" name="TextBox 4">
            <a:extLst>
              <a:ext uri="{FF2B5EF4-FFF2-40B4-BE49-F238E27FC236}">
                <a16:creationId xmlns:a16="http://schemas.microsoft.com/office/drawing/2014/main" id="{CEFE9D0B-0617-B95B-0EF6-4EC59FEA5186}"/>
              </a:ext>
            </a:extLst>
          </p:cNvPr>
          <p:cNvSpPr txBox="1"/>
          <p:nvPr/>
        </p:nvSpPr>
        <p:spPr>
          <a:xfrm>
            <a:off x="861849" y="2786493"/>
            <a:ext cx="29868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what was confusing but you now understand?</a:t>
            </a:r>
          </a:p>
        </p:txBody>
      </p:sp>
      <p:sp>
        <p:nvSpPr>
          <p:cNvPr id="6" name="TextBox 5">
            <a:extLst>
              <a:ext uri="{FF2B5EF4-FFF2-40B4-BE49-F238E27FC236}">
                <a16:creationId xmlns:a16="http://schemas.microsoft.com/office/drawing/2014/main" id="{14685E79-7E62-DD76-3F3B-5258DB658F22}"/>
              </a:ext>
            </a:extLst>
          </p:cNvPr>
          <p:cNvSpPr txBox="1"/>
          <p:nvPr/>
        </p:nvSpPr>
        <p:spPr>
          <a:xfrm>
            <a:off x="861849" y="5180147"/>
            <a:ext cx="31369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how can a number line help you solve this problem?</a:t>
            </a:r>
          </a:p>
        </p:txBody>
      </p:sp>
      <p:grpSp>
        <p:nvGrpSpPr>
          <p:cNvPr id="7" name="Group 6">
            <a:extLst>
              <a:ext uri="{FF2B5EF4-FFF2-40B4-BE49-F238E27FC236}">
                <a16:creationId xmlns:a16="http://schemas.microsoft.com/office/drawing/2014/main" id="{79EA303B-5DB3-3D5A-DB9F-E7ABC0B7A69D}"/>
              </a:ext>
            </a:extLst>
          </p:cNvPr>
          <p:cNvGrpSpPr/>
          <p:nvPr/>
        </p:nvGrpSpPr>
        <p:grpSpPr>
          <a:xfrm>
            <a:off x="5572103" y="1445612"/>
            <a:ext cx="5542459" cy="4524315"/>
            <a:chOff x="6501903" y="333565"/>
            <a:chExt cx="5542459" cy="4524315"/>
          </a:xfrm>
        </p:grpSpPr>
        <p:sp>
          <p:nvSpPr>
            <p:cNvPr id="8" name="TextBox 7">
              <a:extLst>
                <a:ext uri="{FF2B5EF4-FFF2-40B4-BE49-F238E27FC236}">
                  <a16:creationId xmlns:a16="http://schemas.microsoft.com/office/drawing/2014/main" id="{97D3B5AB-D3E2-8862-9C24-D851235C0A92}"/>
                </a:ext>
              </a:extLst>
            </p:cNvPr>
            <p:cNvSpPr txBox="1"/>
            <p:nvPr/>
          </p:nvSpPr>
          <p:spPr>
            <a:xfrm>
              <a:off x="6501903" y="333565"/>
              <a:ext cx="5542459" cy="4524315"/>
            </a:xfrm>
            <a:prstGeom prst="rect">
              <a:avLst/>
            </a:prstGeom>
            <a:noFill/>
            <a:ln w="28575">
              <a:solidFill>
                <a:schemeClr val="bg1">
                  <a:lumMod val="75000"/>
                </a:schemeClr>
              </a:solidFill>
              <a:prstDash val="dash"/>
            </a:ln>
          </p:spPr>
          <p:txBody>
            <a:bodyPr wrap="square" lIns="182880" tIns="91440" bIns="0" rtlCol="0">
              <a:spAutoFit/>
            </a:bodyPr>
            <a:lstStyle/>
            <a:p>
              <a:r>
                <a:rPr lang="en-US" dirty="0">
                  <a:latin typeface="Verdana" panose="020B0604030504040204" pitchFamily="34" charset="0"/>
                  <a:ea typeface="Verdana" panose="020B0604030504040204" pitchFamily="34" charset="0"/>
                </a:rPr>
                <a:t>A list of numbers ordered from least value to greatest value is shown. One number is missing.</a:t>
              </a:r>
            </a:p>
            <a:p>
              <a:pPr algn="ctr"/>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 ____, 3.4, </a:t>
              </a:r>
              <a:r>
                <a:rPr lang="en-US" sz="18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13</a:t>
              </a:r>
            </a:p>
            <a:p>
              <a:pPr algn="ct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Which number could be the missing number?</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3.145</a:t>
              </a:r>
            </a:p>
            <a:p>
              <a:pPr>
                <a:lnSpc>
                  <a:spcPct val="200000"/>
                </a:lnSpc>
              </a:pPr>
              <a:r>
                <a:rPr lang="en-US" b="1" dirty="0">
                  <a:latin typeface="Verdana" panose="020B0604030504040204" pitchFamily="34" charset="0"/>
                  <a:ea typeface="Verdana" panose="020B0604030504040204" pitchFamily="34" charset="0"/>
                </a:rPr>
                <a:t>B  </a:t>
              </a:r>
            </a:p>
            <a:p>
              <a:pPr>
                <a:lnSpc>
                  <a:spcPct val="200000"/>
                </a:lnSpc>
              </a:pPr>
              <a:r>
                <a:rPr lang="en-US" b="1" dirty="0">
                  <a:latin typeface="Verdana" panose="020B0604030504040204" pitchFamily="34" charset="0"/>
                  <a:ea typeface="Verdana" panose="020B0604030504040204" pitchFamily="34" charset="0"/>
                </a:rPr>
                <a:t>C  </a:t>
              </a:r>
              <a:r>
                <a:rPr lang="en-US" sz="18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10</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D  </a:t>
              </a:r>
            </a:p>
            <a:p>
              <a:endParaRPr lang="en-US" b="1" dirty="0">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3D01CEE8-AC97-E30E-8A9F-5CC6A61A488F}"/>
                </a:ext>
              </a:extLst>
            </p:cNvPr>
            <p:cNvSpPr txBox="1"/>
            <p:nvPr/>
          </p:nvSpPr>
          <p:spPr>
            <a:xfrm>
              <a:off x="7784090" y="1283765"/>
              <a:ext cx="645795" cy="738664"/>
            </a:xfrm>
            <a:prstGeom prst="rect">
              <a:avLst/>
            </a:prstGeom>
            <a:noFill/>
          </p:spPr>
          <p:txBody>
            <a:bodyPr wrap="square" lIns="182880" tIns="91440" bIns="91440" rtlCol="0">
              <a:spAutoFit/>
            </a:bodyPr>
            <a:lstStyle/>
            <a:p>
              <a:pPr algn="ctr"/>
              <a:r>
                <a:rPr lang="en-US" u="sng" dirty="0">
                  <a:latin typeface="Verdana" panose="020B0604030504040204" pitchFamily="34" charset="0"/>
                  <a:ea typeface="Verdana" panose="020B0604030504040204" pitchFamily="34" charset="0"/>
                </a:rPr>
                <a:t>19</a:t>
              </a:r>
            </a:p>
            <a:p>
              <a:pPr algn="ctr"/>
              <a:r>
                <a:rPr lang="en-US" dirty="0">
                  <a:latin typeface="Verdana" panose="020B0604030504040204" pitchFamily="34" charset="0"/>
                  <a:ea typeface="Verdana" panose="020B0604030504040204" pitchFamily="34" charset="0"/>
                </a:rPr>
                <a:t>6</a:t>
              </a:r>
            </a:p>
          </p:txBody>
        </p:sp>
        <p:cxnSp>
          <p:nvCxnSpPr>
            <p:cNvPr id="10" name="Straight Connector 9">
              <a:extLst>
                <a:ext uri="{FF2B5EF4-FFF2-40B4-BE49-F238E27FC236}">
                  <a16:creationId xmlns:a16="http://schemas.microsoft.com/office/drawing/2014/main" id="{6C35601C-4617-DFC0-BFCA-C7255086E69F}"/>
                </a:ext>
              </a:extLst>
            </p:cNvPr>
            <p:cNvCxnSpPr/>
            <p:nvPr/>
          </p:nvCxnSpPr>
          <p:spPr>
            <a:xfrm>
              <a:off x="9987573" y="1544577"/>
              <a:ext cx="32539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3E6113A-0D5F-0245-D7B3-EDE7005A424B}"/>
                </a:ext>
              </a:extLst>
            </p:cNvPr>
            <p:cNvSpPr txBox="1"/>
            <p:nvPr/>
          </p:nvSpPr>
          <p:spPr>
            <a:xfrm>
              <a:off x="6799105" y="2887420"/>
              <a:ext cx="649174" cy="738664"/>
            </a:xfrm>
            <a:prstGeom prst="rect">
              <a:avLst/>
            </a:prstGeom>
            <a:noFill/>
          </p:spPr>
          <p:txBody>
            <a:bodyPr wrap="square" lIns="182880" tIns="91440" bIns="91440" rtlCol="0">
              <a:spAutoFit/>
            </a:bodyPr>
            <a:lstStyle/>
            <a:p>
              <a:pPr algn="ctr"/>
              <a:r>
                <a:rPr lang="en-US" u="sng" dirty="0">
                  <a:latin typeface="Verdana" panose="020B0604030504040204" pitchFamily="34" charset="0"/>
                  <a:ea typeface="Verdana" panose="020B0604030504040204" pitchFamily="34" charset="0"/>
                </a:rPr>
                <a:t>16</a:t>
              </a:r>
            </a:p>
            <a:p>
              <a:pPr algn="ctr"/>
              <a:r>
                <a:rPr lang="en-US" dirty="0">
                  <a:latin typeface="Verdana" panose="020B0604030504040204" pitchFamily="34" charset="0"/>
                  <a:ea typeface="Verdana" panose="020B0604030504040204" pitchFamily="34" charset="0"/>
                </a:rPr>
                <a:t>5</a:t>
              </a:r>
            </a:p>
          </p:txBody>
        </p:sp>
        <p:cxnSp>
          <p:nvCxnSpPr>
            <p:cNvPr id="12" name="Straight Connector 11">
              <a:extLst>
                <a:ext uri="{FF2B5EF4-FFF2-40B4-BE49-F238E27FC236}">
                  <a16:creationId xmlns:a16="http://schemas.microsoft.com/office/drawing/2014/main" id="{1E9A499F-CFCD-C42A-080E-87EE9AE22F7A}"/>
                </a:ext>
              </a:extLst>
            </p:cNvPr>
            <p:cNvCxnSpPr/>
            <p:nvPr/>
          </p:nvCxnSpPr>
          <p:spPr>
            <a:xfrm>
              <a:off x="7192234" y="3650295"/>
              <a:ext cx="32539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99422EE-DD9C-5CCC-2DFB-DFD365CE356C}"/>
                </a:ext>
              </a:extLst>
            </p:cNvPr>
            <p:cNvSpPr txBox="1"/>
            <p:nvPr/>
          </p:nvSpPr>
          <p:spPr>
            <a:xfrm>
              <a:off x="6810411" y="3995546"/>
              <a:ext cx="637868" cy="738664"/>
            </a:xfrm>
            <a:prstGeom prst="rect">
              <a:avLst/>
            </a:prstGeom>
            <a:noFill/>
          </p:spPr>
          <p:txBody>
            <a:bodyPr wrap="square" lIns="182880" tIns="91440" bIns="91440" rtlCol="0">
              <a:spAutoFit/>
            </a:bodyPr>
            <a:lstStyle/>
            <a:p>
              <a:pPr algn="ctr"/>
              <a:r>
                <a:rPr lang="en-US" u="sng" dirty="0">
                  <a:latin typeface="Verdana" panose="020B0604030504040204" pitchFamily="34" charset="0"/>
                  <a:ea typeface="Verdana" panose="020B0604030504040204" pitchFamily="34" charset="0"/>
                </a:rPr>
                <a:t>18</a:t>
              </a:r>
            </a:p>
            <a:p>
              <a:pPr algn="ctr"/>
              <a:r>
                <a:rPr lang="en-US" dirty="0">
                  <a:latin typeface="Verdana" panose="020B0604030504040204" pitchFamily="34" charset="0"/>
                  <a:ea typeface="Verdana" panose="020B0604030504040204" pitchFamily="34" charset="0"/>
                </a:rPr>
                <a:t>5</a:t>
              </a:r>
            </a:p>
          </p:txBody>
        </p:sp>
      </p:grpSp>
    </p:spTree>
    <p:extLst>
      <p:ext uri="{BB962C8B-B14F-4D97-AF65-F5344CB8AC3E}">
        <p14:creationId xmlns:p14="http://schemas.microsoft.com/office/powerpoint/2010/main" val="25222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244765" y="5488870"/>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372265" y="4667731"/>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332371" y="1693568"/>
            <a:ext cx="5542459" cy="2919733"/>
          </a:xfrm>
          <a:prstGeom prst="rect">
            <a:avLst/>
          </a:prstGeom>
        </p:spPr>
      </p:pic>
      <p:grpSp>
        <p:nvGrpSpPr>
          <p:cNvPr id="4" name="Group 3">
            <a:extLst>
              <a:ext uri="{FF2B5EF4-FFF2-40B4-BE49-F238E27FC236}">
                <a16:creationId xmlns:a16="http://schemas.microsoft.com/office/drawing/2014/main" id="{AC8B04A7-42B5-6709-2AD6-460952EDC6A9}"/>
              </a:ext>
            </a:extLst>
          </p:cNvPr>
          <p:cNvGrpSpPr/>
          <p:nvPr/>
        </p:nvGrpSpPr>
        <p:grpSpPr>
          <a:xfrm>
            <a:off x="6201866" y="845110"/>
            <a:ext cx="5542459" cy="4524315"/>
            <a:chOff x="6501903" y="333565"/>
            <a:chExt cx="5542459" cy="4524315"/>
          </a:xfrm>
        </p:grpSpPr>
        <p:sp>
          <p:nvSpPr>
            <p:cNvPr id="11" name="TextBox 10">
              <a:extLst>
                <a:ext uri="{FF2B5EF4-FFF2-40B4-BE49-F238E27FC236}">
                  <a16:creationId xmlns:a16="http://schemas.microsoft.com/office/drawing/2014/main" id="{8FE2865E-6955-D0D3-92F9-5058C546FE52}"/>
                </a:ext>
              </a:extLst>
            </p:cNvPr>
            <p:cNvSpPr txBox="1"/>
            <p:nvPr/>
          </p:nvSpPr>
          <p:spPr>
            <a:xfrm>
              <a:off x="6501903" y="333565"/>
              <a:ext cx="5542459" cy="4524315"/>
            </a:xfrm>
            <a:prstGeom prst="rect">
              <a:avLst/>
            </a:prstGeom>
            <a:noFill/>
            <a:ln w="28575">
              <a:solidFill>
                <a:schemeClr val="bg1">
                  <a:lumMod val="75000"/>
                </a:schemeClr>
              </a:solidFill>
              <a:prstDash val="dash"/>
            </a:ln>
          </p:spPr>
          <p:txBody>
            <a:bodyPr wrap="square" lIns="182880" tIns="91440" bIns="0" rtlCol="0">
              <a:spAutoFit/>
            </a:bodyPr>
            <a:lstStyle/>
            <a:p>
              <a:r>
                <a:rPr lang="en-US" dirty="0">
                  <a:latin typeface="Verdana" panose="020B0604030504040204" pitchFamily="34" charset="0"/>
                  <a:ea typeface="Verdana" panose="020B0604030504040204" pitchFamily="34" charset="0"/>
                </a:rPr>
                <a:t>A list of numbers ordered from least value to greatest value is shown. One number is missing.</a:t>
              </a:r>
            </a:p>
            <a:p>
              <a:pPr algn="ctr"/>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 ____, 3.4, </a:t>
              </a:r>
              <a:r>
                <a:rPr lang="en-US" sz="18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13</a:t>
              </a:r>
            </a:p>
            <a:p>
              <a:pPr algn="ct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Which number could be the missing number?</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3.145</a:t>
              </a:r>
            </a:p>
            <a:p>
              <a:pPr>
                <a:lnSpc>
                  <a:spcPct val="200000"/>
                </a:lnSpc>
              </a:pPr>
              <a:r>
                <a:rPr lang="en-US" b="1" dirty="0">
                  <a:latin typeface="Verdana" panose="020B0604030504040204" pitchFamily="34" charset="0"/>
                  <a:ea typeface="Verdana" panose="020B0604030504040204" pitchFamily="34" charset="0"/>
                </a:rPr>
                <a:t>B  </a:t>
              </a:r>
            </a:p>
            <a:p>
              <a:pPr>
                <a:lnSpc>
                  <a:spcPct val="200000"/>
                </a:lnSpc>
              </a:pPr>
              <a:r>
                <a:rPr lang="en-US" b="1" dirty="0">
                  <a:latin typeface="Verdana" panose="020B0604030504040204" pitchFamily="34" charset="0"/>
                  <a:ea typeface="Verdana" panose="020B0604030504040204" pitchFamily="34" charset="0"/>
                </a:rPr>
                <a:t>C  </a:t>
              </a:r>
              <a:r>
                <a:rPr lang="en-US" sz="18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10</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D  </a:t>
              </a:r>
            </a:p>
            <a:p>
              <a:endParaRPr lang="en-US"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52531CA8-CFDF-44FD-0610-9683027DC828}"/>
                </a:ext>
              </a:extLst>
            </p:cNvPr>
            <p:cNvSpPr txBox="1"/>
            <p:nvPr/>
          </p:nvSpPr>
          <p:spPr>
            <a:xfrm>
              <a:off x="7784090" y="1283765"/>
              <a:ext cx="645795" cy="738664"/>
            </a:xfrm>
            <a:prstGeom prst="rect">
              <a:avLst/>
            </a:prstGeom>
            <a:noFill/>
          </p:spPr>
          <p:txBody>
            <a:bodyPr wrap="square" lIns="182880" tIns="91440" bIns="91440" rtlCol="0">
              <a:spAutoFit/>
            </a:bodyPr>
            <a:lstStyle/>
            <a:p>
              <a:pPr algn="ctr"/>
              <a:r>
                <a:rPr lang="en-US" u="sng" dirty="0">
                  <a:latin typeface="Verdana" panose="020B0604030504040204" pitchFamily="34" charset="0"/>
                  <a:ea typeface="Verdana" panose="020B0604030504040204" pitchFamily="34" charset="0"/>
                </a:rPr>
                <a:t>19</a:t>
              </a:r>
            </a:p>
            <a:p>
              <a:pPr algn="ctr"/>
              <a:r>
                <a:rPr lang="en-US" dirty="0">
                  <a:latin typeface="Verdana" panose="020B0604030504040204" pitchFamily="34" charset="0"/>
                  <a:ea typeface="Verdana" panose="020B0604030504040204" pitchFamily="34" charset="0"/>
                </a:rPr>
                <a:t>6</a:t>
              </a:r>
            </a:p>
          </p:txBody>
        </p:sp>
        <p:cxnSp>
          <p:nvCxnSpPr>
            <p:cNvPr id="13" name="Straight Connector 12">
              <a:extLst>
                <a:ext uri="{FF2B5EF4-FFF2-40B4-BE49-F238E27FC236}">
                  <a16:creationId xmlns:a16="http://schemas.microsoft.com/office/drawing/2014/main" id="{E69558D3-E3A9-8868-86D6-4BD752D99D0A}"/>
                </a:ext>
              </a:extLst>
            </p:cNvPr>
            <p:cNvCxnSpPr/>
            <p:nvPr/>
          </p:nvCxnSpPr>
          <p:spPr>
            <a:xfrm>
              <a:off x="9987573" y="1544577"/>
              <a:ext cx="32539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242E2F8E-E54F-8A1B-0373-C489CE5F35C1}"/>
                </a:ext>
              </a:extLst>
            </p:cNvPr>
            <p:cNvSpPr txBox="1"/>
            <p:nvPr/>
          </p:nvSpPr>
          <p:spPr>
            <a:xfrm>
              <a:off x="6799105" y="2887420"/>
              <a:ext cx="649174" cy="738664"/>
            </a:xfrm>
            <a:prstGeom prst="rect">
              <a:avLst/>
            </a:prstGeom>
            <a:noFill/>
          </p:spPr>
          <p:txBody>
            <a:bodyPr wrap="square" lIns="182880" tIns="91440" bIns="91440" rtlCol="0">
              <a:spAutoFit/>
            </a:bodyPr>
            <a:lstStyle/>
            <a:p>
              <a:pPr algn="ctr"/>
              <a:r>
                <a:rPr lang="en-US" u="sng" dirty="0">
                  <a:latin typeface="Verdana" panose="020B0604030504040204" pitchFamily="34" charset="0"/>
                  <a:ea typeface="Verdana" panose="020B0604030504040204" pitchFamily="34" charset="0"/>
                </a:rPr>
                <a:t>16</a:t>
              </a:r>
            </a:p>
            <a:p>
              <a:pPr algn="ctr"/>
              <a:r>
                <a:rPr lang="en-US" dirty="0">
                  <a:latin typeface="Verdana" panose="020B0604030504040204" pitchFamily="34" charset="0"/>
                  <a:ea typeface="Verdana" panose="020B0604030504040204" pitchFamily="34" charset="0"/>
                </a:rPr>
                <a:t>5</a:t>
              </a:r>
            </a:p>
          </p:txBody>
        </p:sp>
        <p:cxnSp>
          <p:nvCxnSpPr>
            <p:cNvPr id="9" name="Straight Connector 8">
              <a:extLst>
                <a:ext uri="{FF2B5EF4-FFF2-40B4-BE49-F238E27FC236}">
                  <a16:creationId xmlns:a16="http://schemas.microsoft.com/office/drawing/2014/main" id="{2205A53A-DF41-898C-FB29-E81711E939D9}"/>
                </a:ext>
              </a:extLst>
            </p:cNvPr>
            <p:cNvCxnSpPr/>
            <p:nvPr/>
          </p:nvCxnSpPr>
          <p:spPr>
            <a:xfrm>
              <a:off x="7192234" y="3650295"/>
              <a:ext cx="32539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AC4B7FA-0E72-ABE1-2C74-52D01DB6BB67}"/>
                </a:ext>
              </a:extLst>
            </p:cNvPr>
            <p:cNvSpPr txBox="1"/>
            <p:nvPr/>
          </p:nvSpPr>
          <p:spPr>
            <a:xfrm>
              <a:off x="6810411" y="3995546"/>
              <a:ext cx="637868" cy="738664"/>
            </a:xfrm>
            <a:prstGeom prst="rect">
              <a:avLst/>
            </a:prstGeom>
            <a:noFill/>
          </p:spPr>
          <p:txBody>
            <a:bodyPr wrap="square" lIns="182880" tIns="91440" bIns="91440" rtlCol="0">
              <a:spAutoFit/>
            </a:bodyPr>
            <a:lstStyle/>
            <a:p>
              <a:pPr algn="ctr"/>
              <a:r>
                <a:rPr lang="en-US" u="sng" dirty="0">
                  <a:latin typeface="Verdana" panose="020B0604030504040204" pitchFamily="34" charset="0"/>
                  <a:ea typeface="Verdana" panose="020B0604030504040204" pitchFamily="34" charset="0"/>
                </a:rPr>
                <a:t>18</a:t>
              </a:r>
            </a:p>
            <a:p>
              <a:pPr algn="ctr"/>
              <a:r>
                <a:rPr lang="en-US" dirty="0">
                  <a:latin typeface="Verdana" panose="020B0604030504040204" pitchFamily="34" charset="0"/>
                  <a:ea typeface="Verdana" panose="020B0604030504040204" pitchFamily="34" charset="0"/>
                </a:rPr>
                <a:t>5</a:t>
              </a:r>
            </a:p>
          </p:txBody>
        </p:sp>
      </p:grpSp>
    </p:spTree>
    <p:extLst>
      <p:ext uri="{BB962C8B-B14F-4D97-AF65-F5344CB8AC3E}">
        <p14:creationId xmlns:p14="http://schemas.microsoft.com/office/powerpoint/2010/main" val="17697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468880"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468880"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grpSp>
        <p:nvGrpSpPr>
          <p:cNvPr id="26" name="Group 25">
            <a:extLst>
              <a:ext uri="{FF2B5EF4-FFF2-40B4-BE49-F238E27FC236}">
                <a16:creationId xmlns:a16="http://schemas.microsoft.com/office/drawing/2014/main" id="{C82EA2E7-1295-7FA4-CB9C-22FAC621639B}"/>
              </a:ext>
            </a:extLst>
          </p:cNvPr>
          <p:cNvGrpSpPr/>
          <p:nvPr/>
        </p:nvGrpSpPr>
        <p:grpSpPr>
          <a:xfrm>
            <a:off x="5698233" y="2291553"/>
            <a:ext cx="5284382" cy="2308324"/>
            <a:chOff x="6575247" y="1281978"/>
            <a:chExt cx="5284382" cy="2308324"/>
          </a:xfrm>
        </p:grpSpPr>
        <p:sp>
          <p:nvSpPr>
            <p:cNvPr id="27" name="TextBox 26">
              <a:extLst>
                <a:ext uri="{FF2B5EF4-FFF2-40B4-BE49-F238E27FC236}">
                  <a16:creationId xmlns:a16="http://schemas.microsoft.com/office/drawing/2014/main" id="{29FA9A59-F0E3-57BD-6007-2FBB922E23D9}"/>
                </a:ext>
              </a:extLst>
            </p:cNvPr>
            <p:cNvSpPr txBox="1"/>
            <p:nvPr/>
          </p:nvSpPr>
          <p:spPr>
            <a:xfrm>
              <a:off x="6575247" y="1281978"/>
              <a:ext cx="5284382" cy="2308324"/>
            </a:xfrm>
            <a:prstGeom prst="rect">
              <a:avLst/>
            </a:prstGeom>
            <a:noFill/>
            <a:ln w="28575">
              <a:solidFill>
                <a:schemeClr val="bg1">
                  <a:lumMod val="75000"/>
                </a:schemeClr>
              </a:solidFill>
              <a:prstDash val="dash"/>
            </a:ln>
          </p:spPr>
          <p:txBody>
            <a:bodyPr wrap="square" lIns="182880" tIns="91440" bIns="0" rtlCol="0">
              <a:spAutoFit/>
            </a:bodyPr>
            <a:lstStyle/>
            <a:p>
              <a:r>
                <a:rPr lang="en-US" dirty="0">
                  <a:latin typeface="Verdana" panose="020B0604030504040204" pitchFamily="34" charset="0"/>
                  <a:ea typeface="Verdana" panose="020B0604030504040204" pitchFamily="34" charset="0"/>
                </a:rPr>
                <a:t>A list of numbers ordered from least value to greatest value is shown. One number is missing.</a:t>
              </a:r>
            </a:p>
            <a:p>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 ____, 3.4, </a:t>
              </a:r>
              <a:r>
                <a:rPr lang="en-US" sz="18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13</a:t>
              </a:r>
            </a:p>
            <a:p>
              <a:pPr algn="ctr"/>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sp>
          <p:nvSpPr>
            <p:cNvPr id="28" name="TextBox 27">
              <a:extLst>
                <a:ext uri="{FF2B5EF4-FFF2-40B4-BE49-F238E27FC236}">
                  <a16:creationId xmlns:a16="http://schemas.microsoft.com/office/drawing/2014/main" id="{C24E0C70-3869-3573-76F0-12E4D00ED2F6}"/>
                </a:ext>
              </a:extLst>
            </p:cNvPr>
            <p:cNvSpPr txBox="1"/>
            <p:nvPr/>
          </p:nvSpPr>
          <p:spPr>
            <a:xfrm>
              <a:off x="7743444" y="2493970"/>
              <a:ext cx="598894" cy="646331"/>
            </a:xfrm>
            <a:prstGeom prst="rect">
              <a:avLst/>
            </a:prstGeom>
            <a:noFill/>
          </p:spPr>
          <p:txBody>
            <a:bodyPr wrap="square" lIns="182880" tIns="91440" bIns="0" rtlCol="0">
              <a:spAutoFit/>
            </a:bodyPr>
            <a:lstStyle/>
            <a:p>
              <a:pPr algn="ctr"/>
              <a:r>
                <a:rPr lang="en-US" u="sng" dirty="0">
                  <a:latin typeface="Verdana" panose="020B0604030504040204" pitchFamily="34" charset="0"/>
                  <a:ea typeface="Verdana" panose="020B0604030504040204" pitchFamily="34" charset="0"/>
                </a:rPr>
                <a:t>19</a:t>
              </a:r>
            </a:p>
            <a:p>
              <a:pPr algn="ctr"/>
              <a:r>
                <a:rPr lang="en-US" dirty="0">
                  <a:latin typeface="Verdana" panose="020B0604030504040204" pitchFamily="34" charset="0"/>
                  <a:ea typeface="Verdana" panose="020B0604030504040204" pitchFamily="34" charset="0"/>
                </a:rPr>
                <a:t>6</a:t>
              </a:r>
            </a:p>
          </p:txBody>
        </p:sp>
        <p:cxnSp>
          <p:nvCxnSpPr>
            <p:cNvPr id="29" name="Straight Connector 28">
              <a:extLst>
                <a:ext uri="{FF2B5EF4-FFF2-40B4-BE49-F238E27FC236}">
                  <a16:creationId xmlns:a16="http://schemas.microsoft.com/office/drawing/2014/main" id="{1E23352F-B3A6-63B2-5D8A-8F9BD59A4AAB}"/>
                </a:ext>
              </a:extLst>
            </p:cNvPr>
            <p:cNvCxnSpPr/>
            <p:nvPr/>
          </p:nvCxnSpPr>
          <p:spPr>
            <a:xfrm>
              <a:off x="9919741" y="2762542"/>
              <a:ext cx="3102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grpSp>
        <p:nvGrpSpPr>
          <p:cNvPr id="5" name="Group 4">
            <a:extLst>
              <a:ext uri="{FF2B5EF4-FFF2-40B4-BE49-F238E27FC236}">
                <a16:creationId xmlns:a16="http://schemas.microsoft.com/office/drawing/2014/main" id="{332CDF18-8389-02FB-1759-8B29336C2A0D}"/>
              </a:ext>
            </a:extLst>
          </p:cNvPr>
          <p:cNvGrpSpPr/>
          <p:nvPr/>
        </p:nvGrpSpPr>
        <p:grpSpPr>
          <a:xfrm>
            <a:off x="5698233" y="2291553"/>
            <a:ext cx="5284382" cy="2308324"/>
            <a:chOff x="6575247" y="1281978"/>
            <a:chExt cx="5284382" cy="2308324"/>
          </a:xfrm>
        </p:grpSpPr>
        <p:sp>
          <p:nvSpPr>
            <p:cNvPr id="7" name="TextBox 6">
              <a:extLst>
                <a:ext uri="{FF2B5EF4-FFF2-40B4-BE49-F238E27FC236}">
                  <a16:creationId xmlns:a16="http://schemas.microsoft.com/office/drawing/2014/main" id="{D77C01D7-A659-CB5E-298D-EC39D73387F7}"/>
                </a:ext>
              </a:extLst>
            </p:cNvPr>
            <p:cNvSpPr txBox="1"/>
            <p:nvPr/>
          </p:nvSpPr>
          <p:spPr>
            <a:xfrm>
              <a:off x="6575247" y="1281978"/>
              <a:ext cx="5284382" cy="2308324"/>
            </a:xfrm>
            <a:prstGeom prst="rect">
              <a:avLst/>
            </a:prstGeom>
            <a:noFill/>
            <a:ln w="28575">
              <a:solidFill>
                <a:schemeClr val="bg1">
                  <a:lumMod val="75000"/>
                </a:schemeClr>
              </a:solidFill>
              <a:prstDash val="dash"/>
            </a:ln>
          </p:spPr>
          <p:txBody>
            <a:bodyPr wrap="square" lIns="182880" tIns="91440" bIns="0" rtlCol="0">
              <a:spAutoFit/>
            </a:bodyPr>
            <a:lstStyle/>
            <a:p>
              <a:r>
                <a:rPr lang="en-US" dirty="0">
                  <a:latin typeface="Verdana" panose="020B0604030504040204" pitchFamily="34" charset="0"/>
                  <a:ea typeface="Verdana" panose="020B0604030504040204" pitchFamily="34" charset="0"/>
                </a:rPr>
                <a:t>A list of numbers ordered from least value to greatest value is shown. One number is missing.</a:t>
              </a:r>
            </a:p>
            <a:p>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 ____, 3.4, </a:t>
              </a:r>
              <a:r>
                <a:rPr lang="en-US" sz="18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13</a:t>
              </a:r>
            </a:p>
            <a:p>
              <a:pPr algn="ctr"/>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0D023954-581C-D5BE-3705-EE391F580287}"/>
                </a:ext>
              </a:extLst>
            </p:cNvPr>
            <p:cNvSpPr txBox="1"/>
            <p:nvPr/>
          </p:nvSpPr>
          <p:spPr>
            <a:xfrm>
              <a:off x="7743444" y="2493970"/>
              <a:ext cx="598894" cy="646331"/>
            </a:xfrm>
            <a:prstGeom prst="rect">
              <a:avLst/>
            </a:prstGeom>
            <a:noFill/>
          </p:spPr>
          <p:txBody>
            <a:bodyPr wrap="square" lIns="182880" tIns="91440" bIns="0" rtlCol="0">
              <a:spAutoFit/>
            </a:bodyPr>
            <a:lstStyle/>
            <a:p>
              <a:pPr algn="ctr"/>
              <a:r>
                <a:rPr lang="en-US" u="sng" dirty="0">
                  <a:latin typeface="Verdana" panose="020B0604030504040204" pitchFamily="34" charset="0"/>
                  <a:ea typeface="Verdana" panose="020B0604030504040204" pitchFamily="34" charset="0"/>
                </a:rPr>
                <a:t>19</a:t>
              </a:r>
            </a:p>
            <a:p>
              <a:pPr algn="ctr"/>
              <a:r>
                <a:rPr lang="en-US" dirty="0">
                  <a:latin typeface="Verdana" panose="020B0604030504040204" pitchFamily="34" charset="0"/>
                  <a:ea typeface="Verdana" panose="020B0604030504040204" pitchFamily="34" charset="0"/>
                </a:rPr>
                <a:t>6</a:t>
              </a:r>
            </a:p>
          </p:txBody>
        </p:sp>
        <p:cxnSp>
          <p:nvCxnSpPr>
            <p:cNvPr id="9" name="Straight Connector 8">
              <a:extLst>
                <a:ext uri="{FF2B5EF4-FFF2-40B4-BE49-F238E27FC236}">
                  <a16:creationId xmlns:a16="http://schemas.microsoft.com/office/drawing/2014/main" id="{86CEECE4-8316-F2DA-56A1-D81732CDCF5D}"/>
                </a:ext>
              </a:extLst>
            </p:cNvPr>
            <p:cNvCxnSpPr/>
            <p:nvPr/>
          </p:nvCxnSpPr>
          <p:spPr>
            <a:xfrm>
              <a:off x="9919741" y="2762542"/>
              <a:ext cx="3102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570631" y="258038"/>
            <a:ext cx="5212080" cy="1607296"/>
          </a:xfrm>
        </p:spPr>
        <p:txBody>
          <a:bodyPr/>
          <a:lstStyle/>
          <a:p>
            <a:r>
              <a:rPr lang="en-US" dirty="0"/>
              <a:t>“Least value to greatest value” means that the largest number goes first in the list.</a:t>
            </a:r>
          </a:p>
        </p:txBody>
      </p:sp>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11B48423-5333-EED9-50C3-6DA1123220F2}"/>
              </a:ext>
            </a:extLst>
          </p:cNvPr>
          <p:cNvSpPr/>
          <p:nvPr/>
        </p:nvSpPr>
        <p:spPr>
          <a:xfrm>
            <a:off x="7666443" y="3870291"/>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11" name="Content Placeholder 1">
            <a:extLst>
              <a:ext uri="{FF2B5EF4-FFF2-40B4-BE49-F238E27FC236}">
                <a16:creationId xmlns:a16="http://schemas.microsoft.com/office/drawing/2014/main" id="{859B5D31-8933-EDAE-2AA4-8C1F4CF2233A}"/>
              </a:ext>
            </a:extLst>
          </p:cNvPr>
          <p:cNvSpPr txBox="1">
            <a:spLocks/>
          </p:cNvSpPr>
          <p:nvPr/>
        </p:nvSpPr>
        <p:spPr>
          <a:xfrm>
            <a:off x="6537924" y="671747"/>
            <a:ext cx="5212080" cy="2055124"/>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“Least value to greatest value” means that the </a:t>
            </a:r>
            <a:r>
              <a:rPr lang="en-US" dirty="0">
                <a:solidFill>
                  <a:schemeClr val="accent4"/>
                </a:solidFill>
              </a:rPr>
              <a:t>smallest</a:t>
            </a:r>
            <a:r>
              <a:rPr lang="en-US" dirty="0"/>
              <a:t> number goes first in the list and</a:t>
            </a:r>
            <a:r>
              <a:rPr lang="en-US" dirty="0">
                <a:solidFill>
                  <a:schemeClr val="accent4"/>
                </a:solidFill>
              </a:rPr>
              <a:t> </a:t>
            </a:r>
            <a:r>
              <a:rPr lang="en-US">
                <a:solidFill>
                  <a:schemeClr val="accent6"/>
                </a:solidFill>
              </a:rPr>
              <a:t>the largest number </a:t>
            </a:r>
            <a:r>
              <a:rPr lang="en-US" dirty="0">
                <a:solidFill>
                  <a:schemeClr val="accent6"/>
                </a:solidFill>
              </a:rPr>
              <a:t>goes last</a:t>
            </a:r>
            <a:r>
              <a:rPr lang="en-US" dirty="0"/>
              <a:t>.</a:t>
            </a:r>
          </a:p>
          <a:p>
            <a:endParaRPr lang="en-US" dirty="0"/>
          </a:p>
          <a:p>
            <a:r>
              <a:rPr lang="en-US" sz="1600" dirty="0">
                <a:solidFill>
                  <a:schemeClr val="accent4"/>
                </a:solidFill>
              </a:rPr>
              <a:t>least</a:t>
            </a:r>
            <a:r>
              <a:rPr lang="en-US" sz="1600" dirty="0"/>
              <a:t>                                                                         </a:t>
            </a:r>
            <a:r>
              <a:rPr lang="en-US" sz="1600" dirty="0">
                <a:solidFill>
                  <a:schemeClr val="accent6"/>
                </a:solidFill>
              </a:rPr>
              <a:t>greatest</a:t>
            </a:r>
          </a:p>
        </p:txBody>
      </p:sp>
      <p:cxnSp>
        <p:nvCxnSpPr>
          <p:cNvPr id="3" name="Straight Arrow Connector 2">
            <a:extLst>
              <a:ext uri="{FF2B5EF4-FFF2-40B4-BE49-F238E27FC236}">
                <a16:creationId xmlns:a16="http://schemas.microsoft.com/office/drawing/2014/main" id="{8B07B47F-6290-7FC2-ACB6-4AF631DF6957}"/>
              </a:ext>
            </a:extLst>
          </p:cNvPr>
          <p:cNvCxnSpPr>
            <a:cxnSpLocks/>
          </p:cNvCxnSpPr>
          <p:nvPr/>
        </p:nvCxnSpPr>
        <p:spPr>
          <a:xfrm>
            <a:off x="6266241" y="2889923"/>
            <a:ext cx="5739217" cy="0"/>
          </a:xfrm>
          <a:prstGeom prst="straightConnector1">
            <a:avLst/>
          </a:prstGeom>
          <a:ln w="28575">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B81F0468-E722-A8B1-DE52-5EF0B27D8906}"/>
              </a:ext>
            </a:extLst>
          </p:cNvPr>
          <p:cNvCxnSpPr>
            <a:cxnSpLocks/>
          </p:cNvCxnSpPr>
          <p:nvPr/>
        </p:nvCxnSpPr>
        <p:spPr>
          <a:xfrm>
            <a:off x="6604119" y="268628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4CAA32F-F4F0-8666-F2B6-667D29AEDE38}"/>
              </a:ext>
            </a:extLst>
          </p:cNvPr>
          <p:cNvCxnSpPr>
            <a:cxnSpLocks/>
          </p:cNvCxnSpPr>
          <p:nvPr/>
        </p:nvCxnSpPr>
        <p:spPr>
          <a:xfrm>
            <a:off x="11690026" y="268628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001E4A8-700E-569B-05DE-C581D2A8D45C}"/>
              </a:ext>
            </a:extLst>
          </p:cNvPr>
          <p:cNvCxnSpPr>
            <a:cxnSpLocks/>
          </p:cNvCxnSpPr>
          <p:nvPr/>
        </p:nvCxnSpPr>
        <p:spPr>
          <a:xfrm>
            <a:off x="10418550" y="268628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DF412B0-593D-C3DE-FC0C-E56F61F25396}"/>
              </a:ext>
            </a:extLst>
          </p:cNvPr>
          <p:cNvCxnSpPr>
            <a:cxnSpLocks/>
          </p:cNvCxnSpPr>
          <p:nvPr/>
        </p:nvCxnSpPr>
        <p:spPr>
          <a:xfrm>
            <a:off x="9147073" y="268628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AD08619-C49D-4B50-1785-4E177DCC037C}"/>
              </a:ext>
            </a:extLst>
          </p:cNvPr>
          <p:cNvCxnSpPr>
            <a:cxnSpLocks/>
          </p:cNvCxnSpPr>
          <p:nvPr/>
        </p:nvCxnSpPr>
        <p:spPr>
          <a:xfrm>
            <a:off x="7875596" y="268628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Content Placeholder 2">
            <a:extLst>
              <a:ext uri="{FF2B5EF4-FFF2-40B4-BE49-F238E27FC236}">
                <a16:creationId xmlns:a16="http://schemas.microsoft.com/office/drawing/2014/main" id="{A829E24B-FFB5-9E4F-A98A-F838015D1524}"/>
              </a:ext>
            </a:extLst>
          </p:cNvPr>
          <p:cNvSpPr txBox="1">
            <a:spLocks/>
          </p:cNvSpPr>
          <p:nvPr/>
        </p:nvSpPr>
        <p:spPr>
          <a:xfrm>
            <a:off x="7503355" y="3128990"/>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–1</a:t>
            </a:r>
          </a:p>
        </p:txBody>
      </p:sp>
      <p:sp>
        <p:nvSpPr>
          <p:cNvPr id="13" name="Content Placeholder 2">
            <a:extLst>
              <a:ext uri="{FF2B5EF4-FFF2-40B4-BE49-F238E27FC236}">
                <a16:creationId xmlns:a16="http://schemas.microsoft.com/office/drawing/2014/main" id="{BD857837-CF17-62D5-02CD-A84C81661A20}"/>
              </a:ext>
            </a:extLst>
          </p:cNvPr>
          <p:cNvSpPr txBox="1">
            <a:spLocks/>
          </p:cNvSpPr>
          <p:nvPr/>
        </p:nvSpPr>
        <p:spPr>
          <a:xfrm>
            <a:off x="6222265" y="311835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–2</a:t>
            </a:r>
          </a:p>
        </p:txBody>
      </p:sp>
      <p:sp>
        <p:nvSpPr>
          <p:cNvPr id="14" name="Content Placeholder 2">
            <a:extLst>
              <a:ext uri="{FF2B5EF4-FFF2-40B4-BE49-F238E27FC236}">
                <a16:creationId xmlns:a16="http://schemas.microsoft.com/office/drawing/2014/main" id="{61A80318-826C-0A47-03BF-B454829324CB}"/>
              </a:ext>
            </a:extLst>
          </p:cNvPr>
          <p:cNvSpPr txBox="1">
            <a:spLocks/>
          </p:cNvSpPr>
          <p:nvPr/>
        </p:nvSpPr>
        <p:spPr>
          <a:xfrm>
            <a:off x="8858968" y="311835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0</a:t>
            </a:r>
          </a:p>
        </p:txBody>
      </p:sp>
      <p:sp>
        <p:nvSpPr>
          <p:cNvPr id="15" name="Content Placeholder 2">
            <a:extLst>
              <a:ext uri="{FF2B5EF4-FFF2-40B4-BE49-F238E27FC236}">
                <a16:creationId xmlns:a16="http://schemas.microsoft.com/office/drawing/2014/main" id="{BE1C4340-42F6-D531-C1C6-01596171AE22}"/>
              </a:ext>
            </a:extLst>
          </p:cNvPr>
          <p:cNvSpPr txBox="1">
            <a:spLocks/>
          </p:cNvSpPr>
          <p:nvPr/>
        </p:nvSpPr>
        <p:spPr>
          <a:xfrm>
            <a:off x="10134601" y="311835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1</a:t>
            </a:r>
          </a:p>
        </p:txBody>
      </p:sp>
      <p:sp>
        <p:nvSpPr>
          <p:cNvPr id="16" name="Content Placeholder 2">
            <a:extLst>
              <a:ext uri="{FF2B5EF4-FFF2-40B4-BE49-F238E27FC236}">
                <a16:creationId xmlns:a16="http://schemas.microsoft.com/office/drawing/2014/main" id="{AA580ECF-57C9-2D93-A18D-904C663A8905}"/>
              </a:ext>
            </a:extLst>
          </p:cNvPr>
          <p:cNvSpPr txBox="1">
            <a:spLocks/>
          </p:cNvSpPr>
          <p:nvPr/>
        </p:nvSpPr>
        <p:spPr>
          <a:xfrm>
            <a:off x="11401590" y="311835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2</a:t>
            </a:r>
          </a:p>
        </p:txBody>
      </p:sp>
      <p:grpSp>
        <p:nvGrpSpPr>
          <p:cNvPr id="17" name="Group 16">
            <a:extLst>
              <a:ext uri="{FF2B5EF4-FFF2-40B4-BE49-F238E27FC236}">
                <a16:creationId xmlns:a16="http://schemas.microsoft.com/office/drawing/2014/main" id="{3FD1E2AA-0A1A-BB55-7209-B4D9F77CEAC8}"/>
              </a:ext>
            </a:extLst>
          </p:cNvPr>
          <p:cNvGrpSpPr/>
          <p:nvPr/>
        </p:nvGrpSpPr>
        <p:grpSpPr>
          <a:xfrm>
            <a:off x="498329" y="1847960"/>
            <a:ext cx="5284382" cy="2308324"/>
            <a:chOff x="6575247" y="1281978"/>
            <a:chExt cx="5284382" cy="2308324"/>
          </a:xfrm>
        </p:grpSpPr>
        <p:sp>
          <p:nvSpPr>
            <p:cNvPr id="18" name="TextBox 17">
              <a:extLst>
                <a:ext uri="{FF2B5EF4-FFF2-40B4-BE49-F238E27FC236}">
                  <a16:creationId xmlns:a16="http://schemas.microsoft.com/office/drawing/2014/main" id="{F5B89A98-5764-76B3-C036-3494C738C856}"/>
                </a:ext>
              </a:extLst>
            </p:cNvPr>
            <p:cNvSpPr txBox="1"/>
            <p:nvPr/>
          </p:nvSpPr>
          <p:spPr>
            <a:xfrm>
              <a:off x="6575247" y="1281978"/>
              <a:ext cx="5284382" cy="2308324"/>
            </a:xfrm>
            <a:prstGeom prst="rect">
              <a:avLst/>
            </a:prstGeom>
            <a:noFill/>
            <a:ln w="28575">
              <a:solidFill>
                <a:schemeClr val="bg1">
                  <a:lumMod val="75000"/>
                </a:schemeClr>
              </a:solidFill>
              <a:prstDash val="dash"/>
            </a:ln>
          </p:spPr>
          <p:txBody>
            <a:bodyPr wrap="square" lIns="182880" tIns="91440" bIns="0" rtlCol="0">
              <a:spAutoFit/>
            </a:bodyPr>
            <a:lstStyle/>
            <a:p>
              <a:r>
                <a:rPr lang="en-US" dirty="0">
                  <a:latin typeface="Verdana" panose="020B0604030504040204" pitchFamily="34" charset="0"/>
                  <a:ea typeface="Verdana" panose="020B0604030504040204" pitchFamily="34" charset="0"/>
                </a:rPr>
                <a:t>A list of numbers ordered from least value to greatest value is shown. One number is missing.</a:t>
              </a:r>
            </a:p>
            <a:p>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 ____, 3.4, </a:t>
              </a:r>
              <a:r>
                <a:rPr lang="en-US" sz="18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13</a:t>
              </a:r>
            </a:p>
            <a:p>
              <a:pPr algn="ctr"/>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sp>
          <p:nvSpPr>
            <p:cNvPr id="19" name="TextBox 18">
              <a:extLst>
                <a:ext uri="{FF2B5EF4-FFF2-40B4-BE49-F238E27FC236}">
                  <a16:creationId xmlns:a16="http://schemas.microsoft.com/office/drawing/2014/main" id="{226FDCE5-D58B-B28D-D54A-576503F1768F}"/>
                </a:ext>
              </a:extLst>
            </p:cNvPr>
            <p:cNvSpPr txBox="1"/>
            <p:nvPr/>
          </p:nvSpPr>
          <p:spPr>
            <a:xfrm>
              <a:off x="7743444" y="2493970"/>
              <a:ext cx="598894" cy="646331"/>
            </a:xfrm>
            <a:prstGeom prst="rect">
              <a:avLst/>
            </a:prstGeom>
            <a:noFill/>
          </p:spPr>
          <p:txBody>
            <a:bodyPr wrap="square" lIns="182880" tIns="91440" bIns="0" rtlCol="0">
              <a:spAutoFit/>
            </a:bodyPr>
            <a:lstStyle/>
            <a:p>
              <a:pPr algn="ctr"/>
              <a:r>
                <a:rPr lang="en-US" u="sng" dirty="0">
                  <a:latin typeface="Verdana" panose="020B0604030504040204" pitchFamily="34" charset="0"/>
                  <a:ea typeface="Verdana" panose="020B0604030504040204" pitchFamily="34" charset="0"/>
                </a:rPr>
                <a:t>19</a:t>
              </a:r>
            </a:p>
            <a:p>
              <a:pPr algn="ctr"/>
              <a:r>
                <a:rPr lang="en-US" dirty="0">
                  <a:latin typeface="Verdana" panose="020B0604030504040204" pitchFamily="34" charset="0"/>
                  <a:ea typeface="Verdana" panose="020B0604030504040204" pitchFamily="34" charset="0"/>
                </a:rPr>
                <a:t>6</a:t>
              </a:r>
            </a:p>
          </p:txBody>
        </p:sp>
        <p:cxnSp>
          <p:nvCxnSpPr>
            <p:cNvPr id="20" name="Straight Connector 19">
              <a:extLst>
                <a:ext uri="{FF2B5EF4-FFF2-40B4-BE49-F238E27FC236}">
                  <a16:creationId xmlns:a16="http://schemas.microsoft.com/office/drawing/2014/main" id="{0B74781C-D252-ACBD-60D8-ACB558DDE235}"/>
                </a:ext>
              </a:extLst>
            </p:cNvPr>
            <p:cNvCxnSpPr/>
            <p:nvPr/>
          </p:nvCxnSpPr>
          <p:spPr>
            <a:xfrm>
              <a:off x="9919741" y="2762542"/>
              <a:ext cx="3102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9F2B9-9A08-88E4-5123-461E3959882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37C438-AD66-12C4-80E4-1B82CB8DB6F0}"/>
              </a:ext>
            </a:extLst>
          </p:cNvPr>
          <p:cNvSpPr>
            <a:spLocks noGrp="1"/>
          </p:cNvSpPr>
          <p:nvPr>
            <p:ph sz="half" idx="1"/>
          </p:nvPr>
        </p:nvSpPr>
        <p:spPr>
          <a:xfrm>
            <a:off x="740189" y="642079"/>
            <a:ext cx="5212080" cy="1607296"/>
          </a:xfrm>
        </p:spPr>
        <p:txBody>
          <a:bodyPr/>
          <a:lstStyle/>
          <a:p>
            <a:r>
              <a:rPr lang="en-US" sz="2800" dirty="0"/>
              <a:t>√</a:t>
            </a:r>
            <a:r>
              <a:rPr lang="en-US" dirty="0"/>
              <a:t>13 rounds to 3.61.</a:t>
            </a:r>
          </a:p>
        </p:txBody>
      </p:sp>
      <p:sp>
        <p:nvSpPr>
          <p:cNvPr id="5" name="Rectangle 4">
            <a:extLst>
              <a:ext uri="{FF2B5EF4-FFF2-40B4-BE49-F238E27FC236}">
                <a16:creationId xmlns:a16="http://schemas.microsoft.com/office/drawing/2014/main" id="{00B5DBDF-03FA-C504-52CF-9C8794F497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A9657A81-48C0-7758-FEE8-B7DBE36D3092}"/>
              </a:ext>
            </a:extLst>
          </p:cNvPr>
          <p:cNvSpPr/>
          <p:nvPr/>
        </p:nvSpPr>
        <p:spPr>
          <a:xfrm>
            <a:off x="7666443" y="1040445"/>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cxnSp>
        <p:nvCxnSpPr>
          <p:cNvPr id="4" name="Straight Connector 3">
            <a:extLst>
              <a:ext uri="{FF2B5EF4-FFF2-40B4-BE49-F238E27FC236}">
                <a16:creationId xmlns:a16="http://schemas.microsoft.com/office/drawing/2014/main" id="{976671A0-B884-CE40-CAB9-8182EA170401}"/>
              </a:ext>
            </a:extLst>
          </p:cNvPr>
          <p:cNvCxnSpPr/>
          <p:nvPr/>
        </p:nvCxnSpPr>
        <p:spPr>
          <a:xfrm>
            <a:off x="2155047" y="700094"/>
            <a:ext cx="32918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ABDEDC62-E2CD-E13A-58E6-27D45B0FA45C}"/>
              </a:ext>
            </a:extLst>
          </p:cNvPr>
          <p:cNvGrpSpPr/>
          <p:nvPr/>
        </p:nvGrpSpPr>
        <p:grpSpPr>
          <a:xfrm>
            <a:off x="6239731" y="3058723"/>
            <a:ext cx="5212080" cy="2758831"/>
            <a:chOff x="6239731" y="3058723"/>
            <a:chExt cx="5212080" cy="2758831"/>
          </a:xfrm>
        </p:grpSpPr>
        <p:sp>
          <p:nvSpPr>
            <p:cNvPr id="12" name="Content Placeholder 1">
              <a:extLst>
                <a:ext uri="{FF2B5EF4-FFF2-40B4-BE49-F238E27FC236}">
                  <a16:creationId xmlns:a16="http://schemas.microsoft.com/office/drawing/2014/main" id="{5484C5BD-5B2B-50CC-B05E-17DEC0BD457E}"/>
                </a:ext>
              </a:extLst>
            </p:cNvPr>
            <p:cNvSpPr txBox="1">
              <a:spLocks/>
            </p:cNvSpPr>
            <p:nvPr/>
          </p:nvSpPr>
          <p:spPr>
            <a:xfrm>
              <a:off x="6239731" y="3058723"/>
              <a:ext cx="5212080" cy="2758831"/>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a:t>
              </a:r>
              <a:r>
                <a:rPr lang="en-US" dirty="0"/>
                <a:t>13 = 3.605551275…</a:t>
              </a:r>
            </a:p>
            <a:p>
              <a:endParaRPr lang="en-US" dirty="0"/>
            </a:p>
            <a:p>
              <a:r>
                <a:rPr lang="en-US" dirty="0"/>
                <a:t>3.6  05551275</a:t>
              </a:r>
            </a:p>
            <a:p>
              <a:endParaRPr lang="en-US" dirty="0"/>
            </a:p>
            <a:p>
              <a:pPr algn="l"/>
              <a:r>
                <a:rPr lang="en-US" dirty="0"/>
                <a:t>                  3.61</a:t>
              </a:r>
            </a:p>
          </p:txBody>
        </p:sp>
        <p:cxnSp>
          <p:nvCxnSpPr>
            <p:cNvPr id="13" name="Straight Connector 12">
              <a:extLst>
                <a:ext uri="{FF2B5EF4-FFF2-40B4-BE49-F238E27FC236}">
                  <a16:creationId xmlns:a16="http://schemas.microsoft.com/office/drawing/2014/main" id="{2EE96FE8-A097-B1D9-8648-D119DC0CEE87}"/>
                </a:ext>
              </a:extLst>
            </p:cNvPr>
            <p:cNvCxnSpPr/>
            <p:nvPr/>
          </p:nvCxnSpPr>
          <p:spPr>
            <a:xfrm>
              <a:off x="7559296" y="3116739"/>
              <a:ext cx="32918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E0D7ECCA-80B7-3B68-29F9-D8DEBF3A31D7}"/>
                </a:ext>
              </a:extLst>
            </p:cNvPr>
            <p:cNvGrpSpPr/>
            <p:nvPr/>
          </p:nvGrpSpPr>
          <p:grpSpPr>
            <a:xfrm>
              <a:off x="7853141" y="3851911"/>
              <a:ext cx="490758" cy="490758"/>
              <a:chOff x="7787825" y="3851911"/>
              <a:chExt cx="490758" cy="490758"/>
            </a:xfrm>
          </p:grpSpPr>
          <p:cxnSp>
            <p:nvCxnSpPr>
              <p:cNvPr id="15" name="Straight Connector 14">
                <a:extLst>
                  <a:ext uri="{FF2B5EF4-FFF2-40B4-BE49-F238E27FC236}">
                    <a16:creationId xmlns:a16="http://schemas.microsoft.com/office/drawing/2014/main" id="{149A695D-35DB-674D-C8C0-775F867D48CF}"/>
                  </a:ext>
                </a:extLst>
              </p:cNvPr>
              <p:cNvCxnSpPr/>
              <p:nvPr/>
            </p:nvCxnSpPr>
            <p:spPr>
              <a:xfrm>
                <a:off x="7787825" y="4320453"/>
                <a:ext cx="490758" cy="0"/>
              </a:xfrm>
              <a:prstGeom prst="line">
                <a:avLst/>
              </a:prstGeom>
              <a:ln w="2857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780C6D8-8FC8-6F86-7929-C9B6DB59B650}"/>
                  </a:ext>
                </a:extLst>
              </p:cNvPr>
              <p:cNvCxnSpPr>
                <a:cxnSpLocks/>
              </p:cNvCxnSpPr>
              <p:nvPr/>
            </p:nvCxnSpPr>
            <p:spPr>
              <a:xfrm rot="5400000">
                <a:off x="8021870" y="4097290"/>
                <a:ext cx="490758" cy="0"/>
              </a:xfrm>
              <a:prstGeom prst="line">
                <a:avLst/>
              </a:prstGeom>
              <a:ln w="28575">
                <a:solidFill>
                  <a:schemeClr val="accent4"/>
                </a:solidFill>
              </a:ln>
            </p:spPr>
            <p:style>
              <a:lnRef idx="2">
                <a:schemeClr val="accent1"/>
              </a:lnRef>
              <a:fillRef idx="0">
                <a:schemeClr val="accent1"/>
              </a:fillRef>
              <a:effectRef idx="1">
                <a:schemeClr val="accent1"/>
              </a:effectRef>
              <a:fontRef idx="minor">
                <a:schemeClr val="tx1"/>
              </a:fontRef>
            </p:style>
          </p:cxnSp>
        </p:grpSp>
        <p:cxnSp>
          <p:nvCxnSpPr>
            <p:cNvPr id="18" name="Straight Connector 17">
              <a:extLst>
                <a:ext uri="{FF2B5EF4-FFF2-40B4-BE49-F238E27FC236}">
                  <a16:creationId xmlns:a16="http://schemas.microsoft.com/office/drawing/2014/main" id="{19A7862A-2F72-0520-2B66-1874E481E8A4}"/>
                </a:ext>
              </a:extLst>
            </p:cNvPr>
            <p:cNvCxnSpPr/>
            <p:nvPr/>
          </p:nvCxnSpPr>
          <p:spPr>
            <a:xfrm>
              <a:off x="8425544" y="4326340"/>
              <a:ext cx="411480" cy="0"/>
            </a:xfrm>
            <a:prstGeom prst="line">
              <a:avLst/>
            </a:prstGeom>
            <a:ln w="2857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67D64DB0-9DE4-252F-3035-2E852054D018}"/>
                </a:ext>
              </a:extLst>
            </p:cNvPr>
            <p:cNvCxnSpPr>
              <a:cxnSpLocks/>
            </p:cNvCxnSpPr>
            <p:nvPr/>
          </p:nvCxnSpPr>
          <p:spPr>
            <a:xfrm flipH="1">
              <a:off x="8425544" y="4320453"/>
              <a:ext cx="195942" cy="463818"/>
            </a:xfrm>
            <a:prstGeom prst="straightConnector1">
              <a:avLst/>
            </a:prstGeom>
            <a:ln w="28575">
              <a:solidFill>
                <a:schemeClr val="accent4"/>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3" name="Group 2">
            <a:extLst>
              <a:ext uri="{FF2B5EF4-FFF2-40B4-BE49-F238E27FC236}">
                <a16:creationId xmlns:a16="http://schemas.microsoft.com/office/drawing/2014/main" id="{4417742F-BB7A-E6CC-F729-F11FF14E7597}"/>
              </a:ext>
            </a:extLst>
          </p:cNvPr>
          <p:cNvGrpSpPr/>
          <p:nvPr/>
        </p:nvGrpSpPr>
        <p:grpSpPr>
          <a:xfrm>
            <a:off x="704038" y="1539562"/>
            <a:ext cx="5284382" cy="2308324"/>
            <a:chOff x="6575247" y="1281978"/>
            <a:chExt cx="5284382" cy="2308324"/>
          </a:xfrm>
        </p:grpSpPr>
        <p:sp>
          <p:nvSpPr>
            <p:cNvPr id="6" name="TextBox 5">
              <a:extLst>
                <a:ext uri="{FF2B5EF4-FFF2-40B4-BE49-F238E27FC236}">
                  <a16:creationId xmlns:a16="http://schemas.microsoft.com/office/drawing/2014/main" id="{8AD58D6A-9810-3968-91E9-7A865B658481}"/>
                </a:ext>
              </a:extLst>
            </p:cNvPr>
            <p:cNvSpPr txBox="1"/>
            <p:nvPr/>
          </p:nvSpPr>
          <p:spPr>
            <a:xfrm>
              <a:off x="6575247" y="1281978"/>
              <a:ext cx="5284382" cy="2308324"/>
            </a:xfrm>
            <a:prstGeom prst="rect">
              <a:avLst/>
            </a:prstGeom>
            <a:noFill/>
            <a:ln w="28575">
              <a:solidFill>
                <a:schemeClr val="bg1">
                  <a:lumMod val="75000"/>
                </a:schemeClr>
              </a:solidFill>
              <a:prstDash val="dash"/>
            </a:ln>
          </p:spPr>
          <p:txBody>
            <a:bodyPr wrap="square" lIns="182880" tIns="91440" bIns="0" rtlCol="0">
              <a:spAutoFit/>
            </a:bodyPr>
            <a:lstStyle/>
            <a:p>
              <a:r>
                <a:rPr lang="en-US" dirty="0">
                  <a:latin typeface="Verdana" panose="020B0604030504040204" pitchFamily="34" charset="0"/>
                  <a:ea typeface="Verdana" panose="020B0604030504040204" pitchFamily="34" charset="0"/>
                </a:rPr>
                <a:t>A list of numbers ordered from least value to greatest value is shown. One number is missing.</a:t>
              </a:r>
            </a:p>
            <a:p>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 ____, 3.4, </a:t>
              </a:r>
              <a:r>
                <a:rPr lang="en-US" sz="18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13</a:t>
              </a:r>
            </a:p>
            <a:p>
              <a:pPr algn="ctr"/>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86C569A2-275F-2048-0685-81538C1E4224}"/>
                </a:ext>
              </a:extLst>
            </p:cNvPr>
            <p:cNvSpPr txBox="1"/>
            <p:nvPr/>
          </p:nvSpPr>
          <p:spPr>
            <a:xfrm>
              <a:off x="7743444" y="2493970"/>
              <a:ext cx="598894" cy="646331"/>
            </a:xfrm>
            <a:prstGeom prst="rect">
              <a:avLst/>
            </a:prstGeom>
            <a:noFill/>
          </p:spPr>
          <p:txBody>
            <a:bodyPr wrap="square" lIns="182880" tIns="91440" bIns="0" rtlCol="0">
              <a:spAutoFit/>
            </a:bodyPr>
            <a:lstStyle/>
            <a:p>
              <a:pPr algn="ctr"/>
              <a:r>
                <a:rPr lang="en-US" u="sng" dirty="0">
                  <a:latin typeface="Verdana" panose="020B0604030504040204" pitchFamily="34" charset="0"/>
                  <a:ea typeface="Verdana" panose="020B0604030504040204" pitchFamily="34" charset="0"/>
                </a:rPr>
                <a:t>19</a:t>
              </a:r>
            </a:p>
            <a:p>
              <a:pPr algn="ctr"/>
              <a:r>
                <a:rPr lang="en-US" dirty="0">
                  <a:latin typeface="Verdana" panose="020B0604030504040204" pitchFamily="34" charset="0"/>
                  <a:ea typeface="Verdana" panose="020B0604030504040204" pitchFamily="34" charset="0"/>
                </a:rPr>
                <a:t>6</a:t>
              </a:r>
            </a:p>
          </p:txBody>
        </p:sp>
        <p:cxnSp>
          <p:nvCxnSpPr>
            <p:cNvPr id="9" name="Straight Connector 8">
              <a:extLst>
                <a:ext uri="{FF2B5EF4-FFF2-40B4-BE49-F238E27FC236}">
                  <a16:creationId xmlns:a16="http://schemas.microsoft.com/office/drawing/2014/main" id="{46B2C14F-1BCE-8D15-446A-987D86F5D1B5}"/>
                </a:ext>
              </a:extLst>
            </p:cNvPr>
            <p:cNvCxnSpPr/>
            <p:nvPr/>
          </p:nvCxnSpPr>
          <p:spPr>
            <a:xfrm>
              <a:off x="9919741" y="2762542"/>
              <a:ext cx="3102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81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2890</TotalTime>
  <Words>2323</Words>
  <Application>Microsoft Office PowerPoint</Application>
  <PresentationFormat>Widescreen</PresentationFormat>
  <Paragraphs>320</Paragraphs>
  <Slides>18</Slides>
  <Notes>18</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18</vt:i4>
      </vt:variant>
    </vt:vector>
  </HeadingPairs>
  <TitlesOfParts>
    <vt:vector size="30"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76</cp:revision>
  <dcterms:created xsi:type="dcterms:W3CDTF">2025-07-09T19:11:59Z</dcterms:created>
  <dcterms:modified xsi:type="dcterms:W3CDTF">2025-09-22T23:52:57Z</dcterms:modified>
</cp:coreProperties>
</file>